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77"/>
  </p:notesMasterIdLst>
  <p:sldIdLst>
    <p:sldId id="519" r:id="rId2"/>
    <p:sldId id="338" r:id="rId3"/>
    <p:sldId id="340" r:id="rId4"/>
    <p:sldId id="341" r:id="rId5"/>
    <p:sldId id="521" r:id="rId6"/>
    <p:sldId id="522" r:id="rId7"/>
    <p:sldId id="525" r:id="rId8"/>
    <p:sldId id="524" r:id="rId9"/>
    <p:sldId id="523" r:id="rId10"/>
    <p:sldId id="344" r:id="rId11"/>
    <p:sldId id="345" r:id="rId12"/>
    <p:sldId id="347" r:id="rId13"/>
    <p:sldId id="346" r:id="rId14"/>
    <p:sldId id="348" r:id="rId15"/>
    <p:sldId id="526" r:id="rId16"/>
    <p:sldId id="349" r:id="rId17"/>
    <p:sldId id="350" r:id="rId18"/>
    <p:sldId id="351" r:id="rId19"/>
    <p:sldId id="530" r:id="rId20"/>
    <p:sldId id="531" r:id="rId21"/>
    <p:sldId id="352" r:id="rId22"/>
    <p:sldId id="354" r:id="rId23"/>
    <p:sldId id="361" r:id="rId24"/>
    <p:sldId id="381" r:id="rId25"/>
    <p:sldId id="362" r:id="rId26"/>
    <p:sldId id="382" r:id="rId27"/>
    <p:sldId id="363" r:id="rId28"/>
    <p:sldId id="383" r:id="rId29"/>
    <p:sldId id="364" r:id="rId30"/>
    <p:sldId id="384" r:id="rId31"/>
    <p:sldId id="374" r:id="rId32"/>
    <p:sldId id="385" r:id="rId33"/>
    <p:sldId id="380" r:id="rId34"/>
    <p:sldId id="386" r:id="rId35"/>
    <p:sldId id="535" r:id="rId36"/>
    <p:sldId id="375" r:id="rId37"/>
    <p:sldId id="387" r:id="rId38"/>
    <p:sldId id="376" r:id="rId39"/>
    <p:sldId id="388" r:id="rId40"/>
    <p:sldId id="378" r:id="rId41"/>
    <p:sldId id="395" r:id="rId42"/>
    <p:sldId id="424" r:id="rId43"/>
    <p:sldId id="425" r:id="rId44"/>
    <p:sldId id="426" r:id="rId45"/>
    <p:sldId id="427" r:id="rId46"/>
    <p:sldId id="428" r:id="rId47"/>
    <p:sldId id="429" r:id="rId48"/>
    <p:sldId id="554" r:id="rId49"/>
    <p:sldId id="555" r:id="rId50"/>
    <p:sldId id="556" r:id="rId51"/>
    <p:sldId id="357" r:id="rId52"/>
    <p:sldId id="440" r:id="rId53"/>
    <p:sldId id="561" r:id="rId54"/>
    <p:sldId id="560" r:id="rId55"/>
    <p:sldId id="562" r:id="rId56"/>
    <p:sldId id="552" r:id="rId57"/>
    <p:sldId id="553" r:id="rId58"/>
    <p:sldId id="462" r:id="rId59"/>
    <p:sldId id="464" r:id="rId60"/>
    <p:sldId id="563" r:id="rId61"/>
    <p:sldId id="565" r:id="rId62"/>
    <p:sldId id="430" r:id="rId63"/>
    <p:sldId id="431" r:id="rId64"/>
    <p:sldId id="432" r:id="rId65"/>
    <p:sldId id="433" r:id="rId66"/>
    <p:sldId id="566" r:id="rId67"/>
    <p:sldId id="439" r:id="rId68"/>
    <p:sldId id="407" r:id="rId69"/>
    <p:sldId id="443" r:id="rId70"/>
    <p:sldId id="567" r:id="rId71"/>
    <p:sldId id="441" r:id="rId72"/>
    <p:sldId id="568" r:id="rId73"/>
    <p:sldId id="442" r:id="rId74"/>
    <p:sldId id="569" r:id="rId75"/>
    <p:sldId id="466" r:id="rId76"/>
    <p:sldId id="580" r:id="rId77"/>
    <p:sldId id="581" r:id="rId78"/>
    <p:sldId id="450" r:id="rId79"/>
    <p:sldId id="584" r:id="rId80"/>
    <p:sldId id="408" r:id="rId81"/>
    <p:sldId id="570" r:id="rId82"/>
    <p:sldId id="571" r:id="rId83"/>
    <p:sldId id="446" r:id="rId84"/>
    <p:sldId id="447" r:id="rId85"/>
    <p:sldId id="574" r:id="rId86"/>
    <p:sldId id="575" r:id="rId87"/>
    <p:sldId id="576" r:id="rId88"/>
    <p:sldId id="449" r:id="rId89"/>
    <p:sldId id="578" r:id="rId90"/>
    <p:sldId id="579" r:id="rId91"/>
    <p:sldId id="577" r:id="rId92"/>
    <p:sldId id="573" r:id="rId93"/>
    <p:sldId id="572" r:id="rId94"/>
    <p:sldId id="289" r:id="rId95"/>
    <p:sldId id="266" r:id="rId96"/>
    <p:sldId id="444" r:id="rId97"/>
    <p:sldId id="445" r:id="rId98"/>
    <p:sldId id="389" r:id="rId99"/>
    <p:sldId id="355" r:id="rId100"/>
    <p:sldId id="356" r:id="rId101"/>
    <p:sldId id="399" r:id="rId102"/>
    <p:sldId id="400" r:id="rId103"/>
    <p:sldId id="549" r:id="rId104"/>
    <p:sldId id="557" r:id="rId105"/>
    <p:sldId id="390" r:id="rId106"/>
    <p:sldId id="550" r:id="rId107"/>
    <p:sldId id="401" r:id="rId108"/>
    <p:sldId id="558" r:id="rId109"/>
    <p:sldId id="551" r:id="rId110"/>
    <p:sldId id="393" r:id="rId111"/>
    <p:sldId id="394" r:id="rId112"/>
    <p:sldId id="392" r:id="rId113"/>
    <p:sldId id="402" r:id="rId114"/>
    <p:sldId id="559" r:id="rId115"/>
    <p:sldId id="410" r:id="rId116"/>
    <p:sldId id="358" r:id="rId117"/>
    <p:sldId id="411" r:id="rId118"/>
    <p:sldId id="367" r:id="rId119"/>
    <p:sldId id="409" r:id="rId120"/>
    <p:sldId id="403" r:id="rId121"/>
    <p:sldId id="405" r:id="rId122"/>
    <p:sldId id="404" r:id="rId123"/>
    <p:sldId id="406" r:id="rId124"/>
    <p:sldId id="527" r:id="rId125"/>
    <p:sldId id="434" r:id="rId126"/>
    <p:sldId id="528" r:id="rId127"/>
    <p:sldId id="435" r:id="rId128"/>
    <p:sldId id="529" r:id="rId129"/>
    <p:sldId id="436" r:id="rId130"/>
    <p:sldId id="437" r:id="rId131"/>
    <p:sldId id="438" r:id="rId132"/>
    <p:sldId id="534" r:id="rId133"/>
    <p:sldId id="533" r:id="rId134"/>
    <p:sldId id="451" r:id="rId135"/>
    <p:sldId id="452" r:id="rId136"/>
    <p:sldId id="453" r:id="rId137"/>
    <p:sldId id="454" r:id="rId138"/>
    <p:sldId id="536" r:id="rId139"/>
    <p:sldId id="455" r:id="rId140"/>
    <p:sldId id="537" r:id="rId141"/>
    <p:sldId id="456" r:id="rId142"/>
    <p:sldId id="457" r:id="rId143"/>
    <p:sldId id="461" r:id="rId144"/>
    <p:sldId id="415" r:id="rId145"/>
    <p:sldId id="458" r:id="rId146"/>
    <p:sldId id="459" r:id="rId147"/>
    <p:sldId id="543" r:id="rId148"/>
    <p:sldId id="544" r:id="rId149"/>
    <p:sldId id="483" r:id="rId150"/>
    <p:sldId id="545" r:id="rId151"/>
    <p:sldId id="546" r:id="rId152"/>
    <p:sldId id="541" r:id="rId153"/>
    <p:sldId id="416" r:id="rId154"/>
    <p:sldId id="460" r:id="rId155"/>
    <p:sldId id="547" r:id="rId156"/>
    <p:sldId id="477" r:id="rId157"/>
    <p:sldId id="548" r:id="rId158"/>
    <p:sldId id="417" r:id="rId159"/>
    <p:sldId id="418" r:id="rId160"/>
    <p:sldId id="373" r:id="rId161"/>
    <p:sldId id="538" r:id="rId162"/>
    <p:sldId id="475" r:id="rId163"/>
    <p:sldId id="474" r:id="rId164"/>
    <p:sldId id="476" r:id="rId165"/>
    <p:sldId id="422" r:id="rId166"/>
    <p:sldId id="467" r:id="rId167"/>
    <p:sldId id="539" r:id="rId168"/>
    <p:sldId id="468" r:id="rId169"/>
    <p:sldId id="469" r:id="rId170"/>
    <p:sldId id="470" r:id="rId171"/>
    <p:sldId id="471" r:id="rId172"/>
    <p:sldId id="540" r:id="rId173"/>
    <p:sldId id="472" r:id="rId174"/>
    <p:sldId id="473" r:id="rId175"/>
    <p:sldId id="270" r:id="rId17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本地" initials="本"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3613" autoAdjust="0"/>
  </p:normalViewPr>
  <p:slideViewPr>
    <p:cSldViewPr>
      <p:cViewPr varScale="1">
        <p:scale>
          <a:sx n="82" d="100"/>
          <a:sy n="82" d="100"/>
        </p:scale>
        <p:origin x="247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D6CB1-C28C-4AC0-9E57-7AED4F13BECC}" type="datetimeFigureOut">
              <a:rPr lang="zh-CN" altLang="en-US" smtClean="0"/>
              <a:pPr/>
              <a:t>2024/3/19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E67A7B-7D8A-4E03-B174-B3300045038D}" type="slidenum">
              <a:rPr lang="zh-CN" altLang="en-US" smtClean="0"/>
              <a:pPr/>
              <a:t>‹#›</a:t>
            </a:fld>
            <a:endParaRPr lang="zh-CN" altLang="en-US"/>
          </a:p>
        </p:txBody>
      </p:sp>
    </p:spTree>
    <p:extLst>
      <p:ext uri="{BB962C8B-B14F-4D97-AF65-F5344CB8AC3E}">
        <p14:creationId xmlns:p14="http://schemas.microsoft.com/office/powerpoint/2010/main" val="191336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P36</a:t>
            </a:r>
            <a:r>
              <a:rPr lang="zh-CN" altLang="en-US" dirty="0"/>
              <a:t>表格</a:t>
            </a:r>
            <a:r>
              <a:rPr lang="en-US" altLang="zh-CN" dirty="0"/>
              <a:t>2-9</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a:t>
            </a:fld>
            <a:endParaRPr lang="zh-CN" altLang="en-US"/>
          </a:p>
        </p:txBody>
      </p:sp>
    </p:spTree>
    <p:extLst>
      <p:ext uri="{BB962C8B-B14F-4D97-AF65-F5344CB8AC3E}">
        <p14:creationId xmlns:p14="http://schemas.microsoft.com/office/powerpoint/2010/main" val="246575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我们前边将文件类型的时候说过有普通文件、目录文件、设备文件、符号链接文件、命名管道文件和套接字文件。而且还说了普通文件有三种类型：文本文件、二进制文件、数据文件。我们想了解文件类型可以用</a:t>
            </a:r>
            <a:r>
              <a:rPr lang="en-US" altLang="zh-CN" dirty="0"/>
              <a:t>ls –l</a:t>
            </a:r>
            <a:r>
              <a:rPr lang="zh-CN" altLang="en-US" dirty="0"/>
              <a:t>命令判断一个大的归类，但是我们如何进一步的去确定文件具体属于什么类型，包含什么类型的数据，改选用什么命令或程序进行查看和使用呢？下面我们来看一下</a:t>
            </a:r>
            <a:r>
              <a:rPr lang="en-US" altLang="zh-CN" dirty="0"/>
              <a:t>file</a:t>
            </a:r>
            <a:r>
              <a:rPr lang="zh-CN" altLang="en-US" dirty="0"/>
              <a:t>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a:t>
            </a:fld>
            <a:endParaRPr lang="zh-CN" altLang="en-US"/>
          </a:p>
        </p:txBody>
      </p:sp>
    </p:spTree>
    <p:extLst>
      <p:ext uri="{BB962C8B-B14F-4D97-AF65-F5344CB8AC3E}">
        <p14:creationId xmlns:p14="http://schemas.microsoft.com/office/powerpoint/2010/main" val="337762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stat </a:t>
            </a:r>
            <a:r>
              <a:rPr lang="zh-CN" altLang="en-US" b="0" i="0" dirty="0">
                <a:solidFill>
                  <a:srgbClr val="333333"/>
                </a:solidFill>
                <a:effectLst/>
                <a:latin typeface="Helvetica Neue"/>
              </a:rPr>
              <a:t>以文字的格式来显示 </a:t>
            </a:r>
            <a:r>
              <a:rPr lang="en-US" altLang="zh-CN" b="0" i="0" dirty="0" err="1">
                <a:solidFill>
                  <a:srgbClr val="333333"/>
                </a:solidFill>
                <a:effectLst/>
                <a:latin typeface="Helvetica Neue"/>
              </a:rPr>
              <a:t>inode</a:t>
            </a:r>
            <a:r>
              <a:rPr lang="en-US" altLang="zh-CN" b="0" i="0" dirty="0">
                <a:solidFill>
                  <a:srgbClr val="333333"/>
                </a:solidFill>
                <a:effectLst/>
                <a:latin typeface="Helvetica Neue"/>
              </a:rPr>
              <a:t> </a:t>
            </a:r>
            <a:r>
              <a:rPr lang="zh-CN" altLang="en-US" b="0" i="0" dirty="0">
                <a:solidFill>
                  <a:srgbClr val="333333"/>
                </a:solidFill>
                <a:effectLst/>
                <a:latin typeface="Helvetica Neue"/>
              </a:rPr>
              <a:t>的内容。块：为文件所占</a:t>
            </a:r>
            <a:r>
              <a:rPr lang="en-US" altLang="zh-CN" b="0" i="0" dirty="0">
                <a:solidFill>
                  <a:srgbClr val="333333"/>
                </a:solidFill>
                <a:effectLst/>
                <a:latin typeface="Helvetica Neue"/>
              </a:rPr>
              <a:t>512</a:t>
            </a:r>
            <a:r>
              <a:rPr lang="zh-CN" altLang="en-US" b="0" i="0" dirty="0">
                <a:solidFill>
                  <a:srgbClr val="333333"/>
                </a:solidFill>
                <a:effectLst/>
                <a:latin typeface="Helvetica Neue"/>
              </a:rPr>
              <a:t>字节的块数；</a:t>
            </a:r>
            <a:r>
              <a:rPr lang="en-US" altLang="zh-CN" b="0" i="0" dirty="0">
                <a:solidFill>
                  <a:srgbClr val="333333"/>
                </a:solidFill>
                <a:effectLst/>
                <a:latin typeface="Helvetica Neue"/>
              </a:rPr>
              <a:t>touch </a:t>
            </a:r>
            <a:r>
              <a:rPr lang="zh-CN" altLang="en-US" b="0" i="0" dirty="0">
                <a:solidFill>
                  <a:srgbClr val="333333"/>
                </a:solidFill>
                <a:effectLst/>
                <a:latin typeface="Helvetica Neue"/>
              </a:rPr>
              <a:t>一个已经存在的文件，会将文件的三种时间属性均改变。</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a:t>
            </a:fld>
            <a:endParaRPr lang="zh-CN" altLang="en-US"/>
          </a:p>
        </p:txBody>
      </p:sp>
    </p:spTree>
    <p:extLst>
      <p:ext uri="{BB962C8B-B14F-4D97-AF65-F5344CB8AC3E}">
        <p14:creationId xmlns:p14="http://schemas.microsoft.com/office/powerpoint/2010/main" val="29390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a:t>
            </a:r>
            <a:r>
              <a:rPr lang="zh-CN" altLang="en-US" dirty="0"/>
              <a:t>对应</a:t>
            </a:r>
            <a:r>
              <a:rPr lang="en-US" altLang="zh-CN" dirty="0"/>
              <a:t>copy</a:t>
            </a:r>
            <a:r>
              <a:rPr lang="zh-CN" altLang="en-US" dirty="0"/>
              <a:t>，</a:t>
            </a:r>
            <a:r>
              <a:rPr lang="en-US" altLang="zh-CN" dirty="0"/>
              <a:t>-r</a:t>
            </a:r>
            <a:r>
              <a:rPr lang="zh-CN" altLang="en-US" sz="1200" dirty="0">
                <a:solidFill>
                  <a:srgbClr val="FF0000"/>
                </a:solidFill>
              </a:rPr>
              <a:t>递归地复制目录及目录内的所有项目，类似</a:t>
            </a:r>
            <a:r>
              <a:rPr lang="en-US" altLang="zh-CN" sz="1200" dirty="0">
                <a:solidFill>
                  <a:srgbClr val="FF0000"/>
                </a:solidFill>
              </a:rPr>
              <a:t>Windows</a:t>
            </a:r>
            <a:r>
              <a:rPr lang="zh-CN" altLang="en-US" sz="1200" dirty="0">
                <a:solidFill>
                  <a:srgbClr val="FF0000"/>
                </a:solidFill>
              </a:rPr>
              <a:t>的复制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a:t>
            </a:fld>
            <a:endParaRPr lang="zh-CN" altLang="en-US"/>
          </a:p>
        </p:txBody>
      </p:sp>
    </p:spTree>
    <p:extLst>
      <p:ext uri="{BB962C8B-B14F-4D97-AF65-F5344CB8AC3E}">
        <p14:creationId xmlns:p14="http://schemas.microsoft.com/office/powerpoint/2010/main" val="289507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a:t>
            </a:fld>
            <a:endParaRPr lang="zh-CN" altLang="en-US"/>
          </a:p>
        </p:txBody>
      </p:sp>
    </p:spTree>
    <p:extLst>
      <p:ext uri="{BB962C8B-B14F-4D97-AF65-F5344CB8AC3E}">
        <p14:creationId xmlns:p14="http://schemas.microsoft.com/office/powerpoint/2010/main" val="82308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rm</a:t>
            </a:r>
            <a:r>
              <a:rPr lang="zh-CN" altLang="en-US" dirty="0"/>
              <a:t> </a:t>
            </a:r>
            <a:r>
              <a:rPr lang="en-US" altLang="zh-CN" dirty="0"/>
              <a:t>remove, f force,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a:t>
            </a:fld>
            <a:endParaRPr lang="zh-CN" altLang="en-US"/>
          </a:p>
        </p:txBody>
      </p:sp>
    </p:spTree>
    <p:extLst>
      <p:ext uri="{BB962C8B-B14F-4D97-AF65-F5344CB8AC3E}">
        <p14:creationId xmlns:p14="http://schemas.microsoft.com/office/powerpoint/2010/main" val="239924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mv move</a:t>
            </a:r>
            <a:r>
              <a:rPr lang="zh-CN" altLang="en-US" dirty="0"/>
              <a:t>，使用</a:t>
            </a:r>
            <a:r>
              <a:rPr lang="en-US" altLang="zh-CN" dirty="0"/>
              <a:t>mv</a:t>
            </a:r>
            <a:r>
              <a:rPr lang="zh-CN" altLang="en-US" dirty="0"/>
              <a:t>命令可以进行重命名，还有一个可以进行重命名的命令，即</a:t>
            </a:r>
            <a:r>
              <a:rPr lang="zh-CN" altLang="en-US" b="0" i="0" dirty="0">
                <a:solidFill>
                  <a:srgbClr val="000000"/>
                </a:solidFill>
                <a:effectLst/>
                <a:latin typeface="Noto Sans TC"/>
              </a:rPr>
              <a:t> </a:t>
            </a:r>
            <a:r>
              <a:rPr lang="en-US" altLang="zh-CN" b="0" i="0" dirty="0">
                <a:solidFill>
                  <a:srgbClr val="000000"/>
                </a:solidFill>
                <a:effectLst/>
                <a:latin typeface="Noto Sans TC"/>
              </a:rPr>
              <a:t>rename </a:t>
            </a:r>
            <a:r>
              <a:rPr lang="zh-CN" altLang="en-US" b="0" i="0" dirty="0">
                <a:solidFill>
                  <a:srgbClr val="000000"/>
                </a:solidFill>
                <a:effectLst/>
                <a:latin typeface="Noto Sans TC"/>
              </a:rPr>
              <a:t>， </a:t>
            </a:r>
            <a:r>
              <a:rPr lang="en-US" altLang="zh-CN" b="0" i="0" dirty="0">
                <a:solidFill>
                  <a:srgbClr val="000000"/>
                </a:solidFill>
                <a:effectLst/>
                <a:latin typeface="Noto Sans TC"/>
              </a:rPr>
              <a:t>rename</a:t>
            </a:r>
            <a:r>
              <a:rPr lang="zh-CN" altLang="en-US" b="0" i="0" dirty="0">
                <a:solidFill>
                  <a:srgbClr val="000000"/>
                </a:solidFill>
                <a:effectLst/>
                <a:latin typeface="Noto Sans TC"/>
              </a:rPr>
              <a:t>命令专门用于对多个文件同时进行命名更改，并非对单一文件名进行修改。</a:t>
            </a:r>
            <a:r>
              <a:rPr lang="en-US" altLang="zh-CN" b="0" i="0" dirty="0">
                <a:solidFill>
                  <a:srgbClr val="000000"/>
                </a:solidFill>
                <a:effectLst/>
                <a:latin typeface="Noto Sans TC"/>
              </a:rPr>
              <a:t>mv</a:t>
            </a:r>
            <a:r>
              <a:rPr lang="zh-CN" altLang="en-US" b="0" i="0" dirty="0">
                <a:solidFill>
                  <a:srgbClr val="000000"/>
                </a:solidFill>
                <a:effectLst/>
                <a:latin typeface="Noto Sans TC"/>
              </a:rPr>
              <a:t>命令是移动到不是复制到，移动之后原来的文件被删除。类似剪切</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a:t>
            </a:fld>
            <a:endParaRPr lang="zh-CN" altLang="en-US"/>
          </a:p>
        </p:txBody>
      </p:sp>
    </p:spTree>
    <p:extLst>
      <p:ext uri="{BB962C8B-B14F-4D97-AF65-F5344CB8AC3E}">
        <p14:creationId xmlns:p14="http://schemas.microsoft.com/office/powerpoint/2010/main" val="21047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文件查找很重要，因为有时候我们可能会忘记了文件存放的位置。有多种文件查找的命令，</a:t>
            </a:r>
            <a:r>
              <a:rPr lang="en-US" altLang="zh-CN" dirty="0"/>
              <a:t>which</a:t>
            </a:r>
            <a:r>
              <a:rPr lang="zh-CN" altLang="en-US" dirty="0"/>
              <a:t>是根据</a:t>
            </a:r>
            <a:r>
              <a:rPr lang="en-US" altLang="zh-CN" dirty="0"/>
              <a:t>PATH</a:t>
            </a:r>
            <a:r>
              <a:rPr lang="zh-CN" altLang="en-US" dirty="0"/>
              <a:t>这个环境变量所规定的路径内去查找执行文件的文件名。</a:t>
            </a:r>
            <a:r>
              <a:rPr lang="en-US" altLang="zh-CN" dirty="0" err="1"/>
              <a:t>whereis</a:t>
            </a:r>
            <a:r>
              <a:rPr lang="zh-CN" altLang="en-US" dirty="0"/>
              <a:t>是在一些特定的目录中查找文件，特定目录可以指定，否则主要针对</a:t>
            </a:r>
            <a:r>
              <a:rPr lang="en-US" altLang="zh-CN" dirty="0"/>
              <a:t>/bin/</a:t>
            </a:r>
            <a:r>
              <a:rPr lang="en-US" altLang="zh-CN" dirty="0" err="1"/>
              <a:t>sbin</a:t>
            </a:r>
            <a:r>
              <a:rPr lang="zh-CN" altLang="en-US" dirty="0"/>
              <a:t>和</a:t>
            </a:r>
            <a:r>
              <a:rPr lang="en-US" altLang="zh-CN" dirty="0"/>
              <a:t>/</a:t>
            </a:r>
            <a:r>
              <a:rPr lang="en-US" altLang="zh-CN" dirty="0" err="1"/>
              <a:t>usr</a:t>
            </a:r>
            <a:r>
              <a:rPr lang="en-US" altLang="zh-CN" dirty="0"/>
              <a:t>/share/man</a:t>
            </a:r>
            <a:r>
              <a:rPr lang="zh-CN" altLang="en-US" dirty="0"/>
              <a:t>中找。</a:t>
            </a:r>
            <a:r>
              <a:rPr lang="en-US" altLang="zh-CN" dirty="0"/>
              <a:t>locate</a:t>
            </a:r>
            <a:r>
              <a:rPr lang="zh-CN" altLang="en-US" dirty="0"/>
              <a:t>命令的搜索范围是</a:t>
            </a:r>
            <a:r>
              <a:rPr lang="en-US" altLang="zh-CN" dirty="0"/>
              <a:t>/var/lib/</a:t>
            </a:r>
            <a:r>
              <a:rPr lang="en-US" altLang="zh-CN" dirty="0" err="1"/>
              <a:t>mlocate</a:t>
            </a:r>
            <a:r>
              <a:rPr lang="zh-CN" altLang="en-US" dirty="0"/>
              <a:t>。</a:t>
            </a:r>
            <a:r>
              <a:rPr lang="en-US" altLang="zh-CN" dirty="0"/>
              <a:t>find</a:t>
            </a:r>
            <a:r>
              <a:rPr lang="zh-CN" altLang="en-US" dirty="0"/>
              <a:t>命令是在整个磁盘中查找，需要消耗大量时间。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22</a:t>
            </a:fld>
            <a:endParaRPr lang="zh-CN" altLang="en-US"/>
          </a:p>
        </p:txBody>
      </p:sp>
    </p:spTree>
    <p:extLst>
      <p:ext uri="{BB962C8B-B14F-4D97-AF65-F5344CB8AC3E}">
        <p14:creationId xmlns:p14="http://schemas.microsoft.com/office/powerpoint/2010/main" val="208013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[0-9] </a:t>
            </a:r>
            <a:r>
              <a:rPr lang="zh-CN" altLang="en-US" dirty="0"/>
              <a:t>匹配</a:t>
            </a:r>
            <a:r>
              <a:rPr lang="en-US" altLang="zh-CN" dirty="0"/>
              <a:t>0-9</a:t>
            </a:r>
            <a:r>
              <a:rPr lang="zh-CN" altLang="en-US" dirty="0"/>
              <a:t>之间任意一个数字</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28</a:t>
            </a:fld>
            <a:endParaRPr lang="zh-CN" altLang="en-US"/>
          </a:p>
        </p:txBody>
      </p:sp>
    </p:spTree>
    <p:extLst>
      <p:ext uri="{BB962C8B-B14F-4D97-AF65-F5344CB8AC3E}">
        <p14:creationId xmlns:p14="http://schemas.microsoft.com/office/powerpoint/2010/main" val="3885300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正则表达式不是一个工具程序，而是一个字符串梳理的标准依据，在许多支持正则表达式的工具中可以使用，例如</a:t>
            </a:r>
            <a:r>
              <a:rPr lang="en-US" altLang="zh-CN" dirty="0"/>
              <a:t>vi grep sed</a:t>
            </a:r>
            <a:r>
              <a:rPr lang="zh-CN" altLang="en-US" dirty="0"/>
              <a:t>等。在过滤分析信息中经常使用，至少要做到能够看懂正则表达式，例如过滤分析邮件、系统日志信息等。</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42</a:t>
            </a:fld>
            <a:endParaRPr lang="zh-CN" altLang="en-US"/>
          </a:p>
        </p:txBody>
      </p:sp>
    </p:spTree>
    <p:extLst>
      <p:ext uri="{BB962C8B-B14F-4D97-AF65-F5344CB8AC3E}">
        <p14:creationId xmlns:p14="http://schemas.microsoft.com/office/powerpoint/2010/main" val="242640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对于支持正则表达式的工具可以使用正则表达式进行匹配，而对于不支持正则表达式的工具则需要使用</a:t>
            </a:r>
            <a:r>
              <a:rPr lang="en-US" altLang="zh-CN" dirty="0"/>
              <a:t>bash</a:t>
            </a:r>
            <a:r>
              <a:rPr lang="zh-CN" altLang="en-US" dirty="0"/>
              <a:t>的通配符进行匹配操作，例如</a:t>
            </a:r>
            <a:r>
              <a:rPr lang="en-US" altLang="zh-CN" dirty="0"/>
              <a:t>cp</a:t>
            </a:r>
            <a:r>
              <a:rPr lang="zh-CN" altLang="en-US" dirty="0"/>
              <a:t>命令等。</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43</a:t>
            </a:fld>
            <a:endParaRPr lang="zh-CN" altLang="en-US"/>
          </a:p>
        </p:txBody>
      </p:sp>
    </p:spTree>
    <p:extLst>
      <p:ext uri="{BB962C8B-B14F-4D97-AF65-F5344CB8AC3E}">
        <p14:creationId xmlns:p14="http://schemas.microsoft.com/office/powerpoint/2010/main" val="107583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但不列出 </a:t>
            </a:r>
            <a:r>
              <a:rPr lang="en-US" altLang="zh-CN" b="0" i="0" dirty="0">
                <a:solidFill>
                  <a:srgbClr val="333333"/>
                </a:solidFill>
                <a:effectLst/>
                <a:latin typeface="Helvetica Neue"/>
              </a:rPr>
              <a:t>"." (</a:t>
            </a:r>
            <a:r>
              <a:rPr lang="zh-CN" altLang="en-US" b="0" i="0" dirty="0">
                <a:solidFill>
                  <a:srgbClr val="333333"/>
                </a:solidFill>
                <a:effectLst/>
                <a:latin typeface="Helvetica Neue"/>
              </a:rPr>
              <a:t>目前目录</a:t>
            </a:r>
            <a:r>
              <a:rPr lang="en-US" altLang="zh-CN" b="0" i="0" dirty="0">
                <a:solidFill>
                  <a:srgbClr val="333333"/>
                </a:solidFill>
                <a:effectLst/>
                <a:latin typeface="Helvetica Neue"/>
              </a:rPr>
              <a:t>) </a:t>
            </a:r>
            <a:r>
              <a:rPr lang="zh-CN" altLang="en-US" b="0" i="0" dirty="0">
                <a:solidFill>
                  <a:srgbClr val="333333"/>
                </a:solidFill>
                <a:effectLst/>
                <a:latin typeface="Helvetica Neue"/>
              </a:rPr>
              <a:t>及 </a:t>
            </a:r>
            <a:r>
              <a:rPr lang="en-US" altLang="zh-CN" b="0" i="0" dirty="0">
                <a:solidFill>
                  <a:srgbClr val="333333"/>
                </a:solidFill>
                <a:effectLst/>
                <a:latin typeface="Helvetica Neue"/>
              </a:rPr>
              <a:t>".." (</a:t>
            </a:r>
            <a:r>
              <a:rPr lang="zh-CN" altLang="en-US" b="0" i="0" dirty="0">
                <a:solidFill>
                  <a:srgbClr val="333333"/>
                </a:solidFill>
                <a:effectLst/>
                <a:latin typeface="Helvetica Neue"/>
              </a:rPr>
              <a:t>父目录</a:t>
            </a:r>
            <a:r>
              <a:rPr lang="en-US" altLang="zh-CN"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a:t>
            </a:fld>
            <a:endParaRPr lang="zh-CN" altLang="en-US"/>
          </a:p>
        </p:txBody>
      </p:sp>
    </p:spTree>
    <p:extLst>
      <p:ext uri="{BB962C8B-B14F-4D97-AF65-F5344CB8AC3E}">
        <p14:creationId xmlns:p14="http://schemas.microsoft.com/office/powerpoint/2010/main" val="227846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D4D4D"/>
                </a:solidFill>
                <a:effectLst/>
                <a:latin typeface="-apple-system"/>
              </a:rPr>
              <a:t>通配符</a:t>
            </a:r>
            <a:r>
              <a:rPr lang="zh-CN" altLang="en-US" b="0" i="0" dirty="0">
                <a:solidFill>
                  <a:srgbClr val="4D4D4D"/>
                </a:solidFill>
                <a:effectLst/>
                <a:latin typeface="-apple-system"/>
              </a:rPr>
              <a:t>也叫文件名替换，它主要是作用于匹配文件名，常用命令是</a:t>
            </a:r>
            <a:r>
              <a:rPr lang="en-US" altLang="zh-CN" b="1" i="0" dirty="0">
                <a:solidFill>
                  <a:srgbClr val="4D4D4D"/>
                </a:solidFill>
                <a:effectLst/>
                <a:latin typeface="-apple-system"/>
              </a:rPr>
              <a:t>ls</a:t>
            </a:r>
            <a:r>
              <a:rPr lang="zh-CN" altLang="en-US" b="1" i="0" dirty="0">
                <a:solidFill>
                  <a:srgbClr val="4D4D4D"/>
                </a:solidFill>
                <a:effectLst/>
                <a:latin typeface="-apple-system"/>
              </a:rPr>
              <a:t>、</a:t>
            </a:r>
            <a:r>
              <a:rPr lang="en-US" altLang="zh-CN" b="1" i="0" dirty="0">
                <a:solidFill>
                  <a:srgbClr val="4D4D4D"/>
                </a:solidFill>
                <a:effectLst/>
                <a:latin typeface="-apple-system"/>
              </a:rPr>
              <a:t>find</a:t>
            </a:r>
            <a:r>
              <a:rPr lang="zh-CN" altLang="en-US" b="1" i="0" dirty="0">
                <a:solidFill>
                  <a:srgbClr val="4D4D4D"/>
                </a:solidFill>
                <a:effectLst/>
                <a:latin typeface="-apple-system"/>
              </a:rPr>
              <a:t>、</a:t>
            </a:r>
            <a:r>
              <a:rPr lang="en-US" altLang="zh-CN" b="1" i="0" dirty="0">
                <a:solidFill>
                  <a:srgbClr val="4D4D4D"/>
                </a:solidFill>
                <a:effectLst/>
                <a:latin typeface="-apple-system"/>
              </a:rPr>
              <a:t>cp</a:t>
            </a:r>
            <a:r>
              <a:rPr lang="zh-CN" altLang="en-US" b="1" i="0" dirty="0">
                <a:solidFill>
                  <a:srgbClr val="4D4D4D"/>
                </a:solidFill>
                <a:effectLst/>
                <a:latin typeface="-apple-system"/>
              </a:rPr>
              <a:t>、</a:t>
            </a:r>
            <a:r>
              <a:rPr lang="en-US" altLang="zh-CN" b="1" i="0" dirty="0">
                <a:solidFill>
                  <a:srgbClr val="4D4D4D"/>
                </a:solidFill>
                <a:effectLst/>
                <a:latin typeface="-apple-system"/>
              </a:rPr>
              <a:t>mv</a:t>
            </a:r>
            <a:r>
              <a:rPr lang="zh-CN" altLang="en-US" b="0" i="0" dirty="0">
                <a:solidFill>
                  <a:srgbClr val="4D4D4D"/>
                </a:solidFill>
                <a:effectLst/>
                <a:latin typeface="-apple-system"/>
              </a:rPr>
              <a:t>；</a:t>
            </a:r>
          </a:p>
          <a:p>
            <a:pPr algn="l"/>
            <a:r>
              <a:rPr lang="zh-CN" altLang="en-US" b="1" i="0" dirty="0">
                <a:solidFill>
                  <a:srgbClr val="4D4D4D"/>
                </a:solidFill>
                <a:effectLst/>
                <a:latin typeface="-apple-system"/>
              </a:rPr>
              <a:t>正则表达式</a:t>
            </a:r>
            <a:r>
              <a:rPr lang="zh-CN" altLang="en-US" b="0" i="0" dirty="0">
                <a:solidFill>
                  <a:srgbClr val="4D4D4D"/>
                </a:solidFill>
                <a:effectLst/>
                <a:latin typeface="-apple-system"/>
              </a:rPr>
              <a:t>主要是作用于匹配文件中的字符串</a:t>
            </a:r>
            <a:r>
              <a:rPr lang="en-US" altLang="zh-CN" b="0" i="0" dirty="0">
                <a:solidFill>
                  <a:srgbClr val="4D4D4D"/>
                </a:solidFill>
                <a:effectLst/>
                <a:latin typeface="-apple-system"/>
              </a:rPr>
              <a:t>,</a:t>
            </a:r>
            <a:r>
              <a:rPr lang="zh-CN" altLang="en-US" b="0" i="0" dirty="0">
                <a:solidFill>
                  <a:srgbClr val="4D4D4D"/>
                </a:solidFill>
                <a:effectLst/>
                <a:latin typeface="-apple-system"/>
              </a:rPr>
              <a:t>常用命令命令是</a:t>
            </a:r>
            <a:r>
              <a:rPr lang="en-US" altLang="zh-CN" b="1" i="0" dirty="0">
                <a:solidFill>
                  <a:srgbClr val="4D4D4D"/>
                </a:solidFill>
                <a:effectLst/>
                <a:latin typeface="-apple-system"/>
              </a:rPr>
              <a:t>grep</a:t>
            </a:r>
            <a:r>
              <a:rPr lang="zh-CN" altLang="en-US" b="1" i="0" dirty="0">
                <a:solidFill>
                  <a:srgbClr val="4D4D4D"/>
                </a:solidFill>
                <a:effectLst/>
                <a:latin typeface="-apple-system"/>
              </a:rPr>
              <a:t>、</a:t>
            </a:r>
            <a:r>
              <a:rPr lang="en-US" altLang="zh-CN" b="1" i="0" dirty="0">
                <a:solidFill>
                  <a:srgbClr val="4D4D4D"/>
                </a:solidFill>
                <a:effectLst/>
                <a:latin typeface="-apple-system"/>
              </a:rPr>
              <a:t>awk</a:t>
            </a:r>
            <a:r>
              <a:rPr lang="zh-CN" altLang="en-US" b="1" i="0" dirty="0">
                <a:solidFill>
                  <a:srgbClr val="4D4D4D"/>
                </a:solidFill>
                <a:effectLst/>
                <a:latin typeface="-apple-system"/>
              </a:rPr>
              <a:t>、</a:t>
            </a:r>
            <a:r>
              <a:rPr lang="en-US" altLang="zh-CN" b="1" i="0" dirty="0">
                <a:solidFill>
                  <a:srgbClr val="4D4D4D"/>
                </a:solidFill>
                <a:effectLst/>
                <a:latin typeface="-apple-system"/>
              </a:rPr>
              <a:t>sed</a:t>
            </a:r>
            <a:endParaRPr lang="zh-CN" altLang="en-US"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44</a:t>
            </a:fld>
            <a:endParaRPr lang="zh-CN" altLang="en-US"/>
          </a:p>
        </p:txBody>
      </p:sp>
    </p:spTree>
    <p:extLst>
      <p:ext uri="{BB962C8B-B14F-4D97-AF65-F5344CB8AC3E}">
        <p14:creationId xmlns:p14="http://schemas.microsoft.com/office/powerpoint/2010/main" val="151785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BRE</a:t>
            </a:r>
            <a:r>
              <a:rPr lang="zh-CN" altLang="en-US" dirty="0"/>
              <a:t>表示的是基本的正则表达式，</a:t>
            </a:r>
            <a:r>
              <a:rPr lang="en-US" altLang="zh-CN" dirty="0"/>
              <a:t>ERE</a:t>
            </a:r>
            <a:r>
              <a:rPr lang="zh-CN" altLang="en-US" dirty="0"/>
              <a:t>是扩展的正则表达。</a:t>
            </a:r>
            <a:r>
              <a:rPr lang="zh-CN" altLang="en-US" b="0" i="0" dirty="0">
                <a:solidFill>
                  <a:srgbClr val="222222"/>
                </a:solidFill>
                <a:effectLst/>
                <a:latin typeface="tahoma" panose="020B0604030504040204" pitchFamily="34" charset="0"/>
              </a:rPr>
              <a:t>如：</a:t>
            </a:r>
            <a:r>
              <a:rPr lang="en-US" altLang="zh-CN" b="0" i="0" dirty="0" err="1">
                <a:solidFill>
                  <a:srgbClr val="222222"/>
                </a:solidFill>
                <a:effectLst/>
                <a:latin typeface="tahoma" panose="020B0604030504040204" pitchFamily="34" charset="0"/>
              </a:rPr>
              <a:t>abc</a:t>
            </a:r>
            <a:r>
              <a:rPr lang="en-US" altLang="zh-CN" b="0" i="0" dirty="0">
                <a:solidFill>
                  <a:srgbClr val="222222"/>
                </a:solidFill>
                <a:effectLst/>
                <a:latin typeface="tahoma" panose="020B0604030504040204" pitchFamily="34" charset="0"/>
              </a:rPr>
              <a:t>(d)?</a:t>
            </a:r>
            <a:r>
              <a:rPr lang="zh-CN" altLang="en-US" b="0" i="0" dirty="0">
                <a:solidFill>
                  <a:srgbClr val="222222"/>
                </a:solidFill>
                <a:effectLst/>
                <a:latin typeface="tahoma" panose="020B0604030504040204" pitchFamily="34" charset="0"/>
              </a:rPr>
              <a:t>可匹配</a:t>
            </a:r>
            <a:r>
              <a:rPr lang="en-US" altLang="zh-CN" b="0" i="0" dirty="0" err="1">
                <a:solidFill>
                  <a:srgbClr val="222222"/>
                </a:solidFill>
                <a:effectLst/>
                <a:latin typeface="tahoma" panose="020B0604030504040204" pitchFamily="34" charset="0"/>
              </a:rPr>
              <a:t>abc</a:t>
            </a:r>
            <a:r>
              <a:rPr lang="zh-CN" altLang="en-US" b="0" i="0" dirty="0">
                <a:solidFill>
                  <a:srgbClr val="222222"/>
                </a:solidFill>
                <a:effectLst/>
                <a:latin typeface="tahoma" panose="020B0604030504040204" pitchFamily="34" charset="0"/>
              </a:rPr>
              <a:t>和</a:t>
            </a:r>
            <a:r>
              <a:rPr lang="en-US" altLang="zh-CN" b="0" i="0" dirty="0" err="1">
                <a:solidFill>
                  <a:srgbClr val="222222"/>
                </a:solidFill>
                <a:effectLst/>
                <a:latin typeface="tahoma" panose="020B0604030504040204" pitchFamily="34" charset="0"/>
              </a:rPr>
              <a:t>abcd</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45</a:t>
            </a:fld>
            <a:endParaRPr lang="zh-CN" altLang="en-US"/>
          </a:p>
        </p:txBody>
      </p:sp>
    </p:spTree>
    <p:extLst>
      <p:ext uri="{BB962C8B-B14F-4D97-AF65-F5344CB8AC3E}">
        <p14:creationId xmlns:p14="http://schemas.microsoft.com/office/powerpoint/2010/main" val="104926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a:t>
            </a:r>
            <a:r>
              <a:rPr lang="zh-CN" altLang="en-US" dirty="0"/>
              <a:t>从第一行开始显示，</a:t>
            </a:r>
            <a:r>
              <a:rPr lang="en-US" altLang="zh-CN" dirty="0"/>
              <a:t>tac</a:t>
            </a:r>
            <a:r>
              <a:rPr lang="zh-CN" altLang="en-US" dirty="0"/>
              <a:t>从最后一行开始显示，</a:t>
            </a:r>
            <a:r>
              <a:rPr lang="en-US" altLang="zh-CN" dirty="0"/>
              <a:t>cat</a:t>
            </a:r>
            <a:r>
              <a:rPr lang="zh-CN" altLang="en-US" dirty="0"/>
              <a:t>命令和</a:t>
            </a:r>
            <a:r>
              <a:rPr lang="en-US" altLang="zh-CN" dirty="0"/>
              <a:t>tac</a:t>
            </a:r>
            <a:r>
              <a:rPr lang="zh-CN" altLang="en-US" dirty="0"/>
              <a:t>命令是一口气将内容全部显示到屏幕上，用鼠标滚动翻页，比较耗费内存。</a:t>
            </a:r>
            <a:r>
              <a:rPr lang="en-US" altLang="zh-CN" dirty="0"/>
              <a:t>more</a:t>
            </a:r>
            <a:r>
              <a:rPr lang="zh-CN" altLang="en-US" dirty="0"/>
              <a:t>是一页一页的显示，</a:t>
            </a:r>
            <a:r>
              <a:rPr lang="en-US" altLang="zh-CN" dirty="0"/>
              <a:t>less</a:t>
            </a:r>
            <a:r>
              <a:rPr lang="zh-CN" altLang="en-US" dirty="0"/>
              <a:t>与</a:t>
            </a:r>
            <a:r>
              <a:rPr lang="en-US" altLang="zh-CN" dirty="0"/>
              <a:t>more</a:t>
            </a:r>
            <a:r>
              <a:rPr lang="zh-CN" altLang="en-US" dirty="0"/>
              <a:t>类似，但</a:t>
            </a:r>
            <a:r>
              <a:rPr lang="en-US" altLang="zh-CN" dirty="0"/>
              <a:t>less</a:t>
            </a:r>
            <a:r>
              <a:rPr lang="zh-CN" altLang="en-US" dirty="0"/>
              <a:t>可以往前翻页。</a:t>
            </a:r>
            <a:r>
              <a:rPr lang="en-US" altLang="zh-CN" dirty="0"/>
              <a:t>head</a:t>
            </a:r>
            <a:r>
              <a:rPr lang="zh-CN" altLang="en-US" dirty="0"/>
              <a:t>只看前几行，</a:t>
            </a:r>
            <a:r>
              <a:rPr lang="en-US" altLang="zh-CN" dirty="0"/>
              <a:t>tail</a:t>
            </a:r>
            <a:r>
              <a:rPr lang="zh-CN" altLang="en-US" dirty="0"/>
              <a:t>只看后几行，</a:t>
            </a:r>
            <a:r>
              <a:rPr lang="en-US" altLang="zh-CN" dirty="0"/>
              <a:t>cut</a:t>
            </a:r>
            <a:r>
              <a:rPr lang="zh-CN" altLang="en-US" dirty="0"/>
              <a:t>和</a:t>
            </a:r>
            <a:r>
              <a:rPr lang="en-US" altLang="zh-CN" dirty="0"/>
              <a:t>grep</a:t>
            </a:r>
            <a:r>
              <a:rPr lang="zh-CN" altLang="en-US" dirty="0"/>
              <a:t>是选取命令，</a:t>
            </a:r>
            <a:r>
              <a:rPr lang="en-US" altLang="zh-CN" dirty="0"/>
              <a:t>cut</a:t>
            </a:r>
            <a:r>
              <a:rPr lang="zh-CN" altLang="en-US" dirty="0"/>
              <a:t>主要提取列内容。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51</a:t>
            </a:fld>
            <a:endParaRPr lang="zh-CN" altLang="en-US"/>
          </a:p>
        </p:txBody>
      </p:sp>
    </p:spTree>
    <p:extLst>
      <p:ext uri="{BB962C8B-B14F-4D97-AF65-F5344CB8AC3E}">
        <p14:creationId xmlns:p14="http://schemas.microsoft.com/office/powerpoint/2010/main" val="414219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所谓分屏显示就是说一部分一部分显示。</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52</a:t>
            </a:fld>
            <a:endParaRPr lang="zh-CN" altLang="en-US"/>
          </a:p>
        </p:txBody>
      </p:sp>
    </p:spTree>
    <p:extLst>
      <p:ext uri="{BB962C8B-B14F-4D97-AF65-F5344CB8AC3E}">
        <p14:creationId xmlns:p14="http://schemas.microsoft.com/office/powerpoint/2010/main" val="1065504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的方式连带空白行也编号，而</a:t>
            </a:r>
            <a:r>
              <a:rPr lang="en-US" altLang="zh-CN" dirty="0"/>
              <a:t>-b</a:t>
            </a:r>
            <a:r>
              <a:rPr lang="zh-CN" altLang="en-US" dirty="0"/>
              <a:t>只对非空白行编号。</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53</a:t>
            </a:fld>
            <a:endParaRPr lang="zh-CN" altLang="en-US"/>
          </a:p>
        </p:txBody>
      </p:sp>
    </p:spTree>
    <p:extLst>
      <p:ext uri="{BB962C8B-B14F-4D97-AF65-F5344CB8AC3E}">
        <p14:creationId xmlns:p14="http://schemas.microsoft.com/office/powerpoint/2010/main" val="526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t>
            </a:r>
            <a:r>
              <a:rPr lang="zh-CN" altLang="en-US" dirty="0"/>
              <a:t>可以显示出当前可以使用的所有操作的提示，类似帮助</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56</a:t>
            </a:fld>
            <a:endParaRPr lang="zh-CN" altLang="en-US"/>
          </a:p>
        </p:txBody>
      </p:sp>
    </p:spTree>
    <p:extLst>
      <p:ext uri="{BB962C8B-B14F-4D97-AF65-F5344CB8AC3E}">
        <p14:creationId xmlns:p14="http://schemas.microsoft.com/office/powerpoint/2010/main" val="2201969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a:t>
            </a:r>
            <a:r>
              <a:rPr lang="zh-CN" altLang="en-US" dirty="0"/>
              <a:t>命令无法向前翻，但</a:t>
            </a:r>
            <a:r>
              <a:rPr lang="en-US" altLang="zh-CN" dirty="0"/>
              <a:t>less</a:t>
            </a:r>
            <a:r>
              <a:rPr lang="zh-CN" altLang="en-US" dirty="0"/>
              <a:t>可以，</a:t>
            </a:r>
            <a:r>
              <a:rPr lang="en-US" altLang="zh-CN" dirty="0"/>
              <a:t>more</a:t>
            </a:r>
            <a:r>
              <a:rPr lang="zh-CN" altLang="en-US" dirty="0"/>
              <a:t>和</a:t>
            </a:r>
            <a:r>
              <a:rPr lang="en-US" altLang="zh-CN" dirty="0"/>
              <a:t>less</a:t>
            </a:r>
            <a:r>
              <a:rPr lang="zh-CN" altLang="en-US" dirty="0"/>
              <a:t>功能相似，同理</a:t>
            </a:r>
            <a:r>
              <a:rPr lang="en-US" altLang="zh-CN" dirty="0"/>
              <a:t>h</a:t>
            </a:r>
            <a:r>
              <a:rPr lang="zh-CN" altLang="en-US" dirty="0"/>
              <a:t>类似帮助，查询</a:t>
            </a:r>
            <a:r>
              <a:rPr lang="en-US" altLang="zh-CN" dirty="0"/>
              <a:t>less</a:t>
            </a:r>
            <a:r>
              <a:rPr lang="zh-CN" altLang="en-US" dirty="0"/>
              <a:t>下可用的命令操作有哪些。另外的四个文件显示命令见</a:t>
            </a:r>
            <a:r>
              <a:rPr lang="en-US" altLang="zh-CN" dirty="0"/>
              <a:t>p39</a:t>
            </a:r>
            <a:r>
              <a:rPr lang="zh-CN" altLang="en-US" dirty="0"/>
              <a:t>表</a:t>
            </a:r>
            <a:r>
              <a:rPr lang="en-US" altLang="zh-CN" dirty="0"/>
              <a:t>2-14</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57</a:t>
            </a:fld>
            <a:endParaRPr lang="zh-CN" altLang="en-US"/>
          </a:p>
        </p:txBody>
      </p:sp>
    </p:spTree>
    <p:extLst>
      <p:ext uri="{BB962C8B-B14F-4D97-AF65-F5344CB8AC3E}">
        <p14:creationId xmlns:p14="http://schemas.microsoft.com/office/powerpoint/2010/main" val="630990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t>
            </a:r>
            <a:r>
              <a:rPr lang="zh-CN" altLang="en-US" dirty="0"/>
              <a:t>和</a:t>
            </a:r>
            <a:r>
              <a:rPr lang="en-US" altLang="zh-CN" dirty="0"/>
              <a:t>-F</a:t>
            </a:r>
            <a:r>
              <a:rPr lang="zh-CN" altLang="en-US" dirty="0"/>
              <a:t>功能类似，</a:t>
            </a:r>
            <a:r>
              <a:rPr lang="en-US" altLang="zh-CN" dirty="0"/>
              <a:t>ping www.baidu.com &gt;&gt; Baidu </a:t>
            </a:r>
            <a:r>
              <a:rPr lang="zh-CN" altLang="en-US" dirty="0"/>
              <a:t>然后开两个不同的终端，分别执行</a:t>
            </a:r>
            <a:r>
              <a:rPr lang="en-US" altLang="zh-CN" dirty="0"/>
              <a:t> tail –f Baidu </a:t>
            </a:r>
            <a:r>
              <a:rPr lang="zh-CN" altLang="en-US" dirty="0"/>
              <a:t>和</a:t>
            </a:r>
            <a:r>
              <a:rPr lang="en-US" altLang="zh-CN" dirty="0"/>
              <a:t>tail –F Baidu –F</a:t>
            </a:r>
            <a:r>
              <a:rPr lang="zh-CN" altLang="en-US" dirty="0"/>
              <a:t>监控的是文件名，</a:t>
            </a:r>
            <a:r>
              <a:rPr lang="en-US" altLang="zh-CN" dirty="0"/>
              <a:t>-f</a:t>
            </a:r>
            <a:r>
              <a:rPr lang="zh-CN" altLang="en-US" dirty="0"/>
              <a:t>监控的是</a:t>
            </a:r>
            <a:r>
              <a:rPr lang="en-US" altLang="zh-CN" dirty="0" err="1"/>
              <a:t>inode</a:t>
            </a:r>
            <a:r>
              <a:rPr lang="zh-CN" altLang="en-US" dirty="0"/>
              <a:t>节点，这就会导致</a:t>
            </a:r>
            <a:r>
              <a:rPr lang="en-US" altLang="zh-CN" dirty="0"/>
              <a:t>Baidu</a:t>
            </a:r>
            <a:r>
              <a:rPr lang="zh-CN" altLang="en-US" dirty="0"/>
              <a:t>删除再重建之后继续向其中追加内容时，</a:t>
            </a:r>
            <a:r>
              <a:rPr lang="en-US" altLang="zh-CN" dirty="0"/>
              <a:t>-F</a:t>
            </a:r>
            <a:r>
              <a:rPr lang="zh-CN" altLang="en-US" dirty="0"/>
              <a:t>的形式的话窗口依然可以显示内容，而</a:t>
            </a:r>
            <a:r>
              <a:rPr lang="en-US" altLang="zh-CN" dirty="0"/>
              <a:t>-f</a:t>
            </a:r>
            <a:r>
              <a:rPr lang="zh-CN" altLang="en-US" dirty="0"/>
              <a:t>的则无法继续显示内容。监控的时候通常以</a:t>
            </a:r>
            <a:r>
              <a:rPr lang="en-US" altLang="zh-CN" dirty="0"/>
              <a:t>-F</a:t>
            </a:r>
            <a:r>
              <a:rPr lang="zh-CN" altLang="en-US" dirty="0"/>
              <a:t>为主。</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59</a:t>
            </a:fld>
            <a:endParaRPr lang="zh-CN" altLang="en-US"/>
          </a:p>
        </p:txBody>
      </p:sp>
    </p:spTree>
    <p:extLst>
      <p:ext uri="{BB962C8B-B14F-4D97-AF65-F5344CB8AC3E}">
        <p14:creationId xmlns:p14="http://schemas.microsoft.com/office/powerpoint/2010/main" val="147063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62</a:t>
            </a:fld>
            <a:endParaRPr lang="zh-CN" altLang="en-US"/>
          </a:p>
        </p:txBody>
      </p:sp>
    </p:spTree>
    <p:extLst>
      <p:ext uri="{BB962C8B-B14F-4D97-AF65-F5344CB8AC3E}">
        <p14:creationId xmlns:p14="http://schemas.microsoft.com/office/powerpoint/2010/main" val="2825884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a:t>
            </a:r>
            <a:r>
              <a:rPr lang="en-US" altLang="zh-CN" b="0" i="0" dirty="0" err="1">
                <a:solidFill>
                  <a:srgbClr val="333333"/>
                </a:solidFill>
                <a:effectLst/>
                <a:latin typeface="Helvetica Neue"/>
              </a:rPr>
              <a:t>mkdir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make directory</a:t>
            </a:r>
            <a:r>
              <a:rPr lang="zh-CN" altLang="en-US" b="0" i="0" dirty="0">
                <a:solidFill>
                  <a:srgbClr val="333333"/>
                </a:solidFill>
                <a:effectLst/>
                <a:latin typeface="Helvetica Neue"/>
              </a:rPr>
              <a:t>）命令用于创建目录。</a:t>
            </a:r>
            <a:r>
              <a:rPr lang="en-US" altLang="zh-CN" b="0" i="0" dirty="0">
                <a:solidFill>
                  <a:srgbClr val="333333"/>
                </a:solidFill>
                <a:effectLst/>
                <a:latin typeface="Helvetica Neue"/>
              </a:rPr>
              <a:t>-p </a:t>
            </a:r>
            <a:r>
              <a:rPr lang="zh-CN" altLang="en-US" b="0" i="0" dirty="0">
                <a:solidFill>
                  <a:srgbClr val="333333"/>
                </a:solidFill>
                <a:effectLst/>
                <a:latin typeface="Helvetica Neue"/>
              </a:rPr>
              <a:t>确保目录名称存在，不存在的就建一个。举例说明一下</a:t>
            </a:r>
            <a:r>
              <a:rPr lang="en-US" altLang="zh-CN" b="0" i="0" dirty="0">
                <a:solidFill>
                  <a:srgbClr val="333333"/>
                </a:solidFill>
                <a:effectLst/>
                <a:latin typeface="Helvetica Neue"/>
              </a:rPr>
              <a:t>-p</a:t>
            </a:r>
            <a:r>
              <a:rPr lang="zh-CN" altLang="en-US" b="0" i="0" dirty="0">
                <a:solidFill>
                  <a:srgbClr val="333333"/>
                </a:solidFill>
                <a:effectLst/>
                <a:latin typeface="Helvetica Neue"/>
              </a:rPr>
              <a:t>选项的作用，假设当前工作目录下没有</a:t>
            </a:r>
            <a:r>
              <a:rPr lang="en-US" altLang="zh-CN" b="0" i="0" dirty="0" err="1">
                <a:solidFill>
                  <a:srgbClr val="333333"/>
                </a:solidFill>
                <a:effectLst/>
                <a:latin typeface="Helvetica Neue"/>
              </a:rPr>
              <a:t>mydoc</a:t>
            </a:r>
            <a:r>
              <a:rPr lang="zh-CN" altLang="en-US" b="0" i="0" dirty="0">
                <a:solidFill>
                  <a:srgbClr val="333333"/>
                </a:solidFill>
                <a:effectLst/>
                <a:latin typeface="Helvetica Neue"/>
              </a:rPr>
              <a:t>的目录，使用</a:t>
            </a:r>
            <a:r>
              <a:rPr lang="en-US" altLang="zh-CN" b="0" i="0" dirty="0" err="1">
                <a:solidFill>
                  <a:srgbClr val="333333"/>
                </a:solidFill>
                <a:effectLst/>
                <a:latin typeface="Helvetica Neue"/>
              </a:rPr>
              <a:t>mkdir</a:t>
            </a:r>
            <a:r>
              <a:rPr lang="en-US" altLang="zh-CN" b="0" i="0" dirty="0">
                <a:solidFill>
                  <a:srgbClr val="333333"/>
                </a:solidFill>
                <a:effectLst/>
                <a:latin typeface="Helvetica Neue"/>
              </a:rPr>
              <a:t> </a:t>
            </a:r>
            <a:r>
              <a:rPr lang="en-US" altLang="zh-CN" sz="1200" dirty="0" err="1"/>
              <a:t>mydoc</a:t>
            </a:r>
            <a:r>
              <a:rPr lang="en-US" altLang="zh-CN" sz="1200" dirty="0"/>
              <a:t>/FAQ</a:t>
            </a:r>
            <a:r>
              <a:rPr lang="zh-CN" altLang="en-US" sz="1200" dirty="0"/>
              <a:t>创建目录会提示无法创建</a:t>
            </a:r>
            <a:r>
              <a:rPr lang="en-US" altLang="zh-CN" sz="1200" dirty="0" err="1"/>
              <a:t>mydoc</a:t>
            </a:r>
            <a:r>
              <a:rPr lang="en-US" altLang="zh-CN" sz="1200" dirty="0"/>
              <a:t>/FAQ</a:t>
            </a:r>
            <a:r>
              <a:rPr lang="zh-CN" altLang="en-US" sz="1200" dirty="0"/>
              <a:t>目录，没有那个文件或目录，但使用</a:t>
            </a:r>
            <a:r>
              <a:rPr lang="en-US" altLang="zh-CN" b="0" i="0" dirty="0" err="1">
                <a:solidFill>
                  <a:srgbClr val="333333"/>
                </a:solidFill>
                <a:effectLst/>
                <a:latin typeface="Helvetica Neue"/>
              </a:rPr>
              <a:t>mkdir</a:t>
            </a:r>
            <a:r>
              <a:rPr lang="en-US" altLang="zh-CN" b="0" i="0" dirty="0">
                <a:solidFill>
                  <a:srgbClr val="333333"/>
                </a:solidFill>
                <a:effectLst/>
                <a:latin typeface="Helvetica Neue"/>
              </a:rPr>
              <a:t> –p </a:t>
            </a:r>
            <a:r>
              <a:rPr lang="en-US" altLang="zh-CN" sz="1200" dirty="0" err="1"/>
              <a:t>mydoc</a:t>
            </a:r>
            <a:r>
              <a:rPr lang="en-US" altLang="zh-CN" sz="1200" dirty="0"/>
              <a:t>/FAQ</a:t>
            </a:r>
            <a:r>
              <a:rPr lang="zh-CN" altLang="en-US" sz="1200" dirty="0"/>
              <a:t>则可以在当前目录下成功创建一个</a:t>
            </a:r>
            <a:r>
              <a:rPr lang="en-US" altLang="zh-CN" sz="1200" dirty="0" err="1"/>
              <a:t>mydoc</a:t>
            </a:r>
            <a:r>
              <a:rPr lang="en-US" altLang="zh-CN" sz="1200" dirty="0"/>
              <a:t>/FAQ</a:t>
            </a:r>
            <a:r>
              <a:rPr lang="zh-CN" altLang="en-US" sz="1200" dirty="0"/>
              <a:t>目录。</a:t>
            </a:r>
            <a:endParaRPr lang="zh-CN" altLang="en-US" b="0" i="0" dirty="0">
              <a:solidFill>
                <a:srgbClr val="333333"/>
              </a:solidFill>
              <a:effectLst/>
              <a:latin typeface="Helvetica Neue"/>
            </a:endParaRPr>
          </a:p>
          <a:p>
            <a:r>
              <a:rPr lang="zh-CN" altLang="en-US" dirty="0"/>
              <a:t> </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a:t>
            </a:fld>
            <a:endParaRPr lang="zh-CN" altLang="en-US"/>
          </a:p>
        </p:txBody>
      </p:sp>
    </p:spTree>
    <p:extLst>
      <p:ext uri="{BB962C8B-B14F-4D97-AF65-F5344CB8AC3E}">
        <p14:creationId xmlns:p14="http://schemas.microsoft.com/office/powerpoint/2010/main" val="1968437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 </a:t>
            </a:r>
            <a:r>
              <a:rPr lang="zh-CN" altLang="en-US"/>
              <a:t>正则</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63</a:t>
            </a:fld>
            <a:endParaRPr lang="zh-CN" altLang="en-US"/>
          </a:p>
        </p:txBody>
      </p:sp>
    </p:spTree>
    <p:extLst>
      <p:ext uri="{BB962C8B-B14F-4D97-AF65-F5344CB8AC3E}">
        <p14:creationId xmlns:p14="http://schemas.microsoft.com/office/powerpoint/2010/main" val="2513966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默认情况下使按照首字母的</a:t>
            </a:r>
            <a:r>
              <a:rPr lang="en-US" altLang="zh-CN" dirty="0"/>
              <a:t>ASCII</a:t>
            </a:r>
            <a:r>
              <a:rPr lang="zh-CN" altLang="en-US" dirty="0"/>
              <a:t>字母升序排序的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71</a:t>
            </a:fld>
            <a:endParaRPr lang="zh-CN" altLang="en-US"/>
          </a:p>
        </p:txBody>
      </p:sp>
    </p:spTree>
    <p:extLst>
      <p:ext uri="{BB962C8B-B14F-4D97-AF65-F5344CB8AC3E}">
        <p14:creationId xmlns:p14="http://schemas.microsoft.com/office/powerpoint/2010/main" val="2080412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1" dirty="0">
                <a:solidFill>
                  <a:schemeClr val="accent6">
                    <a:lumMod val="75000"/>
                  </a:schemeClr>
                </a:solidFill>
              </a:rPr>
              <a:t>$ sort file </a:t>
            </a:r>
            <a:r>
              <a:rPr lang="zh-CN" altLang="en-US" b="1" dirty="0">
                <a:solidFill>
                  <a:schemeClr val="accent6">
                    <a:lumMod val="75000"/>
                  </a:schemeClr>
                </a:solidFill>
              </a:rPr>
              <a:t>默认排序 </a:t>
            </a:r>
            <a:r>
              <a:rPr lang="fr-FR" altLang="zh-CN" b="1" dirty="0">
                <a:solidFill>
                  <a:schemeClr val="accent6">
                    <a:lumMod val="75000"/>
                  </a:schemeClr>
                </a:solidFill>
              </a:rPr>
              <a:t>$ sort -n file</a:t>
            </a:r>
            <a:r>
              <a:rPr lang="zh-CN" altLang="en-US" sz="1200" dirty="0"/>
              <a:t>根据</a:t>
            </a:r>
            <a:r>
              <a:rPr lang="zh-CN" altLang="en-US" sz="1200" dirty="0">
                <a:solidFill>
                  <a:srgbClr val="FF0000"/>
                </a:solidFill>
              </a:rPr>
              <a:t>字符串的数值</a:t>
            </a:r>
            <a:r>
              <a:rPr lang="zh-CN" altLang="en-US" sz="1200" dirty="0"/>
              <a:t>进行排序 </a:t>
            </a:r>
            <a:r>
              <a:rPr lang="fr-FR" altLang="zh-CN" b="1" dirty="0">
                <a:solidFill>
                  <a:schemeClr val="accent6">
                    <a:lumMod val="75000"/>
                  </a:schemeClr>
                </a:solidFill>
              </a:rPr>
              <a:t>$ sort -</a:t>
            </a:r>
            <a:r>
              <a:rPr lang="en-US" altLang="zh-CN" b="1" dirty="0">
                <a:solidFill>
                  <a:schemeClr val="accent6">
                    <a:lumMod val="75000"/>
                  </a:schemeClr>
                </a:solidFill>
              </a:rPr>
              <a:t>f</a:t>
            </a:r>
            <a:r>
              <a:rPr lang="fr-FR" altLang="zh-CN" b="1" dirty="0">
                <a:solidFill>
                  <a:schemeClr val="accent6">
                    <a:lumMod val="75000"/>
                  </a:schemeClr>
                </a:solidFill>
              </a:rPr>
              <a:t>r file</a:t>
            </a:r>
            <a:r>
              <a:rPr lang="zh-CN" altLang="en-US" sz="1200" dirty="0">
                <a:solidFill>
                  <a:srgbClr val="C00000"/>
                </a:solidFill>
              </a:rPr>
              <a:t>忽略</a:t>
            </a:r>
            <a:r>
              <a:rPr lang="zh-CN" altLang="en-US" sz="1200" dirty="0"/>
              <a:t>字母的</a:t>
            </a:r>
            <a:r>
              <a:rPr lang="zh-CN" altLang="en-US" sz="1200" dirty="0">
                <a:solidFill>
                  <a:srgbClr val="C00000"/>
                </a:solidFill>
              </a:rPr>
              <a:t>大小写</a:t>
            </a:r>
            <a:r>
              <a:rPr lang="zh-CN" altLang="en-US" sz="1200" dirty="0"/>
              <a:t>差异 逆向排序 </a:t>
            </a:r>
            <a:r>
              <a:rPr lang="fr-FR" altLang="zh-CN" b="1" dirty="0">
                <a:solidFill>
                  <a:schemeClr val="accent6">
                    <a:lumMod val="75000"/>
                  </a:schemeClr>
                </a:solidFill>
              </a:rPr>
              <a:t>$ sort -u file</a:t>
            </a:r>
            <a:r>
              <a:rPr lang="zh-CN" altLang="en-US" sz="1200" dirty="0">
                <a:solidFill>
                  <a:srgbClr val="C00000"/>
                </a:solidFill>
              </a:rPr>
              <a:t>忽略</a:t>
            </a:r>
            <a:r>
              <a:rPr lang="zh-CN" altLang="en-US" sz="1200" dirty="0"/>
              <a:t>字母的</a:t>
            </a:r>
            <a:r>
              <a:rPr lang="zh-CN" altLang="en-US" sz="1200" dirty="0">
                <a:solidFill>
                  <a:srgbClr val="C00000"/>
                </a:solidFill>
              </a:rPr>
              <a:t>大小写</a:t>
            </a:r>
            <a:r>
              <a:rPr lang="zh-CN" altLang="en-US" sz="1200" dirty="0"/>
              <a:t>差异 逆向排序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1" dirty="0">
                <a:solidFill>
                  <a:schemeClr val="accent6">
                    <a:lumMod val="75000"/>
                  </a:schemeClr>
                </a:solidFill>
              </a:rPr>
              <a:t>$ sort file1 file2 </a:t>
            </a:r>
            <a:r>
              <a:rPr lang="zh-CN" altLang="en-US" b="1" dirty="0">
                <a:solidFill>
                  <a:schemeClr val="accent6">
                    <a:lumMod val="75000"/>
                  </a:schemeClr>
                </a:solidFill>
              </a:rPr>
              <a:t>同时对两个文件进行排序 </a:t>
            </a:r>
            <a:r>
              <a:rPr lang="fr-FR" altLang="zh-CN" b="1" dirty="0">
                <a:solidFill>
                  <a:schemeClr val="accent6">
                    <a:lumMod val="75000"/>
                  </a:schemeClr>
                </a:solidFill>
              </a:rPr>
              <a:t>$ sort -br file1 file2 </a:t>
            </a:r>
            <a:r>
              <a:rPr lang="zh-CN" altLang="en-US" b="1" dirty="0">
                <a:solidFill>
                  <a:schemeClr val="accent6">
                    <a:lumMod val="75000"/>
                  </a:schemeClr>
                </a:solidFill>
              </a:rPr>
              <a:t>忽略前导的空格 进行逆向排序 </a:t>
            </a:r>
            <a:r>
              <a:rPr lang="fr-FR" altLang="zh-CN" b="1" dirty="0">
                <a:solidFill>
                  <a:schemeClr val="accent6">
                    <a:lumMod val="75000"/>
                  </a:schemeClr>
                </a:solidFill>
              </a:rPr>
              <a:t>$ sort -n -k 3 -t ‘:’  /etc/passwd </a:t>
            </a:r>
            <a:r>
              <a:rPr lang="zh-CN" altLang="en-US" b="1" dirty="0">
                <a:solidFill>
                  <a:schemeClr val="accent6">
                    <a:lumMod val="75000"/>
                  </a:schemeClr>
                </a:solidFill>
              </a:rPr>
              <a:t>根据以：为间隔符的第三列的字符串数值进行排序</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72</a:t>
            </a:fld>
            <a:endParaRPr lang="zh-CN" altLang="en-US"/>
          </a:p>
        </p:txBody>
      </p:sp>
    </p:spTree>
    <p:extLst>
      <p:ext uri="{BB962C8B-B14F-4D97-AF65-F5344CB8AC3E}">
        <p14:creationId xmlns:p14="http://schemas.microsoft.com/office/powerpoint/2010/main" val="385972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sort 是 Linux 的排序命令，而且可以依据不同的数据类型来进行排序。sort 将文件的每一行作为一个单位，相互比较。比较原则是从首字符向后，依次按 ASCII 码值进行比较，最后将它们按升序输出。</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73</a:t>
            </a:fld>
            <a:endParaRPr lang="zh-CN" altLang="en-US"/>
          </a:p>
        </p:txBody>
      </p:sp>
    </p:spTree>
    <p:extLst>
      <p:ext uri="{BB962C8B-B14F-4D97-AF65-F5344CB8AC3E}">
        <p14:creationId xmlns:p14="http://schemas.microsoft.com/office/powerpoint/2010/main" val="531009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通常用在同一个文件或转件的新旧版本差异上。</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75</a:t>
            </a:fld>
            <a:endParaRPr lang="zh-CN" altLang="en-US"/>
          </a:p>
        </p:txBody>
      </p:sp>
    </p:spTree>
    <p:extLst>
      <p:ext uri="{BB962C8B-B14F-4D97-AF65-F5344CB8AC3E}">
        <p14:creationId xmlns:p14="http://schemas.microsoft.com/office/powerpoint/2010/main" val="197104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 –d a1 &lt;text</a:t>
            </a:r>
            <a:r>
              <a:rPr lang="zh-CN" altLang="en-US" dirty="0"/>
              <a:t>删除</a:t>
            </a:r>
            <a:r>
              <a:rPr lang="en-US" altLang="zh-CN" dirty="0"/>
              <a:t>text</a:t>
            </a:r>
            <a:r>
              <a:rPr lang="zh-CN" altLang="en-US" dirty="0"/>
              <a:t>中的</a:t>
            </a:r>
            <a:r>
              <a:rPr lang="en-US" altLang="zh-CN" dirty="0"/>
              <a:t>a</a:t>
            </a:r>
            <a:r>
              <a:rPr lang="zh-CN" altLang="en-US" dirty="0"/>
              <a:t>和</a:t>
            </a:r>
            <a:r>
              <a:rPr lang="en-US" altLang="zh-CN" dirty="0"/>
              <a:t>1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82</a:t>
            </a:fld>
            <a:endParaRPr lang="zh-CN" altLang="en-US"/>
          </a:p>
        </p:txBody>
      </p:sp>
    </p:spTree>
    <p:extLst>
      <p:ext uri="{BB962C8B-B14F-4D97-AF65-F5344CB8AC3E}">
        <p14:creationId xmlns:p14="http://schemas.microsoft.com/office/powerpoint/2010/main" val="919140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的标注输入默认是键盘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84</a:t>
            </a:fld>
            <a:endParaRPr lang="zh-CN" altLang="en-US"/>
          </a:p>
        </p:txBody>
      </p:sp>
    </p:spTree>
    <p:extLst>
      <p:ext uri="{BB962C8B-B14F-4D97-AF65-F5344CB8AC3E}">
        <p14:creationId xmlns:p14="http://schemas.microsoft.com/office/powerpoint/2010/main" val="2782781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a:t>
            </a:r>
            <a:r>
              <a:rPr kumimoji="0" lang="zh-CN" altLang="en-US" sz="1200" b="0" i="0" u="none" strike="noStrike" cap="none" normalizeH="0" baseline="0" dirty="0">
                <a:ln>
                  <a:noFill/>
                </a:ln>
                <a:solidFill>
                  <a:srgbClr val="FF6666"/>
                </a:solidFill>
                <a:effectLst/>
                <a:latin typeface="Arial Unicode MS"/>
                <a:ea typeface="细明体"/>
              </a:rPr>
              <a:t>行</a:t>
            </a:r>
            <a:r>
              <a:rPr kumimoji="0" lang="zh-CN" altLang="zh-CN" sz="1200" b="0" i="0" u="none" strike="noStrike" cap="none" normalizeH="0" baseline="0" dirty="0">
                <a:ln>
                  <a:noFill/>
                </a:ln>
                <a:solidFill>
                  <a:srgbClr val="FF6666"/>
                </a:solidFill>
                <a:effectLst/>
                <a:latin typeface="Arial Unicode MS"/>
                <a:ea typeface="细明体"/>
              </a:rPr>
              <a:t>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86</a:t>
            </a:fld>
            <a:endParaRPr lang="zh-CN" altLang="en-US"/>
          </a:p>
        </p:txBody>
      </p:sp>
    </p:spTree>
    <p:extLst>
      <p:ext uri="{BB962C8B-B14F-4D97-AF65-F5344CB8AC3E}">
        <p14:creationId xmlns:p14="http://schemas.microsoft.com/office/powerpoint/2010/main" val="3870881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：直接在命令列模式上进行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有底下这些咚咚：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87</a:t>
            </a:fld>
            <a:endParaRPr lang="zh-CN" altLang="en-US"/>
          </a:p>
        </p:txBody>
      </p:sp>
    </p:spTree>
    <p:extLst>
      <p:ext uri="{BB962C8B-B14F-4D97-AF65-F5344CB8AC3E}">
        <p14:creationId xmlns:p14="http://schemas.microsoft.com/office/powerpoint/2010/main" val="2077834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Sed</a:t>
            </a:r>
            <a:r>
              <a:rPr lang="zh-CN" altLang="en-US" dirty="0"/>
              <a:t>处理的源文件不改变。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88</a:t>
            </a:fld>
            <a:endParaRPr lang="zh-CN" altLang="en-US"/>
          </a:p>
        </p:txBody>
      </p:sp>
    </p:spTree>
    <p:extLst>
      <p:ext uri="{BB962C8B-B14F-4D97-AF65-F5344CB8AC3E}">
        <p14:creationId xmlns:p14="http://schemas.microsoft.com/office/powerpoint/2010/main" val="302462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a:t>
            </a:r>
            <a:r>
              <a:rPr lang="en-US" altLang="zh-CN" b="0" i="0" dirty="0" err="1">
                <a:solidFill>
                  <a:srgbClr val="333333"/>
                </a:solidFill>
                <a:effectLst/>
                <a:latin typeface="Helvetica Neue"/>
              </a:rPr>
              <a:t>rmdir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remove directory</a:t>
            </a:r>
            <a:r>
              <a:rPr lang="zh-CN" altLang="en-US" b="0" i="0" dirty="0">
                <a:solidFill>
                  <a:srgbClr val="333333"/>
                </a:solidFill>
                <a:effectLst/>
                <a:latin typeface="Helvetica Neue"/>
              </a:rPr>
              <a:t>）命令用于删除空目录。</a:t>
            </a:r>
            <a:r>
              <a:rPr lang="en-US" altLang="zh-CN" b="0" i="0" dirty="0">
                <a:solidFill>
                  <a:srgbClr val="333333"/>
                </a:solidFill>
                <a:effectLst/>
                <a:latin typeface="Helvetica Neue"/>
              </a:rPr>
              <a:t>-p </a:t>
            </a:r>
            <a:r>
              <a:rPr lang="zh-CN" altLang="en-US" b="0" i="0" dirty="0">
                <a:solidFill>
                  <a:srgbClr val="333333"/>
                </a:solidFill>
                <a:effectLst/>
                <a:latin typeface="Helvetica Neue"/>
              </a:rPr>
              <a:t>确保目录名称存在，不存在的就建一个。举例说明一下</a:t>
            </a:r>
            <a:r>
              <a:rPr lang="en-US" altLang="zh-CN" b="0" i="0" dirty="0">
                <a:solidFill>
                  <a:srgbClr val="333333"/>
                </a:solidFill>
                <a:effectLst/>
                <a:latin typeface="Helvetica Neue"/>
              </a:rPr>
              <a:t>-p</a:t>
            </a:r>
            <a:r>
              <a:rPr lang="zh-CN" altLang="en-US" b="0" i="0" dirty="0">
                <a:solidFill>
                  <a:srgbClr val="333333"/>
                </a:solidFill>
                <a:effectLst/>
                <a:latin typeface="Helvetica Neue"/>
              </a:rPr>
              <a:t>选项的作用，假设当前工作目录下没有</a:t>
            </a:r>
            <a:r>
              <a:rPr lang="en-US" altLang="zh-CN" b="0" i="0" dirty="0" err="1">
                <a:solidFill>
                  <a:srgbClr val="333333"/>
                </a:solidFill>
                <a:effectLst/>
                <a:latin typeface="Helvetica Neue"/>
              </a:rPr>
              <a:t>mydoc</a:t>
            </a:r>
            <a:r>
              <a:rPr lang="zh-CN" altLang="en-US" b="0" i="0" dirty="0">
                <a:solidFill>
                  <a:srgbClr val="333333"/>
                </a:solidFill>
                <a:effectLst/>
                <a:latin typeface="Helvetica Neue"/>
              </a:rPr>
              <a:t>的目录，使用</a:t>
            </a:r>
            <a:r>
              <a:rPr lang="en-US" altLang="zh-CN" b="0" i="0" dirty="0" err="1">
                <a:solidFill>
                  <a:srgbClr val="333333"/>
                </a:solidFill>
                <a:effectLst/>
                <a:latin typeface="Helvetica Neue"/>
              </a:rPr>
              <a:t>mkdir</a:t>
            </a:r>
            <a:r>
              <a:rPr lang="en-US" altLang="zh-CN" b="0" i="0" dirty="0">
                <a:solidFill>
                  <a:srgbClr val="333333"/>
                </a:solidFill>
                <a:effectLst/>
                <a:latin typeface="Helvetica Neue"/>
              </a:rPr>
              <a:t> </a:t>
            </a:r>
            <a:r>
              <a:rPr lang="en-US" altLang="zh-CN" sz="1200" dirty="0" err="1"/>
              <a:t>mydoc</a:t>
            </a:r>
            <a:r>
              <a:rPr lang="en-US" altLang="zh-CN" sz="1200" dirty="0"/>
              <a:t>/FAQ</a:t>
            </a:r>
            <a:r>
              <a:rPr lang="zh-CN" altLang="en-US" sz="1200" dirty="0"/>
              <a:t>创建目录会提示无法创建</a:t>
            </a:r>
            <a:r>
              <a:rPr lang="en-US" altLang="zh-CN" sz="1200" dirty="0" err="1"/>
              <a:t>mydoc</a:t>
            </a:r>
            <a:r>
              <a:rPr lang="en-US" altLang="zh-CN" sz="1200" dirty="0"/>
              <a:t>/FAQ</a:t>
            </a:r>
            <a:r>
              <a:rPr lang="zh-CN" altLang="en-US" sz="1200" dirty="0"/>
              <a:t>目录，没有那个文件或目录，但使用</a:t>
            </a:r>
            <a:r>
              <a:rPr lang="en-US" altLang="zh-CN" b="0" i="0" dirty="0" err="1">
                <a:solidFill>
                  <a:srgbClr val="333333"/>
                </a:solidFill>
                <a:effectLst/>
                <a:latin typeface="Helvetica Neue"/>
              </a:rPr>
              <a:t>mkdir</a:t>
            </a:r>
            <a:r>
              <a:rPr lang="en-US" altLang="zh-CN" b="0" i="0" dirty="0">
                <a:solidFill>
                  <a:srgbClr val="333333"/>
                </a:solidFill>
                <a:effectLst/>
                <a:latin typeface="Helvetica Neue"/>
              </a:rPr>
              <a:t> –p </a:t>
            </a:r>
            <a:r>
              <a:rPr lang="en-US" altLang="zh-CN" sz="1200" dirty="0" err="1"/>
              <a:t>mydoc</a:t>
            </a:r>
            <a:r>
              <a:rPr lang="en-US" altLang="zh-CN" sz="1200" dirty="0"/>
              <a:t>/FAQ</a:t>
            </a:r>
            <a:r>
              <a:rPr lang="zh-CN" altLang="en-US" sz="1200" dirty="0"/>
              <a:t>则可以在当前目录下成功创建一个</a:t>
            </a:r>
            <a:r>
              <a:rPr lang="en-US" altLang="zh-CN" sz="1200" dirty="0" err="1"/>
              <a:t>mydoc</a:t>
            </a:r>
            <a:r>
              <a:rPr lang="en-US" altLang="zh-CN" sz="1200" dirty="0"/>
              <a:t>/FAQ</a:t>
            </a:r>
            <a:r>
              <a:rPr lang="zh-CN" altLang="en-US" sz="1200" dirty="0"/>
              <a:t>目录。</a:t>
            </a:r>
            <a:endParaRPr lang="zh-CN" altLang="en-US" b="0" i="0" dirty="0">
              <a:solidFill>
                <a:srgbClr val="333333"/>
              </a:solidFill>
              <a:effectLst/>
              <a:latin typeface="Helvetica Neue"/>
            </a:endParaRPr>
          </a:p>
          <a:p>
            <a:r>
              <a:rPr lang="zh-CN" altLang="en-US" dirty="0"/>
              <a:t> </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a:t>
            </a:fld>
            <a:endParaRPr lang="zh-CN" altLang="en-US"/>
          </a:p>
        </p:txBody>
      </p:sp>
    </p:spTree>
    <p:extLst>
      <p:ext uri="{BB962C8B-B14F-4D97-AF65-F5344CB8AC3E}">
        <p14:creationId xmlns:p14="http://schemas.microsoft.com/office/powerpoint/2010/main" val="598717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Sed</a:t>
            </a:r>
            <a:r>
              <a:rPr lang="zh-CN" altLang="en-US" dirty="0"/>
              <a:t>处理的源文件不改变。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89</a:t>
            </a:fld>
            <a:endParaRPr lang="zh-CN" altLang="en-US"/>
          </a:p>
        </p:txBody>
      </p:sp>
    </p:spTree>
    <p:extLst>
      <p:ext uri="{BB962C8B-B14F-4D97-AF65-F5344CB8AC3E}">
        <p14:creationId xmlns:p14="http://schemas.microsoft.com/office/powerpoint/2010/main" val="918332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Sed</a:t>
            </a:r>
            <a:r>
              <a:rPr lang="zh-CN" altLang="en-US" dirty="0"/>
              <a:t>处理的源文件不改变。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90</a:t>
            </a:fld>
            <a:endParaRPr lang="zh-CN" altLang="en-US"/>
          </a:p>
        </p:txBody>
      </p:sp>
    </p:spTree>
    <p:extLst>
      <p:ext uri="{BB962C8B-B14F-4D97-AF65-F5344CB8AC3E}">
        <p14:creationId xmlns:p14="http://schemas.microsoft.com/office/powerpoint/2010/main" val="2525416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i</a:t>
            </a:r>
            <a:r>
              <a:rPr lang="zh-CN" altLang="en-US" dirty="0"/>
              <a:t>对源文件内容进行修改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91</a:t>
            </a:fld>
            <a:endParaRPr lang="zh-CN" altLang="en-US"/>
          </a:p>
        </p:txBody>
      </p:sp>
    </p:spTree>
    <p:extLst>
      <p:ext uri="{BB962C8B-B14F-4D97-AF65-F5344CB8AC3E}">
        <p14:creationId xmlns:p14="http://schemas.microsoft.com/office/powerpoint/2010/main" val="1173256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t>
            </a:r>
            <a:r>
              <a:rPr lang="zh-CN" altLang="en-US" dirty="0"/>
              <a:t>串列进行 </a:t>
            </a:r>
            <a:r>
              <a:rPr lang="en-US" altLang="zh-CN" dirty="0"/>
              <a:t>–d</a:t>
            </a:r>
            <a:r>
              <a:rPr lang="zh-CN" altLang="en-US" dirty="0"/>
              <a:t>制定分隔符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93</a:t>
            </a:fld>
            <a:endParaRPr lang="zh-CN" altLang="en-US"/>
          </a:p>
        </p:txBody>
      </p:sp>
    </p:spTree>
    <p:extLst>
      <p:ext uri="{BB962C8B-B14F-4D97-AF65-F5344CB8AC3E}">
        <p14:creationId xmlns:p14="http://schemas.microsoft.com/office/powerpoint/2010/main" val="319033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第四个例子 因为默认最小一个制表符就是</a:t>
            </a:r>
            <a:r>
              <a:rPr lang="en-US" altLang="zh-CN" dirty="0"/>
              <a:t>8</a:t>
            </a:r>
            <a:r>
              <a:rPr lang="zh-CN" altLang="en-US" dirty="0"/>
              <a:t>个空格，小于</a:t>
            </a:r>
            <a:r>
              <a:rPr lang="en-US" altLang="zh-CN" dirty="0"/>
              <a:t>8</a:t>
            </a:r>
            <a:r>
              <a:rPr lang="zh-CN" altLang="en-US" dirty="0"/>
              <a:t>的情况就不行行替换，可以看到没有变化。</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95</a:t>
            </a:fld>
            <a:endParaRPr lang="zh-CN" altLang="en-US"/>
          </a:p>
        </p:txBody>
      </p:sp>
    </p:spTree>
    <p:extLst>
      <p:ext uri="{BB962C8B-B14F-4D97-AF65-F5344CB8AC3E}">
        <p14:creationId xmlns:p14="http://schemas.microsoft.com/office/powerpoint/2010/main" val="4133904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96</a:t>
            </a:fld>
            <a:endParaRPr lang="zh-CN" altLang="en-US"/>
          </a:p>
        </p:txBody>
      </p:sp>
    </p:spTree>
    <p:extLst>
      <p:ext uri="{BB962C8B-B14F-4D97-AF65-F5344CB8AC3E}">
        <p14:creationId xmlns:p14="http://schemas.microsoft.com/office/powerpoint/2010/main" val="1491028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可以配合</a:t>
            </a:r>
            <a:r>
              <a:rPr lang="en-US" altLang="zh-CN" dirty="0"/>
              <a:t>file</a:t>
            </a:r>
            <a:r>
              <a:rPr lang="zh-CN" altLang="en-US" dirty="0"/>
              <a:t>命令查看文件的编码形式； </a:t>
            </a:r>
            <a:r>
              <a:rPr lang="en-US" altLang="zh-CN" sz="1200" b="1" dirty="0" err="1">
                <a:solidFill>
                  <a:schemeClr val="accent6">
                    <a:lumMod val="75000"/>
                  </a:schemeClr>
                </a:solidFill>
              </a:rPr>
              <a:t>iconv</a:t>
            </a:r>
            <a:r>
              <a:rPr lang="en-US" altLang="zh-CN" sz="1200" b="1" dirty="0">
                <a:solidFill>
                  <a:schemeClr val="accent6">
                    <a:lumMod val="75000"/>
                  </a:schemeClr>
                </a:solidFill>
              </a:rPr>
              <a:t> –l </a:t>
            </a:r>
            <a:r>
              <a:rPr lang="zh-CN" altLang="en-US" dirty="0"/>
              <a:t>列出所有已知的编码字符集</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97</a:t>
            </a:fld>
            <a:endParaRPr lang="zh-CN" altLang="en-US"/>
          </a:p>
        </p:txBody>
      </p:sp>
    </p:spTree>
    <p:extLst>
      <p:ext uri="{BB962C8B-B14F-4D97-AF65-F5344CB8AC3E}">
        <p14:creationId xmlns:p14="http://schemas.microsoft.com/office/powerpoint/2010/main" val="659818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网络传输文件，或者磁盘拷贝文件的时候，文件太大操作费时，或无法操作，我们经常用到一种技术就是压缩技术。那么压缩是如何实现的呢？举例来说下一，一个字节</a:t>
            </a:r>
            <a:r>
              <a:rPr lang="en-US" altLang="zh-CN" dirty="0"/>
              <a:t>B=8</a:t>
            </a:r>
            <a:r>
              <a:rPr lang="zh-CN" altLang="en-US" dirty="0"/>
              <a:t>个比特</a:t>
            </a:r>
            <a:r>
              <a:rPr lang="en-US" altLang="zh-CN" dirty="0"/>
              <a:t>bit</a:t>
            </a:r>
            <a:r>
              <a:rPr lang="zh-CN" altLang="en-US" dirty="0"/>
              <a:t>，压缩的实现原理，比如数字</a:t>
            </a:r>
            <a:r>
              <a:rPr lang="en-US" altLang="zh-CN" dirty="0"/>
              <a:t>1</a:t>
            </a:r>
            <a:r>
              <a:rPr lang="zh-CN" altLang="en-US" dirty="0"/>
              <a:t>在存储的时候需要用八个比特位，即</a:t>
            </a:r>
            <a:r>
              <a:rPr lang="en-US" altLang="zh-CN" dirty="0"/>
              <a:t>00000001</a:t>
            </a:r>
            <a:r>
              <a:rPr lang="zh-CN" altLang="en-US" dirty="0"/>
              <a:t>，但前边的七个</a:t>
            </a:r>
            <a:r>
              <a:rPr lang="en-US" altLang="zh-CN" dirty="0"/>
              <a:t>0</a:t>
            </a:r>
            <a:r>
              <a:rPr lang="zh-CN" altLang="en-US" dirty="0"/>
              <a:t>是空位才对，计算机工程师利用复杂的计算方式，将未使用的空间释放出来。这是一种方式，当然，另一种就是统计文档中重复的内容，比如你的数据为连续的</a:t>
            </a:r>
            <a:r>
              <a:rPr lang="en-US" altLang="zh-CN" dirty="0"/>
              <a:t>100</a:t>
            </a:r>
            <a:r>
              <a:rPr lang="zh-CN" altLang="en-US" dirty="0"/>
              <a:t>个</a:t>
            </a:r>
            <a:r>
              <a:rPr lang="en-US" altLang="zh-CN" dirty="0"/>
              <a:t>1</a:t>
            </a:r>
            <a:r>
              <a:rPr lang="zh-CN" altLang="en-US" dirty="0"/>
              <a:t>，会占用</a:t>
            </a:r>
            <a:r>
              <a:rPr lang="en-US" altLang="zh-CN" dirty="0"/>
              <a:t>100</a:t>
            </a:r>
            <a:r>
              <a:rPr lang="zh-CN" altLang="en-US" dirty="0"/>
              <a:t>个比特，我们利用压缩技术，统计成</a:t>
            </a:r>
            <a:r>
              <a:rPr lang="en-US" altLang="zh-CN" dirty="0"/>
              <a:t>100</a:t>
            </a:r>
            <a:r>
              <a:rPr lang="zh-CN" altLang="en-US" dirty="0"/>
              <a:t>个</a:t>
            </a:r>
            <a:r>
              <a:rPr lang="en-US" altLang="zh-CN" dirty="0"/>
              <a:t>1</a:t>
            </a:r>
            <a:r>
              <a:rPr lang="zh-CN" altLang="en-US" dirty="0"/>
              <a:t>的 形式，实现精简文档。在读取的时候还需要对压缩文件进行解压缩。文件压缩可以给我们带来的直观好处就是你的磁盘能够容纳更多的东西，另外就是网络传输文件速度变快。</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98</a:t>
            </a:fld>
            <a:endParaRPr lang="zh-CN" altLang="en-US"/>
          </a:p>
        </p:txBody>
      </p:sp>
    </p:spTree>
    <p:extLst>
      <p:ext uri="{BB962C8B-B14F-4D97-AF65-F5344CB8AC3E}">
        <p14:creationId xmlns:p14="http://schemas.microsoft.com/office/powerpoint/2010/main" val="172385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支持很多的压缩命令，不同的命令使用的压缩技术不同，不同压缩技术之间不能互通压缩和解压缩文件，需要用不同的压缩文件名进行区分。压缩往往是针对一个文件进行压缩与解压缩，对多个文件进行操作时，就需要用到</a:t>
            </a:r>
            <a:r>
              <a:rPr lang="en-US" altLang="zh-CN" dirty="0"/>
              <a:t>tar</a:t>
            </a:r>
            <a:r>
              <a:rPr lang="zh-CN" altLang="en-US" dirty="0"/>
              <a:t>打包软件。</a:t>
            </a:r>
            <a:r>
              <a:rPr lang="en-US" altLang="zh-CN" dirty="0"/>
              <a:t>tar</a:t>
            </a:r>
            <a:r>
              <a:rPr lang="zh-CN" altLang="en-US" dirty="0"/>
              <a:t>是将多个文件打包成为一个文件，</a:t>
            </a:r>
            <a:r>
              <a:rPr lang="en-US" altLang="zh-CN" dirty="0"/>
              <a:t>tar</a:t>
            </a:r>
            <a:r>
              <a:rPr lang="zh-CN" altLang="en-US" dirty="0"/>
              <a:t>仅仅具有打包功能，不具有压缩功能，将其与压缩功能结合在一起实现打包与压缩。</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99</a:t>
            </a:fld>
            <a:endParaRPr lang="zh-CN" altLang="en-US"/>
          </a:p>
        </p:txBody>
      </p:sp>
    </p:spTree>
    <p:extLst>
      <p:ext uri="{BB962C8B-B14F-4D97-AF65-F5344CB8AC3E}">
        <p14:creationId xmlns:p14="http://schemas.microsoft.com/office/powerpoint/2010/main" val="2168537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目录中的文件是分别压缩的，压缩率 压缩后文件的大小与压缩前文件大小的比值。</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101</a:t>
            </a:fld>
            <a:endParaRPr lang="zh-CN" altLang="en-US"/>
          </a:p>
        </p:txBody>
      </p:sp>
    </p:spTree>
    <p:extLst>
      <p:ext uri="{BB962C8B-B14F-4D97-AF65-F5344CB8AC3E}">
        <p14:creationId xmlns:p14="http://schemas.microsoft.com/office/powerpoint/2010/main" val="80181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buFont typeface="Arial" panose="020B0604020202020204" pitchFamily="34" charset="0"/>
              <a:buNone/>
            </a:pPr>
            <a:r>
              <a:rPr lang="en-US" altLang="zh-CN" b="0" i="0" dirty="0" err="1">
                <a:solidFill>
                  <a:srgbClr val="333333"/>
                </a:solidFill>
                <a:effectLst/>
                <a:latin typeface="Helvetica Neue"/>
              </a:rPr>
              <a:t>Pwd</a:t>
            </a:r>
            <a:r>
              <a:rPr lang="en-US" altLang="zh-CN" b="0" i="0" dirty="0">
                <a:solidFill>
                  <a:srgbClr val="333333"/>
                </a:solidFill>
                <a:effectLst/>
                <a:latin typeface="Helvetica Neue"/>
              </a:rPr>
              <a:t> </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print work director</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a:t>
            </a:fld>
            <a:endParaRPr lang="zh-CN" altLang="en-US"/>
          </a:p>
        </p:txBody>
      </p:sp>
    </p:spTree>
    <p:extLst>
      <p:ext uri="{BB962C8B-B14F-4D97-AF65-F5344CB8AC3E}">
        <p14:creationId xmlns:p14="http://schemas.microsoft.com/office/powerpoint/2010/main" val="3631697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目录中的文件是分别压缩的， </a:t>
            </a:r>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102</a:t>
            </a:fld>
            <a:endParaRPr lang="zh-CN" altLang="en-US"/>
          </a:p>
        </p:txBody>
      </p:sp>
    </p:spTree>
    <p:extLst>
      <p:ext uri="{BB962C8B-B14F-4D97-AF65-F5344CB8AC3E}">
        <p14:creationId xmlns:p14="http://schemas.microsoft.com/office/powerpoint/2010/main" val="1577200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103</a:t>
            </a:fld>
            <a:endParaRPr lang="zh-CN" altLang="en-US"/>
          </a:p>
        </p:txBody>
      </p:sp>
    </p:spTree>
    <p:extLst>
      <p:ext uri="{BB962C8B-B14F-4D97-AF65-F5344CB8AC3E}">
        <p14:creationId xmlns:p14="http://schemas.microsoft.com/office/powerpoint/2010/main" val="234026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104</a:t>
            </a:fld>
            <a:endParaRPr lang="zh-CN" altLang="en-US"/>
          </a:p>
        </p:txBody>
      </p:sp>
    </p:spTree>
    <p:extLst>
      <p:ext uri="{BB962C8B-B14F-4D97-AF65-F5344CB8AC3E}">
        <p14:creationId xmlns:p14="http://schemas.microsoft.com/office/powerpoint/2010/main" val="3981483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默认是</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106</a:t>
            </a:fld>
            <a:endParaRPr lang="zh-CN" altLang="en-US"/>
          </a:p>
        </p:txBody>
      </p:sp>
    </p:spTree>
    <p:extLst>
      <p:ext uri="{BB962C8B-B14F-4D97-AF65-F5344CB8AC3E}">
        <p14:creationId xmlns:p14="http://schemas.microsoft.com/office/powerpoint/2010/main" val="3238160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107</a:t>
            </a:fld>
            <a:endParaRPr lang="zh-CN" altLang="en-US"/>
          </a:p>
        </p:txBody>
      </p:sp>
    </p:spTree>
    <p:extLst>
      <p:ext uri="{BB962C8B-B14F-4D97-AF65-F5344CB8AC3E}">
        <p14:creationId xmlns:p14="http://schemas.microsoft.com/office/powerpoint/2010/main" val="3360456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108</a:t>
            </a:fld>
            <a:endParaRPr lang="zh-CN" altLang="en-US"/>
          </a:p>
        </p:txBody>
      </p:sp>
    </p:spTree>
    <p:extLst>
      <p:ext uri="{BB962C8B-B14F-4D97-AF65-F5344CB8AC3E}">
        <p14:creationId xmlns:p14="http://schemas.microsoft.com/office/powerpoint/2010/main" val="1756126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109</a:t>
            </a:fld>
            <a:endParaRPr lang="zh-CN" altLang="en-US"/>
          </a:p>
        </p:txBody>
      </p:sp>
    </p:spTree>
    <p:extLst>
      <p:ext uri="{BB962C8B-B14F-4D97-AF65-F5344CB8AC3E}">
        <p14:creationId xmlns:p14="http://schemas.microsoft.com/office/powerpoint/2010/main" val="3247424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将多个文件或者目录打包成一个大文件，同时还可以与</a:t>
            </a:r>
            <a:r>
              <a:rPr lang="en-US" altLang="zh-CN" dirty="0" err="1"/>
              <a:t>gzip</a:t>
            </a:r>
            <a:r>
              <a:rPr lang="zh-CN" altLang="en-US" dirty="0"/>
              <a:t>，</a:t>
            </a:r>
            <a:r>
              <a:rPr lang="en-US" altLang="zh-CN" dirty="0"/>
              <a:t>bzip2</a:t>
            </a:r>
            <a:r>
              <a:rPr lang="zh-CN" altLang="en-US" dirty="0"/>
              <a:t>等配合使用，在打包的同时进行压缩，</a:t>
            </a:r>
            <a:r>
              <a:rPr lang="en-US" altLang="zh-CN" dirty="0"/>
              <a:t>-f</a:t>
            </a:r>
            <a:r>
              <a:rPr lang="zh-CN" altLang="en-US" dirty="0"/>
              <a:t>必须紧跟文件名，所以建议单独写参数，或者放在最后，紧跟上文件名。</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112</a:t>
            </a:fld>
            <a:endParaRPr lang="zh-CN" altLang="en-US"/>
          </a:p>
        </p:txBody>
      </p:sp>
    </p:spTree>
    <p:extLst>
      <p:ext uri="{BB962C8B-B14F-4D97-AF65-F5344CB8AC3E}">
        <p14:creationId xmlns:p14="http://schemas.microsoft.com/office/powerpoint/2010/main" val="2777524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113</a:t>
            </a:fld>
            <a:endParaRPr lang="zh-CN" altLang="en-US"/>
          </a:p>
        </p:txBody>
      </p:sp>
    </p:spTree>
    <p:extLst>
      <p:ext uri="{BB962C8B-B14F-4D97-AF65-F5344CB8AC3E}">
        <p14:creationId xmlns:p14="http://schemas.microsoft.com/office/powerpoint/2010/main" val="2301588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114</a:t>
            </a:fld>
            <a:endParaRPr lang="zh-CN" altLang="en-US"/>
          </a:p>
        </p:txBody>
      </p:sp>
    </p:spTree>
    <p:extLst>
      <p:ext uri="{BB962C8B-B14F-4D97-AF65-F5344CB8AC3E}">
        <p14:creationId xmlns:p14="http://schemas.microsoft.com/office/powerpoint/2010/main" val="191784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Cd</a:t>
            </a:r>
            <a:r>
              <a:rPr lang="zh-CN" altLang="en-US" dirty="0"/>
              <a:t>的英文全称</a:t>
            </a:r>
            <a:r>
              <a:rPr lang="en-US" altLang="zh-CN" dirty="0"/>
              <a:t>change directory</a:t>
            </a:r>
            <a:r>
              <a:rPr lang="zh-CN" altLang="en-US" dirty="0"/>
              <a:t>；</a:t>
            </a:r>
            <a:r>
              <a:rPr lang="en-US" altLang="zh-CN" dirty="0" err="1"/>
              <a:t>Pwd</a:t>
            </a:r>
            <a:r>
              <a:rPr lang="zh-CN" altLang="en-US" dirty="0"/>
              <a:t>的英文全称为，</a:t>
            </a:r>
            <a:r>
              <a:rPr lang="en-US" altLang="zh-CN" dirty="0"/>
              <a:t>print working directory</a:t>
            </a:r>
            <a:r>
              <a:rPr lang="zh-CN" altLang="en-US" dirty="0"/>
              <a:t>，作用是显示目前所在工作目录的绝对路径名称</a:t>
            </a:r>
            <a:endParaRPr lang="en-US" altLang="zh-CN" sz="1200" dirty="0">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a:t>
            </a:fld>
            <a:endParaRPr lang="zh-CN" altLang="en-US"/>
          </a:p>
        </p:txBody>
      </p:sp>
    </p:spTree>
    <p:extLst>
      <p:ext uri="{BB962C8B-B14F-4D97-AF65-F5344CB8AC3E}">
        <p14:creationId xmlns:p14="http://schemas.microsoft.com/office/powerpoint/2010/main" val="3930905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作为系统管理员的一项重要工作就是要修改与设置某些重要软件的配置文件，所以我们至少要学会一种以上的命令行模式下的文本编辑器，在所有的</a:t>
            </a:r>
            <a:r>
              <a:rPr lang="en-US" altLang="zh-CN" dirty="0" err="1"/>
              <a:t>linux</a:t>
            </a:r>
            <a:r>
              <a:rPr lang="zh-CN" altLang="en-US" dirty="0"/>
              <a:t>发行版本上都会有一个文本编辑器，那就是</a:t>
            </a:r>
            <a:r>
              <a:rPr lang="en-US" altLang="zh-CN" dirty="0"/>
              <a:t>vi</a:t>
            </a:r>
            <a:r>
              <a:rPr lang="zh-CN" altLang="en-US" dirty="0"/>
              <a:t>，因此我们这部分内容主要带大家来认识和了解</a:t>
            </a:r>
            <a:r>
              <a:rPr lang="en-US" altLang="zh-CN" dirty="0"/>
              <a:t>vi</a:t>
            </a:r>
            <a:r>
              <a:rPr lang="zh-CN" altLang="en-US" dirty="0"/>
              <a:t>文本编辑器。我们的标题是</a:t>
            </a:r>
            <a:r>
              <a:rPr lang="en-US" altLang="zh-CN" dirty="0"/>
              <a:t>vim</a:t>
            </a:r>
            <a:r>
              <a:rPr lang="zh-CN" altLang="en-US" dirty="0"/>
              <a:t>，那他和</a:t>
            </a:r>
            <a:r>
              <a:rPr lang="en-US" altLang="zh-CN" dirty="0"/>
              <a:t>vi</a:t>
            </a:r>
            <a:r>
              <a:rPr lang="zh-CN" altLang="en-US" dirty="0"/>
              <a:t>编辑器之间是什么关系呢？</a:t>
            </a:r>
            <a:r>
              <a:rPr lang="en-US" altLang="zh-CN" dirty="0"/>
              <a:t>Vim</a:t>
            </a:r>
            <a:r>
              <a:rPr lang="zh-CN" altLang="en-US" dirty="0"/>
              <a:t>是高级版的</a:t>
            </a:r>
            <a:r>
              <a:rPr lang="en-US" altLang="zh-CN" dirty="0"/>
              <a:t>vi</a:t>
            </a:r>
            <a:r>
              <a:rPr lang="zh-CN" altLang="en-US" dirty="0"/>
              <a:t>，</a:t>
            </a:r>
            <a:r>
              <a:rPr lang="en-US" altLang="zh-CN" dirty="0"/>
              <a:t>vim</a:t>
            </a:r>
            <a:r>
              <a:rPr lang="zh-CN" altLang="en-US" dirty="0"/>
              <a:t>不仅可以用不同颜色显示文字内容，还能够进行诸如</a:t>
            </a:r>
            <a:r>
              <a:rPr lang="en-US" altLang="zh-CN" dirty="0"/>
              <a:t>shell</a:t>
            </a:r>
            <a:r>
              <a:rPr lang="zh-CN" altLang="en-US" dirty="0"/>
              <a:t>脚本、</a:t>
            </a:r>
            <a:r>
              <a:rPr lang="en-US" altLang="zh-CN" dirty="0"/>
              <a:t>C</a:t>
            </a:r>
            <a:r>
              <a:rPr lang="zh-CN" altLang="en-US" dirty="0"/>
              <a:t>语言等程序编写。</a:t>
            </a:r>
            <a:r>
              <a:rPr lang="en-US" altLang="zh-CN" dirty="0"/>
              <a:t>Linux</a:t>
            </a:r>
            <a:r>
              <a:rPr lang="zh-CN" altLang="en-US" dirty="0"/>
              <a:t>命令行下的文本编辑器有很多，常听的就有我们</a:t>
            </a:r>
            <a:r>
              <a:rPr lang="en-US" altLang="zh-CN" dirty="0"/>
              <a:t>PPT</a:t>
            </a:r>
            <a:r>
              <a:rPr lang="zh-CN" altLang="en-US" dirty="0"/>
              <a:t>中介绍的这几种。</a:t>
            </a:r>
            <a:endParaRPr lang="en-US" altLang="zh-CN"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119</a:t>
            </a:fld>
            <a:endParaRPr lang="zh-CN" altLang="en-US"/>
          </a:p>
        </p:txBody>
      </p:sp>
    </p:spTree>
    <p:extLst>
      <p:ext uri="{BB962C8B-B14F-4D97-AF65-F5344CB8AC3E}">
        <p14:creationId xmlns:p14="http://schemas.microsoft.com/office/powerpoint/2010/main" val="776026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从图中我们可以看出普通模式可以与插入模式和命令行模式切换，但命令行模式与编辑模式之间不可以进行相互切换。见</a:t>
            </a:r>
            <a:r>
              <a:rPr lang="en-US" altLang="zh-CN" dirty="0"/>
              <a:t>P44</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121</a:t>
            </a:fld>
            <a:endParaRPr lang="zh-CN" altLang="en-US"/>
          </a:p>
        </p:txBody>
      </p:sp>
    </p:spTree>
    <p:extLst>
      <p:ext uri="{BB962C8B-B14F-4D97-AF65-F5344CB8AC3E}">
        <p14:creationId xmlns:p14="http://schemas.microsoft.com/office/powerpoint/2010/main" val="1145252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需要注意的一点是：普通模式下可以进行删除、复制、粘贴、搜索和替换等操作，但无法编辑文件的内容。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123</a:t>
            </a:fld>
            <a:endParaRPr lang="zh-CN" altLang="en-US"/>
          </a:p>
        </p:txBody>
      </p:sp>
    </p:spTree>
    <p:extLst>
      <p:ext uri="{BB962C8B-B14F-4D97-AF65-F5344CB8AC3E}">
        <p14:creationId xmlns:p14="http://schemas.microsoft.com/office/powerpoint/2010/main" val="720137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141</a:t>
            </a:r>
            <a:r>
              <a:rPr lang="zh-CN" altLang="en-US" dirty="0"/>
              <a:t>行，</a:t>
            </a:r>
            <a:r>
              <a:rPr lang="en-US" altLang="zh-CN" dirty="0"/>
              <a:t>4617</a:t>
            </a:r>
            <a:r>
              <a:rPr lang="zh-CN" altLang="en-US" dirty="0"/>
              <a:t>个字符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124</a:t>
            </a:fld>
            <a:endParaRPr lang="zh-CN" altLang="en-US"/>
          </a:p>
        </p:txBody>
      </p:sp>
    </p:spTree>
    <p:extLst>
      <p:ext uri="{BB962C8B-B14F-4D97-AF65-F5344CB8AC3E}">
        <p14:creationId xmlns:p14="http://schemas.microsoft.com/office/powerpoint/2010/main" val="1278477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键盘上除了</a:t>
            </a:r>
            <a:r>
              <a:rPr lang="en-US" altLang="zh-CN" dirty="0"/>
              <a:t>ESC</a:t>
            </a:r>
            <a:r>
              <a:rPr lang="zh-CN" altLang="en-US" dirty="0"/>
              <a:t>按键之外，其他按键都视为一般的输入按钮。</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126</a:t>
            </a:fld>
            <a:endParaRPr lang="zh-CN" altLang="en-US"/>
          </a:p>
        </p:txBody>
      </p:sp>
    </p:spTree>
    <p:extLst>
      <p:ext uri="{BB962C8B-B14F-4D97-AF65-F5344CB8AC3E}">
        <p14:creationId xmlns:p14="http://schemas.microsoft.com/office/powerpoint/2010/main" val="4172680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128</a:t>
            </a:fld>
            <a:endParaRPr lang="zh-CN" altLang="en-US"/>
          </a:p>
        </p:txBody>
      </p:sp>
    </p:spTree>
    <p:extLst>
      <p:ext uri="{BB962C8B-B14F-4D97-AF65-F5344CB8AC3E}">
        <p14:creationId xmlns:p14="http://schemas.microsoft.com/office/powerpoint/2010/main" val="914981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我再次强调一下编辑模式和命令行模式之间不能相互切换，但编辑模式和命令行模式均可以与普通模式之间进行切换。</a:t>
            </a:r>
            <a:r>
              <a:rPr lang="en-US" altLang="zh-CN" dirty="0"/>
              <a:t>P44</a:t>
            </a:r>
            <a:r>
              <a:rPr lang="zh-CN" altLang="en-US" dirty="0"/>
              <a:t>页表格</a:t>
            </a:r>
            <a:r>
              <a:rPr lang="en-US" altLang="zh-CN" dirty="0"/>
              <a:t>2-21</a:t>
            </a:r>
            <a:r>
              <a:rPr lang="zh-CN" altLang="en-US" dirty="0"/>
              <a:t>到表格</a:t>
            </a:r>
            <a:r>
              <a:rPr lang="en-US" altLang="zh-CN" dirty="0"/>
              <a:t>2-27</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129</a:t>
            </a:fld>
            <a:endParaRPr lang="zh-CN" altLang="en-US"/>
          </a:p>
        </p:txBody>
      </p:sp>
    </p:spTree>
    <p:extLst>
      <p:ext uri="{BB962C8B-B14F-4D97-AF65-F5344CB8AC3E}">
        <p14:creationId xmlns:p14="http://schemas.microsoft.com/office/powerpoint/2010/main" val="2254002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P46</a:t>
            </a:r>
            <a:r>
              <a:rPr lang="zh-CN" altLang="en-US" dirty="0"/>
              <a:t>表格</a:t>
            </a:r>
            <a:r>
              <a:rPr lang="en-US" altLang="zh-CN" dirty="0"/>
              <a:t>2-33</a:t>
            </a:r>
            <a:r>
              <a:rPr lang="zh-CN" altLang="en-US" dirty="0"/>
              <a:t>中的内容，红色的为常用需要记忆的命令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131</a:t>
            </a:fld>
            <a:endParaRPr lang="zh-CN" altLang="en-US"/>
          </a:p>
        </p:txBody>
      </p:sp>
    </p:spTree>
    <p:extLst>
      <p:ext uri="{BB962C8B-B14F-4D97-AF65-F5344CB8AC3E}">
        <p14:creationId xmlns:p14="http://schemas.microsoft.com/office/powerpoint/2010/main" val="7830805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134</a:t>
            </a:fld>
            <a:endParaRPr lang="zh-CN" altLang="en-US"/>
          </a:p>
        </p:txBody>
      </p:sp>
    </p:spTree>
    <p:extLst>
      <p:ext uri="{BB962C8B-B14F-4D97-AF65-F5344CB8AC3E}">
        <p14:creationId xmlns:p14="http://schemas.microsoft.com/office/powerpoint/2010/main" val="39230571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见书中</a:t>
            </a:r>
            <a:r>
              <a:rPr lang="en-US" altLang="zh-CN" dirty="0"/>
              <a:t>P51</a:t>
            </a:r>
            <a:r>
              <a:rPr lang="zh-CN" altLang="en-US" dirty="0"/>
              <a:t>的操作步骤</a:t>
            </a:r>
            <a:r>
              <a:rPr lang="en-US" altLang="zh-CN" dirty="0"/>
              <a:t>2.3</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135</a:t>
            </a:fld>
            <a:endParaRPr lang="zh-CN" altLang="en-US"/>
          </a:p>
        </p:txBody>
      </p:sp>
    </p:spTree>
    <p:extLst>
      <p:ext uri="{BB962C8B-B14F-4D97-AF65-F5344CB8AC3E}">
        <p14:creationId xmlns:p14="http://schemas.microsoft.com/office/powerpoint/2010/main" val="2309827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STAMP</a:t>
            </a:r>
            <a:r>
              <a:rPr lang="zh-CN" altLang="en-US" dirty="0"/>
              <a:t>的格式为</a:t>
            </a:r>
            <a:r>
              <a:rPr lang="en-US" altLang="zh-CN" sz="1200" dirty="0"/>
              <a:t>[[CC]YY]</a:t>
            </a:r>
            <a:r>
              <a:rPr lang="en-US" altLang="zh-CN" sz="1200" dirty="0" err="1"/>
              <a:t>MMDDhhmm</a:t>
            </a:r>
            <a:r>
              <a:rPr lang="en-US" altLang="zh-CN" sz="1200" dirty="0"/>
              <a:t>[.ss]</a:t>
            </a:r>
            <a:r>
              <a:rPr lang="zh-CN" altLang="en-US" sz="1200" dirty="0"/>
              <a:t>，</a:t>
            </a:r>
            <a:r>
              <a:rPr lang="en-US" altLang="zh-CN" sz="1200" dirty="0"/>
              <a:t>CC</a:t>
            </a:r>
            <a:r>
              <a:rPr lang="zh-CN" altLang="en-US" sz="1200" dirty="0"/>
              <a:t>为年份的前两位，</a:t>
            </a:r>
            <a:r>
              <a:rPr lang="en-US" altLang="zh-CN" sz="1200" dirty="0"/>
              <a:t>YY</a:t>
            </a:r>
            <a:r>
              <a:rPr lang="zh-CN" altLang="en-US" sz="1200" dirty="0"/>
              <a:t>为年份的后两位，</a:t>
            </a:r>
            <a:r>
              <a:rPr lang="en-US" altLang="zh-CN" sz="1200" dirty="0"/>
              <a:t>MM</a:t>
            </a:r>
            <a:r>
              <a:rPr lang="zh-CN" altLang="en-US" sz="1200" dirty="0"/>
              <a:t>为月份，</a:t>
            </a:r>
            <a:r>
              <a:rPr lang="en-US" altLang="zh-CN" sz="1200" dirty="0"/>
              <a:t>DD</a:t>
            </a:r>
            <a:r>
              <a:rPr lang="zh-CN" altLang="en-US" sz="1200" dirty="0"/>
              <a:t>为日期，</a:t>
            </a:r>
            <a:r>
              <a:rPr lang="en-US" altLang="zh-CN" sz="1200" dirty="0" err="1"/>
              <a:t>hh</a:t>
            </a:r>
            <a:r>
              <a:rPr lang="zh-CN" altLang="en-US" sz="1200" dirty="0"/>
              <a:t>为小时，</a:t>
            </a:r>
            <a:r>
              <a:rPr lang="en-US" altLang="zh-CN" sz="1200" dirty="0"/>
              <a:t>mm</a:t>
            </a:r>
            <a:r>
              <a:rPr lang="zh-CN" altLang="en-US" sz="1200" dirty="0"/>
              <a:t>为分钟，</a:t>
            </a:r>
            <a:r>
              <a:rPr lang="en-US" altLang="zh-CN" sz="1200" dirty="0"/>
              <a:t>ss</a:t>
            </a:r>
            <a:r>
              <a:rPr lang="zh-CN" altLang="en-US" sz="1200" dirty="0"/>
              <a:t>为秒。</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a:t>
            </a:fld>
            <a:endParaRPr lang="zh-CN" altLang="en-US"/>
          </a:p>
        </p:txBody>
      </p:sp>
    </p:spTree>
    <p:extLst>
      <p:ext uri="{BB962C8B-B14F-4D97-AF65-F5344CB8AC3E}">
        <p14:creationId xmlns:p14="http://schemas.microsoft.com/office/powerpoint/2010/main" val="2780246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accent6">
                    <a:lumMod val="75000"/>
                  </a:schemeClr>
                </a:solidFill>
              </a:rPr>
              <a:t>echo HISTFILE</a:t>
            </a:r>
            <a:r>
              <a:rPr lang="zh-CN" altLang="en-US" dirty="0">
                <a:solidFill>
                  <a:schemeClr val="accent6">
                    <a:lumMod val="75000"/>
                  </a:schemeClr>
                </a:solidFill>
              </a:rPr>
              <a:t>查看变量值，会返回</a:t>
            </a:r>
            <a:r>
              <a:rPr lang="en-US" altLang="zh-CN" dirty="0">
                <a:solidFill>
                  <a:schemeClr val="accent6">
                    <a:lumMod val="75000"/>
                  </a:schemeClr>
                </a:solidFill>
              </a:rPr>
              <a:t>/home/lily/.</a:t>
            </a:r>
            <a:r>
              <a:rPr lang="en-US" altLang="zh-CN" dirty="0" err="1">
                <a:solidFill>
                  <a:schemeClr val="accent6">
                    <a:lumMod val="75000"/>
                  </a:schemeClr>
                </a:solidFill>
              </a:rPr>
              <a:t>bash_history</a:t>
            </a:r>
            <a:r>
              <a:rPr lang="en-US" altLang="zh-CN" dirty="0">
                <a:solidFill>
                  <a:schemeClr val="accent6">
                    <a:lumMod val="75000"/>
                  </a:schemeClr>
                </a:solidFill>
              </a:rPr>
              <a:t>,</a:t>
            </a:r>
            <a:r>
              <a:rPr lang="zh-CN" altLang="en-US" dirty="0">
                <a:solidFill>
                  <a:schemeClr val="accent6">
                    <a:lumMod val="75000"/>
                  </a:schemeClr>
                </a:solidFill>
              </a:rPr>
              <a:t>在文件</a:t>
            </a:r>
            <a:r>
              <a:rPr lang="en-US" altLang="zh-CN" dirty="0">
                <a:solidFill>
                  <a:schemeClr val="accent6">
                    <a:lumMod val="75000"/>
                  </a:schemeClr>
                </a:solidFill>
              </a:rPr>
              <a:t> .</a:t>
            </a:r>
            <a:r>
              <a:rPr lang="en-US" altLang="zh-CN" dirty="0" err="1">
                <a:solidFill>
                  <a:schemeClr val="accent6">
                    <a:lumMod val="75000"/>
                  </a:schemeClr>
                </a:solidFill>
              </a:rPr>
              <a:t>bash_history</a:t>
            </a:r>
            <a:r>
              <a:rPr lang="zh-CN" altLang="en-US" dirty="0">
                <a:solidFill>
                  <a:schemeClr val="accent6">
                    <a:lumMod val="75000"/>
                  </a:schemeClr>
                </a:solidFill>
              </a:rPr>
              <a:t>中记录的是前一次登录以前所执行过的命令，当前但这一次登录的命令都被缓存在内存中，注销系统后才会被记录到</a:t>
            </a:r>
            <a:r>
              <a:rPr lang="en-US" altLang="zh-CN" dirty="0">
                <a:solidFill>
                  <a:schemeClr val="accent6">
                    <a:lumMod val="75000"/>
                  </a:schemeClr>
                </a:solidFill>
              </a:rPr>
              <a:t>.</a:t>
            </a:r>
            <a:r>
              <a:rPr lang="en-US" altLang="zh-CN" dirty="0" err="1">
                <a:solidFill>
                  <a:schemeClr val="accent6">
                    <a:lumMod val="75000"/>
                  </a:schemeClr>
                </a:solidFill>
              </a:rPr>
              <a:t>bash_history</a:t>
            </a:r>
            <a:r>
              <a:rPr lang="zh-CN" altLang="en-US" dirty="0">
                <a:solidFill>
                  <a:schemeClr val="accent6">
                    <a:lumMod val="75000"/>
                  </a:schemeClr>
                </a:solidFill>
              </a:rPr>
              <a:t>中。</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136</a:t>
            </a:fld>
            <a:endParaRPr lang="zh-CN" altLang="en-US"/>
          </a:p>
        </p:txBody>
      </p:sp>
    </p:spTree>
    <p:extLst>
      <p:ext uri="{BB962C8B-B14F-4D97-AF65-F5344CB8AC3E}">
        <p14:creationId xmlns:p14="http://schemas.microsoft.com/office/powerpoint/2010/main" val="5464527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用户自己的家目录</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139</a:t>
            </a:fld>
            <a:endParaRPr lang="zh-CN" altLang="en-US"/>
          </a:p>
        </p:txBody>
      </p:sp>
    </p:spTree>
    <p:extLst>
      <p:ext uri="{BB962C8B-B14F-4D97-AF65-F5344CB8AC3E}">
        <p14:creationId xmlns:p14="http://schemas.microsoft.com/office/powerpoint/2010/main" val="39724096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 –</a:t>
            </a:r>
            <a:r>
              <a:rPr lang="en-US" altLang="zh-CN" dirty="0" err="1"/>
              <a:t>lh</a:t>
            </a:r>
            <a:r>
              <a:rPr lang="en-US" altLang="zh-CN" dirty="0"/>
              <a:t> </a:t>
            </a:r>
            <a:r>
              <a:rPr lang="zh-CN" altLang="en-US" dirty="0"/>
              <a:t>以长格式列写文件信息，并且文件大小的显示单位为</a:t>
            </a:r>
            <a:r>
              <a:rPr lang="en-US" altLang="zh-CN" dirty="0"/>
              <a:t>K</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140</a:t>
            </a:fld>
            <a:endParaRPr lang="zh-CN" altLang="en-US"/>
          </a:p>
        </p:txBody>
      </p:sp>
    </p:spTree>
    <p:extLst>
      <p:ext uri="{BB962C8B-B14F-4D97-AF65-F5344CB8AC3E}">
        <p14:creationId xmlns:p14="http://schemas.microsoft.com/office/powerpoint/2010/main" val="9824259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数据流重导向 </a:t>
            </a:r>
            <a:r>
              <a:rPr lang="en-US" altLang="zh-CN" b="0" i="0" dirty="0">
                <a:solidFill>
                  <a:srgbClr val="000000"/>
                </a:solidFill>
                <a:effectLst/>
                <a:latin typeface="新细明体"/>
              </a:rPr>
              <a:t>(redirect) </a:t>
            </a:r>
            <a:r>
              <a:rPr lang="zh-CN" altLang="en-US" b="0" i="0" dirty="0">
                <a:solidFill>
                  <a:srgbClr val="000000"/>
                </a:solidFill>
                <a:effectLst/>
                <a:latin typeface="新细明体"/>
              </a:rPr>
              <a:t>由字面上的意思来看，好像就是将</a:t>
            </a:r>
            <a:r>
              <a:rPr lang="en-US" altLang="zh-CN" b="0" i="0" dirty="0">
                <a:solidFill>
                  <a:srgbClr val="000000"/>
                </a:solidFill>
                <a:effectLst/>
                <a:latin typeface="新细明体"/>
              </a:rPr>
              <a:t>『</a:t>
            </a:r>
            <a:r>
              <a:rPr lang="zh-CN" altLang="en-US" b="0" i="0" dirty="0">
                <a:solidFill>
                  <a:srgbClr val="000000"/>
                </a:solidFill>
                <a:effectLst/>
                <a:latin typeface="新细明体"/>
              </a:rPr>
              <a:t>数据给他传导到其他地方去</a:t>
            </a:r>
            <a:r>
              <a:rPr lang="en-US" altLang="zh-CN" b="0" i="0" dirty="0">
                <a:solidFill>
                  <a:srgbClr val="000000"/>
                </a:solidFill>
                <a:effectLst/>
                <a:latin typeface="新细明体"/>
              </a:rPr>
              <a:t>』</a:t>
            </a:r>
            <a:r>
              <a:rPr lang="zh-CN" altLang="en-US" b="0" i="0" dirty="0">
                <a:solidFill>
                  <a:srgbClr val="000000"/>
                </a:solidFill>
                <a:effectLst/>
                <a:latin typeface="新细明体"/>
              </a:rPr>
              <a:t>。不重定向他的数据方向在哪里呢？也就是标准的数据流如何传输？</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142</a:t>
            </a:fld>
            <a:endParaRPr lang="zh-CN" altLang="en-US"/>
          </a:p>
        </p:txBody>
      </p:sp>
    </p:spTree>
    <p:extLst>
      <p:ext uri="{BB962C8B-B14F-4D97-AF65-F5344CB8AC3E}">
        <p14:creationId xmlns:p14="http://schemas.microsoft.com/office/powerpoint/2010/main" val="17868866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命令可能来源于文件</a:t>
            </a:r>
            <a:r>
              <a:rPr lang="en-US" altLang="zh-CN" dirty="0"/>
              <a:t>,</a:t>
            </a:r>
            <a:r>
              <a:rPr lang="zh-CN" altLang="en-US" dirty="0"/>
              <a:t>重定向之后的输出可以输出到文件或者设备，输出重定向有两类 一类是标准输出 也就是执行命令后返回的正确信息，一类是标准错误输出，也就是命令执行失败所返回的错误信息。要对二者重定向进行区分，那么标准错误输出的代码为</a:t>
            </a:r>
            <a:r>
              <a:rPr lang="en-US" altLang="zh-CN" dirty="0"/>
              <a:t>2</a:t>
            </a:r>
            <a:r>
              <a:rPr lang="zh-CN" altLang="en-US" dirty="0"/>
              <a:t>，所以我们标准错误输出重定向的写法则是</a:t>
            </a:r>
            <a:r>
              <a:rPr lang="en-US" altLang="zh-CN" dirty="0"/>
              <a:t>2&gt;,2&gt;&gt;.</a:t>
            </a:r>
            <a:r>
              <a:rPr lang="zh-CN" altLang="en-US" dirty="0"/>
              <a:t>输出重定向到的文件如果不存在，则系统会自动创建文件。</a:t>
            </a:r>
            <a:r>
              <a:rPr lang="en-US" altLang="zh-CN" dirty="0"/>
              <a:t>&gt;</a:t>
            </a:r>
            <a:r>
              <a:rPr lang="zh-CN" altLang="en-US" dirty="0"/>
              <a:t>是以重复的方式输出，</a:t>
            </a:r>
            <a:r>
              <a:rPr lang="en-US" altLang="zh-CN" dirty="0"/>
              <a:t>&gt;&gt;</a:t>
            </a:r>
            <a:r>
              <a:rPr lang="zh-CN" altLang="en-US" dirty="0"/>
              <a:t>以累加的方式重定向输出。注意的是</a:t>
            </a:r>
            <a:r>
              <a:rPr lang="en-US" altLang="zh-CN" dirty="0"/>
              <a:t>2</a:t>
            </a:r>
            <a:r>
              <a:rPr lang="zh-CN" altLang="en-US" dirty="0"/>
              <a:t>和</a:t>
            </a:r>
            <a:r>
              <a:rPr lang="en-US" altLang="zh-CN" dirty="0"/>
              <a:t>&gt;&gt; </a:t>
            </a:r>
            <a:r>
              <a:rPr lang="zh-CN" altLang="en-US" dirty="0"/>
              <a:t>或者</a:t>
            </a:r>
            <a:r>
              <a:rPr lang="en-US" altLang="zh-CN" dirty="0"/>
              <a:t>&gt;</a:t>
            </a:r>
            <a:r>
              <a:rPr lang="zh-CN" altLang="en-US" dirty="0"/>
              <a:t>之间是没有空格的。输入重定向简单说就是用某个文件代替键盘敲击。</a:t>
            </a:r>
            <a:r>
              <a:rPr lang="en-US" altLang="zh-CN" dirty="0"/>
              <a:t>&lt; </a:t>
            </a:r>
            <a:r>
              <a:rPr lang="zh-CN" altLang="en-US" dirty="0"/>
              <a:t>通常其后追加文件 </a:t>
            </a:r>
            <a:r>
              <a:rPr lang="en-US" altLang="zh-CN" dirty="0"/>
              <a:t>&lt;&lt;</a:t>
            </a:r>
            <a:r>
              <a:rPr lang="zh-CN" altLang="en-US" dirty="0"/>
              <a:t>“字符” 代表结束的输入字符 出现给定的字符后命令结束执行。设备</a:t>
            </a:r>
            <a:r>
              <a:rPr lang="en-US" altLang="zh-CN" dirty="0"/>
              <a:t>/device/null</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152</a:t>
            </a:fld>
            <a:endParaRPr lang="zh-CN" altLang="en-US"/>
          </a:p>
        </p:txBody>
      </p:sp>
    </p:spTree>
    <p:extLst>
      <p:ext uri="{BB962C8B-B14F-4D97-AF65-F5344CB8AC3E}">
        <p14:creationId xmlns:p14="http://schemas.microsoft.com/office/powerpoint/2010/main" val="3854655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154</a:t>
            </a:fld>
            <a:endParaRPr lang="zh-CN" altLang="en-US"/>
          </a:p>
        </p:txBody>
      </p:sp>
    </p:spTree>
    <p:extLst>
      <p:ext uri="{BB962C8B-B14F-4D97-AF65-F5344CB8AC3E}">
        <p14:creationId xmlns:p14="http://schemas.microsoft.com/office/powerpoint/2010/main" val="1498170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P55 </a:t>
            </a:r>
            <a:r>
              <a:rPr lang="zh-CN" altLang="en-US" dirty="0"/>
              <a:t>操作步骤</a:t>
            </a:r>
            <a:r>
              <a:rPr lang="en-US" altLang="zh-CN" dirty="0"/>
              <a:t>2.7 </a:t>
            </a:r>
            <a:r>
              <a:rPr lang="zh-CN" altLang="en-US" dirty="0"/>
              <a:t>上方介绍了管道与重定向的区别，但是我们有时候想去保存查看中间结果怎么办？那么就会用到我们接下来所介绍的</a:t>
            </a:r>
            <a:r>
              <a:rPr lang="en-US" altLang="zh-CN" dirty="0"/>
              <a:t>T</a:t>
            </a:r>
            <a:r>
              <a:rPr lang="zh-CN" altLang="en-US" dirty="0"/>
              <a:t>型管道。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ls -C </a:t>
            </a:r>
            <a:r>
              <a:rPr lang="zh-CN" altLang="en-US" dirty="0"/>
              <a:t>区分颜色显示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 ‘a-z’ ‘A-Z‘ </a:t>
            </a:r>
            <a:r>
              <a:rPr lang="en-US" altLang="zh-CN" dirty="0" err="1"/>
              <a:t>myfile</a:t>
            </a:r>
            <a:r>
              <a:rPr lang="zh-CN" altLang="en-US" dirty="0"/>
              <a:t>将</a:t>
            </a:r>
            <a:r>
              <a:rPr lang="en-US" altLang="zh-CN" dirty="0" err="1"/>
              <a:t>myfile</a:t>
            </a:r>
            <a:r>
              <a:rPr lang="zh-CN" altLang="en-US" dirty="0"/>
              <a:t>文件中的小写字母替换成大写字母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wc</a:t>
            </a:r>
            <a:r>
              <a:rPr lang="en-US" altLang="zh-CN" dirty="0"/>
              <a:t> </a:t>
            </a:r>
            <a:r>
              <a:rPr lang="en-US" altLang="zh-CN" dirty="0" err="1"/>
              <a:t>myfile</a:t>
            </a:r>
            <a:r>
              <a:rPr lang="en-US" altLang="zh-CN" dirty="0"/>
              <a:t> </a:t>
            </a:r>
            <a:r>
              <a:rPr lang="zh-CN" altLang="en-US" dirty="0"/>
              <a:t>统计指定文件的行数、字数、字符数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155</a:t>
            </a:fld>
            <a:endParaRPr lang="zh-CN" altLang="en-US"/>
          </a:p>
        </p:txBody>
      </p:sp>
    </p:spTree>
    <p:extLst>
      <p:ext uri="{BB962C8B-B14F-4D97-AF65-F5344CB8AC3E}">
        <p14:creationId xmlns:p14="http://schemas.microsoft.com/office/powerpoint/2010/main" val="3934586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157</a:t>
            </a:fld>
            <a:endParaRPr lang="zh-CN" altLang="en-US"/>
          </a:p>
        </p:txBody>
      </p:sp>
    </p:spTree>
    <p:extLst>
      <p:ext uri="{BB962C8B-B14F-4D97-AF65-F5344CB8AC3E}">
        <p14:creationId xmlns:p14="http://schemas.microsoft.com/office/powerpoint/2010/main" val="1762641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P56 </a:t>
            </a:r>
            <a:r>
              <a:rPr lang="zh-CN" altLang="en-US" dirty="0"/>
              <a:t>操作</a:t>
            </a:r>
            <a:r>
              <a:rPr lang="en-US" altLang="zh-CN" dirty="0"/>
              <a:t>2.8 which date </a:t>
            </a:r>
            <a:r>
              <a:rPr lang="zh-CN" altLang="en-US" dirty="0"/>
              <a:t>查看指令</a:t>
            </a:r>
            <a:r>
              <a:rPr lang="en-US" altLang="zh-CN" dirty="0"/>
              <a:t>date </a:t>
            </a:r>
            <a:r>
              <a:rPr lang="zh-CN" altLang="en-US" dirty="0"/>
              <a:t>的绝对路径</a:t>
            </a:r>
            <a:r>
              <a:rPr lang="en-US" altLang="zh-CN" dirty="0"/>
              <a:t>  </a:t>
            </a:r>
            <a:r>
              <a:rPr lang="en-US" altLang="zh-CN" b="1" dirty="0">
                <a:solidFill>
                  <a:schemeClr val="accent6">
                    <a:lumMod val="75000"/>
                  </a:schemeClr>
                </a:solidFill>
              </a:rPr>
              <a:t>-</a:t>
            </a:r>
            <a:r>
              <a:rPr lang="en-US" altLang="zh-CN" b="1" dirty="0" err="1">
                <a:solidFill>
                  <a:schemeClr val="accent6">
                    <a:lumMod val="75000"/>
                  </a:schemeClr>
                </a:solidFill>
              </a:rPr>
              <a:t>qf</a:t>
            </a:r>
            <a:r>
              <a:rPr lang="en-US" altLang="zh-CN" b="1" dirty="0">
                <a:solidFill>
                  <a:schemeClr val="accent6">
                    <a:lumMod val="75000"/>
                  </a:schemeClr>
                </a:solidFill>
              </a:rPr>
              <a:t> </a:t>
            </a:r>
            <a:r>
              <a:rPr lang="zh-CN" altLang="en-US" b="1" dirty="0">
                <a:solidFill>
                  <a:schemeClr val="accent6">
                    <a:lumMod val="75000"/>
                  </a:schemeClr>
                </a:solidFill>
              </a:rPr>
              <a:t>已询问的方式查询套件 </a:t>
            </a:r>
            <a:r>
              <a:rPr lang="en-US" altLang="zh-CN" b="1" dirty="0">
                <a:solidFill>
                  <a:schemeClr val="accent6">
                    <a:lumMod val="75000"/>
                  </a:schemeClr>
                </a:solidFill>
              </a:rPr>
              <a:t>-qi</a:t>
            </a:r>
            <a:r>
              <a:rPr lang="zh-CN" altLang="en-US" b="1" dirty="0">
                <a:solidFill>
                  <a:schemeClr val="accent6">
                    <a:lumMod val="75000"/>
                  </a:schemeClr>
                </a:solidFill>
              </a:rPr>
              <a:t>已询问的方式安装套件</a:t>
            </a:r>
            <a:endParaRPr lang="en-US" altLang="zh-CN" dirty="0"/>
          </a:p>
          <a:p>
            <a:pPr algn="l" latinLnBrk="1"/>
            <a:r>
              <a:rPr lang="zh-CN" altLang="en-US" b="0" i="0" dirty="0">
                <a:solidFill>
                  <a:srgbClr val="333333"/>
                </a:solidFill>
                <a:effectLst/>
                <a:latin typeface="Helvetica Neue"/>
              </a:rPr>
              <a:t>使用指令</a:t>
            </a:r>
            <a:r>
              <a:rPr lang="en-US" altLang="zh-CN" b="0" i="0" dirty="0">
                <a:solidFill>
                  <a:srgbClr val="333333"/>
                </a:solidFill>
                <a:effectLst/>
                <a:latin typeface="Helvetica Neue"/>
              </a:rPr>
              <a:t>"which"</a:t>
            </a:r>
            <a:r>
              <a:rPr lang="zh-CN" altLang="en-US" b="0" i="0" dirty="0">
                <a:solidFill>
                  <a:srgbClr val="333333"/>
                </a:solidFill>
                <a:effectLst/>
                <a:latin typeface="Helvetica Neue"/>
              </a:rPr>
              <a:t>查看指令</a:t>
            </a:r>
            <a:r>
              <a:rPr lang="en-US" altLang="zh-CN" b="0" i="0" dirty="0">
                <a:solidFill>
                  <a:srgbClr val="333333"/>
                </a:solidFill>
                <a:effectLst/>
                <a:latin typeface="Helvetica Neue"/>
              </a:rPr>
              <a:t>"bash"</a:t>
            </a:r>
            <a:r>
              <a:rPr lang="zh-CN" altLang="en-US" b="0" i="0" dirty="0">
                <a:solidFill>
                  <a:srgbClr val="333333"/>
                </a:solidFill>
                <a:effectLst/>
                <a:latin typeface="Helvetica Neue"/>
              </a:rPr>
              <a:t>的绝对路径，输入如下命令：</a:t>
            </a:r>
          </a:p>
          <a:p>
            <a:pPr algn="l" latinLnBrk="1"/>
            <a:r>
              <a:rPr lang="en-US" altLang="zh-CN" dirty="0">
                <a:solidFill>
                  <a:srgbClr val="000000"/>
                </a:solidFill>
                <a:effectLst/>
              </a:rPr>
              <a:t>$ which bash</a:t>
            </a:r>
            <a:r>
              <a:rPr lang="zh-CN" altLang="en-US" b="0" i="0" dirty="0">
                <a:solidFill>
                  <a:srgbClr val="333333"/>
                </a:solidFill>
                <a:effectLst/>
                <a:latin typeface="Helvetica Neue"/>
              </a:rPr>
              <a:t>上面的指令执行后，输出信息如下所示：</a:t>
            </a:r>
          </a:p>
          <a:p>
            <a:r>
              <a:rPr lang="en-US" altLang="zh-CN" dirty="0">
                <a:solidFill>
                  <a:srgbClr val="008800"/>
                </a:solidFill>
                <a:effectLst/>
              </a:rPr>
              <a:t>/bin/</a:t>
            </a:r>
            <a:r>
              <a:rPr lang="en-US" altLang="zh-CN" dirty="0">
                <a:solidFill>
                  <a:srgbClr val="000000"/>
                </a:solidFill>
                <a:effectLst/>
              </a:rPr>
              <a:t>bash </a:t>
            </a:r>
            <a:r>
              <a:rPr lang="en-US" altLang="zh-CN" dirty="0">
                <a:solidFill>
                  <a:srgbClr val="880000"/>
                </a:solidFill>
                <a:effectLst/>
              </a:rPr>
              <a:t>#bash</a:t>
            </a:r>
            <a:r>
              <a:rPr lang="zh-CN" altLang="en-US" dirty="0">
                <a:solidFill>
                  <a:srgbClr val="880000"/>
                </a:solidFill>
                <a:effectLst/>
              </a:rPr>
              <a:t>可执行程序的绝对路径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158</a:t>
            </a:fld>
            <a:endParaRPr lang="zh-CN" altLang="en-US"/>
          </a:p>
        </p:txBody>
      </p:sp>
    </p:spTree>
    <p:extLst>
      <p:ext uri="{BB962C8B-B14F-4D97-AF65-F5344CB8AC3E}">
        <p14:creationId xmlns:p14="http://schemas.microsoft.com/office/powerpoint/2010/main" val="293723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变量我们都知道是什么意思，变量名字不变但是变量的值可以改变。</a:t>
            </a:r>
            <a:r>
              <a:rPr lang="en-US" altLang="zh-CN" dirty="0"/>
              <a:t>HOME</a:t>
            </a:r>
            <a:r>
              <a:rPr lang="zh-CN" altLang="en-US" dirty="0"/>
              <a:t>用户的根目录，</a:t>
            </a:r>
            <a:r>
              <a:rPr lang="en-US" altLang="zh-CN" dirty="0"/>
              <a:t>SHELL</a:t>
            </a:r>
            <a:r>
              <a:rPr lang="zh-CN" altLang="en-US" dirty="0"/>
              <a:t>告诉我们当前环境使用的</a:t>
            </a:r>
            <a:r>
              <a:rPr lang="en-US" altLang="zh-CN" dirty="0"/>
              <a:t>shell</a:t>
            </a:r>
            <a:r>
              <a:rPr lang="zh-CN" altLang="en-US" dirty="0"/>
              <a:t>环境 是</a:t>
            </a:r>
            <a:r>
              <a:rPr lang="en-US" altLang="zh-CN" dirty="0"/>
              <a:t>shell</a:t>
            </a:r>
            <a:r>
              <a:rPr lang="zh-CN" altLang="en-US" dirty="0"/>
              <a:t>所在目录，如</a:t>
            </a:r>
            <a:r>
              <a:rPr lang="en-US" altLang="zh-CN" dirty="0"/>
              <a:t>/bin/bash</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160</a:t>
            </a:fld>
            <a:endParaRPr lang="zh-CN" altLang="en-US"/>
          </a:p>
        </p:txBody>
      </p:sp>
    </p:spTree>
    <p:extLst>
      <p:ext uri="{BB962C8B-B14F-4D97-AF65-F5344CB8AC3E}">
        <p14:creationId xmlns:p14="http://schemas.microsoft.com/office/powerpoint/2010/main" val="3671299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mtime</a:t>
            </a:r>
            <a:r>
              <a:rPr lang="en-US" altLang="zh-CN" dirty="0"/>
              <a:t> </a:t>
            </a:r>
            <a:r>
              <a:rPr lang="zh-CN" altLang="en-US" dirty="0"/>
              <a:t>为</a:t>
            </a:r>
            <a:r>
              <a:rPr lang="en-US" altLang="zh-CN" dirty="0"/>
              <a:t>modification time</a:t>
            </a:r>
            <a:r>
              <a:rPr lang="zh-CN" altLang="en-US" dirty="0"/>
              <a:t>，内容修改时间，文件目前的内容被最后修改的时间。而并非文件的权限和属性。 </a:t>
            </a:r>
            <a:r>
              <a:rPr lang="en-US" altLang="zh-CN" dirty="0" err="1"/>
              <a:t>ctime</a:t>
            </a:r>
            <a:r>
              <a:rPr lang="en-US" altLang="zh-CN" dirty="0"/>
              <a:t> </a:t>
            </a:r>
            <a:r>
              <a:rPr lang="zh-CN" altLang="en-US" dirty="0"/>
              <a:t>为</a:t>
            </a:r>
            <a:r>
              <a:rPr lang="en-US" altLang="zh-CN" dirty="0"/>
              <a:t>status time</a:t>
            </a:r>
            <a:r>
              <a:rPr lang="zh-CN" altLang="en-US" dirty="0"/>
              <a:t>，文件状态改变的时间。</a:t>
            </a:r>
            <a:r>
              <a:rPr lang="en-US" altLang="zh-CN" dirty="0" err="1"/>
              <a:t>atime</a:t>
            </a:r>
            <a:r>
              <a:rPr lang="zh-CN" altLang="en-US" dirty="0"/>
              <a:t>为</a:t>
            </a:r>
            <a:r>
              <a:rPr lang="en-US" altLang="zh-CN" dirty="0"/>
              <a:t>access time</a:t>
            </a:r>
            <a:r>
              <a:rPr lang="zh-CN" altLang="en-US" dirty="0"/>
              <a:t>，文件内容被最后访问的时间。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a:t>
            </a:fld>
            <a:endParaRPr lang="zh-CN" altLang="en-US"/>
          </a:p>
        </p:txBody>
      </p:sp>
    </p:spTree>
    <p:extLst>
      <p:ext uri="{BB962C8B-B14F-4D97-AF65-F5344CB8AC3E}">
        <p14:creationId xmlns:p14="http://schemas.microsoft.com/office/powerpoint/2010/main" val="1995004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167</a:t>
            </a:fld>
            <a:endParaRPr lang="zh-CN" altLang="en-US"/>
          </a:p>
        </p:txBody>
      </p:sp>
    </p:spTree>
    <p:extLst>
      <p:ext uri="{BB962C8B-B14F-4D97-AF65-F5344CB8AC3E}">
        <p14:creationId xmlns:p14="http://schemas.microsoft.com/office/powerpoint/2010/main" val="260956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168</a:t>
            </a:fld>
            <a:endParaRPr lang="zh-CN" altLang="en-US"/>
          </a:p>
        </p:txBody>
      </p:sp>
    </p:spTree>
    <p:extLst>
      <p:ext uri="{BB962C8B-B14F-4D97-AF65-F5344CB8AC3E}">
        <p14:creationId xmlns:p14="http://schemas.microsoft.com/office/powerpoint/2010/main" val="39012751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P50 </a:t>
            </a:r>
            <a:r>
              <a:rPr lang="zh-CN" altLang="en-US" dirty="0"/>
              <a:t>表</a:t>
            </a:r>
            <a:r>
              <a:rPr lang="en-US" altLang="zh-CN" dirty="0"/>
              <a:t>2-35MAIL</a:t>
            </a:r>
            <a:r>
              <a:rPr lang="zh-CN" altLang="en-US" dirty="0"/>
              <a:t>是用户使用</a:t>
            </a:r>
            <a:r>
              <a:rPr lang="en-US" altLang="zh-CN" dirty="0"/>
              <a:t>mail</a:t>
            </a:r>
            <a:r>
              <a:rPr lang="zh-CN" altLang="en-US" dirty="0"/>
              <a:t>命令的时候使用的变量，用来指定要读取的邮箱，</a:t>
            </a:r>
            <a:r>
              <a:rPr lang="en-US" altLang="zh-CN" dirty="0"/>
              <a:t>PS1</a:t>
            </a:r>
            <a:r>
              <a:rPr lang="zh-CN" altLang="en-US" dirty="0"/>
              <a:t>每次我们输入命令前出现的提示符样式，可以进行更改。</a:t>
            </a:r>
            <a:r>
              <a:rPr kumimoji="0" lang="zh-CN" altLang="en-US" sz="1200" u="none" strike="noStrike" cap="none" normalizeH="0" baseline="0" dirty="0">
                <a:ln>
                  <a:noFill/>
                </a:ln>
                <a:solidFill>
                  <a:srgbClr val="C00000"/>
                </a:solidFill>
                <a:effectLst/>
              </a:rPr>
              <a:t>（</a:t>
            </a:r>
            <a:r>
              <a:rPr kumimoji="0" lang="en-US" altLang="zh-CN" sz="1200" u="none" strike="noStrike" cap="none" normalizeH="0" baseline="0" dirty="0">
                <a:ln>
                  <a:noFill/>
                </a:ln>
                <a:solidFill>
                  <a:srgbClr val="C00000"/>
                </a:solidFill>
                <a:effectLst/>
              </a:rPr>
              <a:t>locale</a:t>
            </a:r>
            <a:r>
              <a:rPr kumimoji="0" lang="zh-CN" altLang="en-US" sz="1200" u="none" strike="noStrike" cap="none" normalizeH="0" baseline="0" dirty="0">
                <a:ln>
                  <a:noFill/>
                </a:ln>
                <a:solidFill>
                  <a:srgbClr val="C00000"/>
                </a:solidFill>
                <a:effectLst/>
              </a:rPr>
              <a:t>）可以查询当前</a:t>
            </a:r>
            <a:r>
              <a:rPr kumimoji="0" lang="en-US" altLang="zh-CN" sz="1200" u="none" strike="noStrike" cap="none" normalizeH="0" baseline="0" dirty="0" err="1">
                <a:ln>
                  <a:noFill/>
                </a:ln>
                <a:solidFill>
                  <a:srgbClr val="C00000"/>
                </a:solidFill>
                <a:effectLst/>
              </a:rPr>
              <a:t>linux</a:t>
            </a:r>
            <a:r>
              <a:rPr kumimoji="0" lang="zh-CN" altLang="en-US" sz="1200" u="none" strike="noStrike" cap="none" normalizeH="0" baseline="0" dirty="0">
                <a:ln>
                  <a:noFill/>
                </a:ln>
                <a:solidFill>
                  <a:srgbClr val="C00000"/>
                </a:solidFill>
                <a:effectLst/>
              </a:rPr>
              <a:t>操作系统所支持的所有语系，</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169</a:t>
            </a:fld>
            <a:endParaRPr lang="zh-CN" altLang="en-US"/>
          </a:p>
        </p:txBody>
      </p:sp>
    </p:spTree>
    <p:extLst>
      <p:ext uri="{BB962C8B-B14F-4D97-AF65-F5344CB8AC3E}">
        <p14:creationId xmlns:p14="http://schemas.microsoft.com/office/powerpoint/2010/main" val="29329197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170</a:t>
            </a:fld>
            <a:endParaRPr lang="zh-CN" altLang="en-US"/>
          </a:p>
        </p:txBody>
      </p:sp>
    </p:spTree>
    <p:extLst>
      <p:ext uri="{BB962C8B-B14F-4D97-AF65-F5344CB8AC3E}">
        <p14:creationId xmlns:p14="http://schemas.microsoft.com/office/powerpoint/2010/main" val="40828426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命令的查找顺序是：以相对或绝对路径执行命令（提前规定的），别名，</a:t>
            </a:r>
            <a:r>
              <a:rPr lang="en-US" altLang="zh-CN" dirty="0"/>
              <a:t>bash</a:t>
            </a:r>
            <a:r>
              <a:rPr lang="zh-CN" altLang="en-US" dirty="0"/>
              <a:t>内置命令，</a:t>
            </a:r>
            <a:r>
              <a:rPr lang="en-US" altLang="zh-CN" dirty="0"/>
              <a:t>PATH</a:t>
            </a:r>
            <a:r>
              <a:rPr lang="zh-CN" altLang="en-US" dirty="0"/>
              <a:t>变量指定的路径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173</a:t>
            </a:fld>
            <a:endParaRPr lang="zh-CN" altLang="en-US"/>
          </a:p>
        </p:txBody>
      </p:sp>
    </p:spTree>
    <p:extLst>
      <p:ext uri="{BB962C8B-B14F-4D97-AF65-F5344CB8AC3E}">
        <p14:creationId xmlns:p14="http://schemas.microsoft.com/office/powerpoint/2010/main" val="686692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我们登录</a:t>
            </a:r>
            <a:r>
              <a:rPr lang="en-US" altLang="zh-CN" b="0" i="0" dirty="0">
                <a:solidFill>
                  <a:srgbClr val="000000"/>
                </a:solidFill>
                <a:effectLst/>
                <a:latin typeface="新细明体"/>
              </a:rPr>
              <a:t>bash</a:t>
            </a:r>
            <a:r>
              <a:rPr lang="zh-CN" altLang="en-US" b="0" i="0" dirty="0">
                <a:solidFill>
                  <a:srgbClr val="000000"/>
                </a:solidFill>
                <a:effectLst/>
                <a:latin typeface="新细明体"/>
              </a:rPr>
              <a:t>之后会发现很多工作环境属性都已经配置好了，实质上是已经读取了已有的配置文件。来看一下两种不同登录情况下的</a:t>
            </a:r>
            <a:r>
              <a:rPr lang="en-US" altLang="zh-CN" b="0" i="0" dirty="0">
                <a:solidFill>
                  <a:srgbClr val="000000"/>
                </a:solidFill>
                <a:effectLst/>
                <a:latin typeface="新细明体"/>
              </a:rPr>
              <a:t>shell</a:t>
            </a:r>
            <a:r>
              <a:rPr lang="zh-CN" altLang="en-US" b="0" i="0" dirty="0">
                <a:solidFill>
                  <a:srgbClr val="000000"/>
                </a:solidFill>
                <a:effectLst/>
                <a:latin typeface="新细明体"/>
              </a:rPr>
              <a:t>启动过程。实线的的方向是主线流程，虚线的方向则是被呼叫的配置文件。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174</a:t>
            </a:fld>
            <a:endParaRPr lang="zh-CN" altLang="en-US"/>
          </a:p>
        </p:txBody>
      </p:sp>
    </p:spTree>
    <p:extLst>
      <p:ext uri="{BB962C8B-B14F-4D97-AF65-F5344CB8AC3E}">
        <p14:creationId xmlns:p14="http://schemas.microsoft.com/office/powerpoint/2010/main" val="23175634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175</a:t>
            </a:fld>
            <a:endParaRPr lang="zh-CN" altLang="en-US"/>
          </a:p>
        </p:txBody>
      </p:sp>
    </p:spTree>
    <p:extLst>
      <p:ext uri="{BB962C8B-B14F-4D97-AF65-F5344CB8AC3E}">
        <p14:creationId xmlns:p14="http://schemas.microsoft.com/office/powerpoint/2010/main" val="113558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 -</a:t>
            </a:r>
            <a:r>
              <a:rPr lang="en-US" altLang="zh-CN" dirty="0" err="1"/>
              <a:t>lt</a:t>
            </a:r>
            <a:r>
              <a:rPr lang="en-US" altLang="zh-CN" dirty="0"/>
              <a:t> --full-time 1.txt; ls -</a:t>
            </a:r>
            <a:r>
              <a:rPr lang="en-US" altLang="zh-CN" dirty="0" err="1"/>
              <a:t>lu</a:t>
            </a:r>
            <a:r>
              <a:rPr lang="en-US" altLang="zh-CN" dirty="0"/>
              <a:t> --full-time 1.txt; ls -lc --full-time 1.txt</a:t>
            </a:r>
            <a:r>
              <a:rPr lang="zh-CN" altLang="en-US" dirty="0"/>
              <a:t>。分别用于显示修改时间，访问时间，状态时间，；用于间隔命令，同时执行。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a:t>
            </a:fld>
            <a:endParaRPr lang="zh-CN" altLang="en-US"/>
          </a:p>
        </p:txBody>
      </p:sp>
    </p:spTree>
    <p:extLst>
      <p:ext uri="{BB962C8B-B14F-4D97-AF65-F5344CB8AC3E}">
        <p14:creationId xmlns:p14="http://schemas.microsoft.com/office/powerpoint/2010/main" val="78046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E5D9F43-DF7E-45C4-8526-53CE0FAE1D4A}"/>
              </a:ext>
            </a:extLst>
          </p:cNvPr>
          <p:cNvGrpSpPr>
            <a:grpSpLocks/>
          </p:cNvGrpSpPr>
          <p:nvPr/>
        </p:nvGrpSpPr>
        <p:grpSpPr bwMode="auto">
          <a:xfrm>
            <a:off x="0" y="2348880"/>
            <a:ext cx="9009063" cy="1052513"/>
            <a:chOff x="0" y="0"/>
            <a:chExt cx="5675" cy="663"/>
          </a:xfrm>
        </p:grpSpPr>
        <p:grpSp>
          <p:nvGrpSpPr>
            <p:cNvPr id="5" name="Group 3">
              <a:extLst>
                <a:ext uri="{FF2B5EF4-FFF2-40B4-BE49-F238E27FC236}">
                  <a16:creationId xmlns:a16="http://schemas.microsoft.com/office/drawing/2014/main" id="{28D6124B-C8F5-43F5-B8AF-02DC451880EB}"/>
                </a:ext>
              </a:extLst>
            </p:cNvPr>
            <p:cNvGrpSpPr>
              <a:grpSpLocks/>
            </p:cNvGrpSpPr>
            <p:nvPr/>
          </p:nvGrpSpPr>
          <p:grpSpPr bwMode="auto">
            <a:xfrm>
              <a:off x="183" y="68"/>
              <a:ext cx="448" cy="299"/>
              <a:chOff x="0" y="0"/>
              <a:chExt cx="624" cy="432"/>
            </a:xfrm>
          </p:grpSpPr>
          <p:sp>
            <p:nvSpPr>
              <p:cNvPr id="12" name="Rectangle 4">
                <a:extLst>
                  <a:ext uri="{FF2B5EF4-FFF2-40B4-BE49-F238E27FC236}">
                    <a16:creationId xmlns:a16="http://schemas.microsoft.com/office/drawing/2014/main" id="{BFC6FC0B-4300-43ED-BD88-44C8FACBE3F2}"/>
                  </a:ext>
                </a:extLst>
              </p:cNvPr>
              <p:cNvSpPr>
                <a:spLocks noChangeArrowheads="1"/>
              </p:cNvSpPr>
              <p:nvPr/>
            </p:nvSpPr>
            <p:spPr bwMode="auto">
              <a:xfrm>
                <a:off x="0" y="0"/>
                <a:ext cx="384" cy="432"/>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F2FBD9CD-18C4-4DDE-BF26-61D9AD951893}"/>
                  </a:ext>
                </a:extLst>
              </p:cNvPr>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6FA1DA9F-5495-4E26-B63E-B4B4E39F590F}"/>
                </a:ext>
              </a:extLst>
            </p:cNvPr>
            <p:cNvGrpSpPr>
              <a:grpSpLocks/>
            </p:cNvGrpSpPr>
            <p:nvPr/>
          </p:nvGrpSpPr>
          <p:grpSpPr bwMode="auto">
            <a:xfrm>
              <a:off x="261" y="334"/>
              <a:ext cx="465" cy="299"/>
              <a:chOff x="0" y="0"/>
              <a:chExt cx="672" cy="432"/>
            </a:xfrm>
          </p:grpSpPr>
          <p:sp>
            <p:nvSpPr>
              <p:cNvPr id="10" name="Rectangle 7">
                <a:extLst>
                  <a:ext uri="{FF2B5EF4-FFF2-40B4-BE49-F238E27FC236}">
                    <a16:creationId xmlns:a16="http://schemas.microsoft.com/office/drawing/2014/main" id="{67C86019-5130-4E45-893E-F9EFE4FD3A9F}"/>
                  </a:ext>
                </a:extLst>
              </p:cNvPr>
              <p:cNvSpPr>
                <a:spLocks noChangeArrowheads="1"/>
              </p:cNvSpPr>
              <p:nvPr/>
            </p:nvSpPr>
            <p:spPr bwMode="auto">
              <a:xfrm>
                <a:off x="0" y="0"/>
                <a:ext cx="384" cy="432"/>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86D58052-571E-4997-BBB1-AAF56D725BE9}"/>
                  </a:ext>
                </a:extLst>
              </p:cNvPr>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4CA959EB-FFBF-490C-836E-1272CF1BAA7F}"/>
                </a:ext>
              </a:extLst>
            </p:cNvPr>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27FCA811-5F92-4F55-A8FF-4C5C82273A32}"/>
                </a:ext>
              </a:extLst>
            </p:cNvPr>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4D231D0D-BC89-4928-B160-3666F4F3CE3D}"/>
                </a:ext>
              </a:extLst>
            </p:cNvPr>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pic>
        <p:nvPicPr>
          <p:cNvPr id="14" name="图片 23">
            <a:extLst>
              <a:ext uri="{FF2B5EF4-FFF2-40B4-BE49-F238E27FC236}">
                <a16:creationId xmlns:a16="http://schemas.microsoft.com/office/drawing/2014/main" id="{D5A3B365-2A81-401E-8C6C-CBB03DA602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 y="114300"/>
            <a:ext cx="32353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osmond\Desktop\centos5-fig\centos-logo.png">
            <a:extLst>
              <a:ext uri="{FF2B5EF4-FFF2-40B4-BE49-F238E27FC236}">
                <a16:creationId xmlns:a16="http://schemas.microsoft.com/office/drawing/2014/main" id="{CD076D5A-2FBA-4E69-AA3D-8AF6BEDDAE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88188" y="754063"/>
            <a:ext cx="15843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3">
            <a:extLst>
              <a:ext uri="{FF2B5EF4-FFF2-40B4-BE49-F238E27FC236}">
                <a16:creationId xmlns:a16="http://schemas.microsoft.com/office/drawing/2014/main" id="{8D1B0D6A-BFD6-4234-AD9A-3614FE3D86C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82329" t="2643" b="89954"/>
          <a:stretch>
            <a:fillRect/>
          </a:stretch>
        </p:blipFill>
        <p:spPr bwMode="auto">
          <a:xfrm>
            <a:off x="6729413" y="415925"/>
            <a:ext cx="2390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9E0A2116-C459-4DE2-9EAF-104A5515AF32}"/>
              </a:ext>
            </a:extLst>
          </p:cNvPr>
          <p:cNvSpPr txBox="1">
            <a:spLocks noChangeArrowheads="1"/>
          </p:cNvSpPr>
          <p:nvPr userDrawn="1"/>
        </p:nvSpPr>
        <p:spPr bwMode="auto">
          <a:xfrm>
            <a:off x="6767513" y="341313"/>
            <a:ext cx="1949450" cy="369887"/>
          </a:xfrm>
          <a:prstGeom prst="rect">
            <a:avLst/>
          </a:prstGeom>
          <a:solidFill>
            <a:schemeClr val="bg1"/>
          </a:solidFill>
          <a:ln>
            <a:noFill/>
          </a:ln>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defRPr/>
            </a:pPr>
            <a:r>
              <a:rPr lang="zh-CN" altLang="en-US">
                <a:latin typeface="华文行楷" panose="02010800040101010101" pitchFamily="2" charset="-122"/>
                <a:ea typeface="华文行楷" panose="02010800040101010101" pitchFamily="2" charset="-122"/>
              </a:rPr>
              <a:t>               大数据</a:t>
            </a:r>
            <a:r>
              <a:rPr lang="zh-CN" altLang="en-US" sz="900">
                <a:latin typeface="仿宋" panose="02010609060101010101" pitchFamily="49" charset="-122"/>
                <a:ea typeface="仿宋" panose="02010609060101010101" pitchFamily="49" charset="-122"/>
              </a:rPr>
              <a:t>学院</a:t>
            </a:r>
          </a:p>
        </p:txBody>
      </p:sp>
      <p:sp>
        <p:nvSpPr>
          <p:cNvPr id="18" name="Text Box 12">
            <a:extLst>
              <a:ext uri="{FF2B5EF4-FFF2-40B4-BE49-F238E27FC236}">
                <a16:creationId xmlns:a16="http://schemas.microsoft.com/office/drawing/2014/main" id="{58D2EFDF-B9F1-4C80-BD8F-71E748DF65C2}"/>
              </a:ext>
            </a:extLst>
          </p:cNvPr>
          <p:cNvSpPr txBox="1">
            <a:spLocks noChangeArrowheads="1"/>
          </p:cNvSpPr>
          <p:nvPr userDrawn="1"/>
        </p:nvSpPr>
        <p:spPr bwMode="auto">
          <a:xfrm>
            <a:off x="6659563" y="288925"/>
            <a:ext cx="1463675" cy="461963"/>
          </a:xfrm>
          <a:prstGeom prst="rect">
            <a:avLst/>
          </a:prstGeom>
          <a:noFill/>
          <a:ln>
            <a:noFill/>
          </a:ln>
        </p:spPr>
        <p:txBody>
          <a:bodyPr lIns="91433" tIns="45717" rIns="91433" bIns="45717">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spcBef>
                <a:spcPct val="50000"/>
              </a:spcBef>
              <a:defRPr/>
            </a:pPr>
            <a:r>
              <a:rPr lang="en-US" altLang="zh-CN" sz="2400" b="1">
                <a:solidFill>
                  <a:srgbClr val="CEC609"/>
                </a:solidFill>
                <a:latin typeface="Broadway" panose="04040905080002020502" pitchFamily="82" charset="0"/>
              </a:rPr>
              <a:t>TYUT</a:t>
            </a:r>
          </a:p>
        </p:txBody>
      </p:sp>
      <p:sp>
        <p:nvSpPr>
          <p:cNvPr id="19" name="矩形 18">
            <a:extLst>
              <a:ext uri="{FF2B5EF4-FFF2-40B4-BE49-F238E27FC236}">
                <a16:creationId xmlns:a16="http://schemas.microsoft.com/office/drawing/2014/main" id="{E4279E14-A276-48BF-959D-D142FEC4BC30}"/>
              </a:ext>
            </a:extLst>
          </p:cNvPr>
          <p:cNvSpPr>
            <a:spLocks noChangeArrowheads="1"/>
          </p:cNvSpPr>
          <p:nvPr userDrawn="1"/>
        </p:nvSpPr>
        <p:spPr bwMode="auto">
          <a:xfrm flipH="1">
            <a:off x="8672513" y="509588"/>
            <a:ext cx="46037" cy="53975"/>
          </a:xfrm>
          <a:prstGeom prst="rect">
            <a:avLst/>
          </a:prstGeom>
          <a:solidFill>
            <a:srgbClr val="FF0000"/>
          </a:solidFill>
          <a:ln w="9525" algn="ctr">
            <a:solidFill>
              <a:srgbClr val="FF0000"/>
            </a:solidFill>
            <a:round/>
            <a:headEnd/>
            <a:tailEnd/>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060"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20" name="Rectangle 14">
            <a:extLst>
              <a:ext uri="{FF2B5EF4-FFF2-40B4-BE49-F238E27FC236}">
                <a16:creationId xmlns:a16="http://schemas.microsoft.com/office/drawing/2014/main" id="{4C0E3032-292D-4509-A7AE-CBA8C2E04CD3}"/>
              </a:ext>
            </a:extLst>
          </p:cNvPr>
          <p:cNvSpPr>
            <a:spLocks noGrp="1" noChangeArrowheads="1"/>
          </p:cNvSpPr>
          <p:nvPr>
            <p:ph type="dt" sz="half" idx="10"/>
          </p:nvPr>
        </p:nvSpPr>
        <p:spPr>
          <a:xfrm>
            <a:off x="990600" y="6248400"/>
            <a:ext cx="1905000" cy="457200"/>
          </a:xfrm>
          <a:prstGeom prst="rect">
            <a:avLst/>
          </a:prstGeom>
        </p:spPr>
        <p:txBody>
          <a:bodyPr/>
          <a:lstStyle>
            <a:lvl1pPr>
              <a:defRPr>
                <a:solidFill>
                  <a:schemeClr val="bg2"/>
                </a:solidFill>
              </a:defRPr>
            </a:lvl1pPr>
          </a:lstStyle>
          <a:p>
            <a:pPr>
              <a:defRPr/>
            </a:pPr>
            <a:fld id="{A9ACC8A9-F4FB-4D3E-9D3D-610D7285E4EB}" type="datetime2">
              <a:rPr lang="zh-CN" altLang="en-US" smtClean="0"/>
              <a:t>2024年3月19日</a:t>
            </a:fld>
            <a:endParaRPr lang="en-US" altLang="zh-CN"/>
          </a:p>
        </p:txBody>
      </p:sp>
      <p:sp>
        <p:nvSpPr>
          <p:cNvPr id="21" name="Rectangle 15">
            <a:extLst>
              <a:ext uri="{FF2B5EF4-FFF2-40B4-BE49-F238E27FC236}">
                <a16:creationId xmlns:a16="http://schemas.microsoft.com/office/drawing/2014/main" id="{4A0F8DC1-B1CE-4497-A7A7-F9EB6B9FCCB2}"/>
              </a:ext>
            </a:extLst>
          </p:cNvPr>
          <p:cNvSpPr>
            <a:spLocks noGrp="1" noChangeArrowheads="1"/>
          </p:cNvSpPr>
          <p:nvPr>
            <p:ph type="ftr" sz="quarter" idx="11"/>
          </p:nvPr>
        </p:nvSpPr>
        <p:spPr>
          <a:xfrm>
            <a:off x="3429000" y="6248400"/>
            <a:ext cx="2895600" cy="457200"/>
          </a:xfrm>
          <a:prstGeom prst="rect">
            <a:avLst/>
          </a:prstGeom>
        </p:spPr>
        <p:txBody>
          <a:bodyPr/>
          <a:lstStyle>
            <a:lvl1pPr>
              <a:defRPr>
                <a:solidFill>
                  <a:schemeClr val="bg2"/>
                </a:solidFill>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22" name="Rectangle 16">
            <a:extLst>
              <a:ext uri="{FF2B5EF4-FFF2-40B4-BE49-F238E27FC236}">
                <a16:creationId xmlns:a16="http://schemas.microsoft.com/office/drawing/2014/main" id="{EC997CE6-CB37-4F50-B1A9-763FFE446244}"/>
              </a:ext>
            </a:extLst>
          </p:cNvPr>
          <p:cNvSpPr>
            <a:spLocks noGrp="1" noChangeArrowheads="1"/>
          </p:cNvSpPr>
          <p:nvPr>
            <p:ph type="sldNum" sz="quarter" idx="12"/>
          </p:nvPr>
        </p:nvSpPr>
        <p:spPr>
          <a:xfrm>
            <a:off x="6858000" y="6248400"/>
            <a:ext cx="1905000" cy="457200"/>
          </a:xfrm>
          <a:prstGeom prst="rect">
            <a:avLst/>
          </a:prstGeom>
        </p:spPr>
        <p:txBody>
          <a:bodyPr/>
          <a:lstStyle>
            <a:lvl1pPr>
              <a:defRPr>
                <a:solidFill>
                  <a:schemeClr val="bg2"/>
                </a:solidFill>
              </a:defRPr>
            </a:lvl1pPr>
          </a:lstStyle>
          <a:p>
            <a:pPr>
              <a:defRPr/>
            </a:pPr>
            <a:fld id="{117B12D3-157F-4068-BE47-38BD3A8AF5D4}" type="slidenum">
              <a:rPr lang="zh-CN" altLang="en-US"/>
              <a:pPr>
                <a:defRPr/>
              </a:pPr>
              <a:t>‹#›</a:t>
            </a:fld>
            <a:endParaRPr lang="en-US" altLang="zh-CN"/>
          </a:p>
        </p:txBody>
      </p:sp>
    </p:spTree>
    <p:extLst>
      <p:ext uri="{BB962C8B-B14F-4D97-AF65-F5344CB8AC3E}">
        <p14:creationId xmlns:p14="http://schemas.microsoft.com/office/powerpoint/2010/main" val="303599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7E9C2AF-0E4C-4983-95ED-9904E0239D2B}"/>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D8C79F09-33F9-4C5C-9F8E-407D914ACE70}" type="datetime2">
              <a:rPr lang="zh-CN" altLang="en-US" smtClean="0"/>
              <a:t>2024年3月19日</a:t>
            </a:fld>
            <a:endParaRPr lang="en-US" altLang="zh-CN"/>
          </a:p>
        </p:txBody>
      </p:sp>
      <p:sp>
        <p:nvSpPr>
          <p:cNvPr id="5" name="Rectangle 12">
            <a:extLst>
              <a:ext uri="{FF2B5EF4-FFF2-40B4-BE49-F238E27FC236}">
                <a16:creationId xmlns:a16="http://schemas.microsoft.com/office/drawing/2014/main" id="{2D0D25F7-7FF6-475E-BF01-A1168FF74AAC}"/>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DF199A99-FC37-4747-ACC1-1B08E83BAAB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27CBB581-100E-4C34-B67E-7EEBA286973C}" type="slidenum">
              <a:rPr lang="zh-CN" altLang="en-US"/>
              <a:pPr>
                <a:defRPr/>
              </a:pPr>
              <a:t>‹#›</a:t>
            </a:fld>
            <a:endParaRPr lang="en-US" altLang="zh-CN"/>
          </a:p>
        </p:txBody>
      </p:sp>
    </p:spTree>
    <p:extLst>
      <p:ext uri="{BB962C8B-B14F-4D97-AF65-F5344CB8AC3E}">
        <p14:creationId xmlns:p14="http://schemas.microsoft.com/office/powerpoint/2010/main" val="426855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83A2B5D-E716-4576-B26B-6ED193254435}"/>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C731E038-7059-43C5-917A-04B2FF8C098E}" type="datetime2">
              <a:rPr lang="zh-CN" altLang="en-US" smtClean="0"/>
              <a:t>2024年3月19日</a:t>
            </a:fld>
            <a:endParaRPr lang="en-US" altLang="zh-CN"/>
          </a:p>
        </p:txBody>
      </p:sp>
      <p:sp>
        <p:nvSpPr>
          <p:cNvPr id="5" name="Rectangle 12">
            <a:extLst>
              <a:ext uri="{FF2B5EF4-FFF2-40B4-BE49-F238E27FC236}">
                <a16:creationId xmlns:a16="http://schemas.microsoft.com/office/drawing/2014/main" id="{A8FB3226-2686-40D2-BE07-4C6B5C7E8A77}"/>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A615F989-5BE7-40F7-9868-E68E0998C1B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97310F61-FAE0-4B69-BD09-48CC328586FB}" type="slidenum">
              <a:rPr lang="zh-CN" altLang="en-US"/>
              <a:pPr>
                <a:defRPr/>
              </a:pPr>
              <a:t>‹#›</a:t>
            </a:fld>
            <a:endParaRPr lang="en-US" altLang="zh-CN"/>
          </a:p>
        </p:txBody>
      </p:sp>
    </p:spTree>
    <p:extLst>
      <p:ext uri="{BB962C8B-B14F-4D97-AF65-F5344CB8AC3E}">
        <p14:creationId xmlns:p14="http://schemas.microsoft.com/office/powerpoint/2010/main" val="4165295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A4365A7-4363-4929-A4E7-20BA396EFBC9}"/>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720070F6-2B03-43E4-BE61-1C3CBB6001EE}" type="datetime2">
              <a:rPr lang="zh-CN" altLang="en-US" smtClean="0"/>
              <a:t>2024年3月19日</a:t>
            </a:fld>
            <a:endParaRPr lang="en-US" altLang="zh-CN"/>
          </a:p>
        </p:txBody>
      </p:sp>
      <p:sp>
        <p:nvSpPr>
          <p:cNvPr id="6" name="Rectangle 12">
            <a:extLst>
              <a:ext uri="{FF2B5EF4-FFF2-40B4-BE49-F238E27FC236}">
                <a16:creationId xmlns:a16="http://schemas.microsoft.com/office/drawing/2014/main" id="{5707A314-908D-4071-A745-2A247D433FAD}"/>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9EBAD794-524B-4E4F-B2C0-ED7795B5B0CA}"/>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F69604F-D62F-4770-B8BA-DB8702C7ACC9}" type="slidenum">
              <a:rPr lang="zh-CN" altLang="en-US"/>
              <a:pPr>
                <a:defRPr/>
              </a:pPr>
              <a:t>‹#›</a:t>
            </a:fld>
            <a:endParaRPr lang="en-US" altLang="zh-CN"/>
          </a:p>
        </p:txBody>
      </p:sp>
    </p:spTree>
    <p:extLst>
      <p:ext uri="{BB962C8B-B14F-4D97-AF65-F5344CB8AC3E}">
        <p14:creationId xmlns:p14="http://schemas.microsoft.com/office/powerpoint/2010/main" val="2719711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anose="02020603050405020304" pitchFamily="18" charset="0"/>
                <a:ea typeface="宋体"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baseline="0">
                <a:latin typeface="Tahoma" panose="020B0604030504040204" pitchFamily="34" charset="0"/>
                <a:ea typeface="楷体_GB2312"/>
              </a:defRPr>
            </a:lvl1pPr>
            <a:lvl2pPr marL="742950" indent="-285750">
              <a:buFont typeface="Wingdings" panose="05000000000000000000" pitchFamily="2" charset="2"/>
              <a:buChar char="l"/>
              <a:defRPr b="1" i="0" baseline="0">
                <a:latin typeface="Tahoma" panose="020B0604030504040204" pitchFamily="34" charset="0"/>
                <a:ea typeface="楷体_GB2312"/>
              </a:defRPr>
            </a:lvl2pPr>
            <a:lvl3pPr marL="1143000" indent="-228600">
              <a:buFont typeface="Wingdings" panose="05000000000000000000" pitchFamily="2" charset="2"/>
              <a:buChar char="u"/>
              <a:defRPr b="1" baseline="0">
                <a:latin typeface="Tahoma" panose="020B0604030504040204" pitchFamily="34" charset="0"/>
                <a:ea typeface="楷体_GB2312"/>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081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C232E806-323A-48EA-B3E9-86DEA0713E33}"/>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6C1839D4-A906-4B0F-BF62-40BC08955926}" type="datetime2">
              <a:rPr lang="zh-CN" altLang="en-US" smtClean="0"/>
              <a:t>2024年3月19日</a:t>
            </a:fld>
            <a:endParaRPr lang="en-US" altLang="zh-CN"/>
          </a:p>
        </p:txBody>
      </p:sp>
      <p:sp>
        <p:nvSpPr>
          <p:cNvPr id="5" name="Rectangle 12">
            <a:extLst>
              <a:ext uri="{FF2B5EF4-FFF2-40B4-BE49-F238E27FC236}">
                <a16:creationId xmlns:a16="http://schemas.microsoft.com/office/drawing/2014/main" id="{072050FD-51BC-41E0-977B-4A87F1A44A85}"/>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EFC740F8-9C8E-48C7-9547-2CA4BE62FB02}"/>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815363AE-85D7-48F3-83E6-F38039B7DDA8}" type="slidenum">
              <a:rPr lang="zh-CN" altLang="en-US"/>
              <a:pPr>
                <a:defRPr/>
              </a:pPr>
              <a:t>‹#›</a:t>
            </a:fld>
            <a:endParaRPr lang="en-US" altLang="zh-CN"/>
          </a:p>
        </p:txBody>
      </p:sp>
    </p:spTree>
    <p:extLst>
      <p:ext uri="{BB962C8B-B14F-4D97-AF65-F5344CB8AC3E}">
        <p14:creationId xmlns:p14="http://schemas.microsoft.com/office/powerpoint/2010/main" val="393317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4C427C5E-963F-4603-B1E3-DF589D8080BD}"/>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82B265B-C293-4BE6-8F81-174D773A3AC0}" type="datetime2">
              <a:rPr lang="zh-CN" altLang="en-US" smtClean="0"/>
              <a:t>2024年3月19日</a:t>
            </a:fld>
            <a:endParaRPr lang="en-US" altLang="zh-CN"/>
          </a:p>
        </p:txBody>
      </p:sp>
      <p:sp>
        <p:nvSpPr>
          <p:cNvPr id="6" name="Rectangle 12">
            <a:extLst>
              <a:ext uri="{FF2B5EF4-FFF2-40B4-BE49-F238E27FC236}">
                <a16:creationId xmlns:a16="http://schemas.microsoft.com/office/drawing/2014/main" id="{D08E827A-155D-4006-839B-B52CEC82177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815AEEF-C21C-4BFD-8535-2BF334AE764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1B30DE9E-9889-4936-BCB6-08152E4770EC}" type="slidenum">
              <a:rPr lang="zh-CN" altLang="en-US"/>
              <a:pPr>
                <a:defRPr/>
              </a:pPr>
              <a:t>‹#›</a:t>
            </a:fld>
            <a:endParaRPr lang="en-US" altLang="zh-CN"/>
          </a:p>
        </p:txBody>
      </p:sp>
    </p:spTree>
    <p:extLst>
      <p:ext uri="{BB962C8B-B14F-4D97-AF65-F5344CB8AC3E}">
        <p14:creationId xmlns:p14="http://schemas.microsoft.com/office/powerpoint/2010/main" val="131204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B737658E-66E6-48D6-87D0-2ACC7A3F545C}"/>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E4C01C4-A439-48ED-BA1F-1A7AB7FC585D}" type="datetime2">
              <a:rPr lang="zh-CN" altLang="en-US" smtClean="0"/>
              <a:t>2024年3月19日</a:t>
            </a:fld>
            <a:endParaRPr lang="en-US" altLang="zh-CN"/>
          </a:p>
        </p:txBody>
      </p:sp>
      <p:sp>
        <p:nvSpPr>
          <p:cNvPr id="8" name="Rectangle 12">
            <a:extLst>
              <a:ext uri="{FF2B5EF4-FFF2-40B4-BE49-F238E27FC236}">
                <a16:creationId xmlns:a16="http://schemas.microsoft.com/office/drawing/2014/main" id="{396B486E-54B6-4E81-AC36-BC25DC002010}"/>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9" name="Rectangle 13">
            <a:extLst>
              <a:ext uri="{FF2B5EF4-FFF2-40B4-BE49-F238E27FC236}">
                <a16:creationId xmlns:a16="http://schemas.microsoft.com/office/drawing/2014/main" id="{91992F5D-A16B-485B-8A30-99D6740731C3}"/>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607D74F6-D682-47BE-A3C8-B2CA531BF0AD}" type="slidenum">
              <a:rPr lang="zh-CN" altLang="en-US"/>
              <a:pPr>
                <a:defRPr/>
              </a:pPr>
              <a:t>‹#›</a:t>
            </a:fld>
            <a:endParaRPr lang="en-US" altLang="zh-CN"/>
          </a:p>
        </p:txBody>
      </p:sp>
    </p:spTree>
    <p:extLst>
      <p:ext uri="{BB962C8B-B14F-4D97-AF65-F5344CB8AC3E}">
        <p14:creationId xmlns:p14="http://schemas.microsoft.com/office/powerpoint/2010/main" val="222323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0D0C98E4-47A5-4437-B14C-BB896D4744D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B5606F1B-8BF6-477D-AC87-B0907761C6F2}" type="datetime2">
              <a:rPr lang="zh-CN" altLang="en-US" smtClean="0"/>
              <a:t>2024年3月19日</a:t>
            </a:fld>
            <a:endParaRPr lang="en-US" altLang="zh-CN"/>
          </a:p>
        </p:txBody>
      </p:sp>
      <p:sp>
        <p:nvSpPr>
          <p:cNvPr id="4" name="Rectangle 12">
            <a:extLst>
              <a:ext uri="{FF2B5EF4-FFF2-40B4-BE49-F238E27FC236}">
                <a16:creationId xmlns:a16="http://schemas.microsoft.com/office/drawing/2014/main" id="{43CAC612-B701-4EC9-9932-F3D32E89D646}"/>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5" name="Rectangle 13">
            <a:extLst>
              <a:ext uri="{FF2B5EF4-FFF2-40B4-BE49-F238E27FC236}">
                <a16:creationId xmlns:a16="http://schemas.microsoft.com/office/drawing/2014/main" id="{12E05527-BF33-4928-9AE1-94906B548799}"/>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8E51994-79C7-4610-A904-32FC7D243E99}" type="slidenum">
              <a:rPr lang="zh-CN" altLang="en-US"/>
              <a:pPr>
                <a:defRPr/>
              </a:pPr>
              <a:t>‹#›</a:t>
            </a:fld>
            <a:endParaRPr lang="en-US" altLang="zh-CN"/>
          </a:p>
        </p:txBody>
      </p:sp>
    </p:spTree>
    <p:extLst>
      <p:ext uri="{BB962C8B-B14F-4D97-AF65-F5344CB8AC3E}">
        <p14:creationId xmlns:p14="http://schemas.microsoft.com/office/powerpoint/2010/main" val="2931608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BF9C150-4D8B-43DB-919F-D881E72C06DF}"/>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5B6B6BF2-1552-41C3-AB98-13F2BD6E7187}" type="datetime2">
              <a:rPr lang="zh-CN" altLang="en-US" smtClean="0"/>
              <a:t>2024年3月19日</a:t>
            </a:fld>
            <a:endParaRPr lang="en-US" altLang="zh-CN"/>
          </a:p>
        </p:txBody>
      </p:sp>
      <p:sp>
        <p:nvSpPr>
          <p:cNvPr id="3" name="Rectangle 12">
            <a:extLst>
              <a:ext uri="{FF2B5EF4-FFF2-40B4-BE49-F238E27FC236}">
                <a16:creationId xmlns:a16="http://schemas.microsoft.com/office/drawing/2014/main" id="{568D3D9D-612E-40B7-875D-E44D434B0414}"/>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4" name="Rectangle 13">
            <a:extLst>
              <a:ext uri="{FF2B5EF4-FFF2-40B4-BE49-F238E27FC236}">
                <a16:creationId xmlns:a16="http://schemas.microsoft.com/office/drawing/2014/main" id="{177C39F5-2E08-4B9C-B44C-C5180EF50B85}"/>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06810C8D-C138-4C10-A071-32060A3012A7}" type="slidenum">
              <a:rPr lang="zh-CN" altLang="en-US"/>
              <a:pPr>
                <a:defRPr/>
              </a:pPr>
              <a:t>‹#›</a:t>
            </a:fld>
            <a:endParaRPr lang="en-US" altLang="zh-CN"/>
          </a:p>
        </p:txBody>
      </p:sp>
    </p:spTree>
    <p:extLst>
      <p:ext uri="{BB962C8B-B14F-4D97-AF65-F5344CB8AC3E}">
        <p14:creationId xmlns:p14="http://schemas.microsoft.com/office/powerpoint/2010/main" val="209645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168C279-3C1E-4CE7-B243-FB9ED797317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A295DE2-3068-465E-BFE0-87561C68A076}" type="datetime2">
              <a:rPr lang="zh-CN" altLang="en-US" smtClean="0"/>
              <a:t>2024年3月19日</a:t>
            </a:fld>
            <a:endParaRPr lang="en-US" altLang="zh-CN"/>
          </a:p>
        </p:txBody>
      </p:sp>
      <p:sp>
        <p:nvSpPr>
          <p:cNvPr id="6" name="Rectangle 12">
            <a:extLst>
              <a:ext uri="{FF2B5EF4-FFF2-40B4-BE49-F238E27FC236}">
                <a16:creationId xmlns:a16="http://schemas.microsoft.com/office/drawing/2014/main" id="{0A3CCC57-5CD6-431C-AFDA-1913CD36C5D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55BF406D-F480-4C89-AE22-1A0AA45686BF}"/>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3A2E6F14-DBBC-4C7A-834C-B3F95216864E}" type="slidenum">
              <a:rPr lang="zh-CN" altLang="en-US"/>
              <a:pPr>
                <a:defRPr/>
              </a:pPr>
              <a:t>‹#›</a:t>
            </a:fld>
            <a:endParaRPr lang="en-US" altLang="zh-CN"/>
          </a:p>
        </p:txBody>
      </p:sp>
    </p:spTree>
    <p:extLst>
      <p:ext uri="{BB962C8B-B14F-4D97-AF65-F5344CB8AC3E}">
        <p14:creationId xmlns:p14="http://schemas.microsoft.com/office/powerpoint/2010/main" val="410297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C1F0967-0544-46A5-BD97-BDE829110356}"/>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D781D9A-067E-4CE2-BB23-1E6937EE9584}" type="datetime2">
              <a:rPr lang="zh-CN" altLang="en-US" smtClean="0"/>
              <a:t>2024年3月19日</a:t>
            </a:fld>
            <a:endParaRPr lang="en-US" altLang="zh-CN"/>
          </a:p>
        </p:txBody>
      </p:sp>
      <p:sp>
        <p:nvSpPr>
          <p:cNvPr id="6" name="Rectangle 12">
            <a:extLst>
              <a:ext uri="{FF2B5EF4-FFF2-40B4-BE49-F238E27FC236}">
                <a16:creationId xmlns:a16="http://schemas.microsoft.com/office/drawing/2014/main" id="{0B930C38-8A79-4D28-B8E0-CA0F08C624EB}"/>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C4FF2DF-FA04-4B16-8D43-EF4BAFB1FC5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5E59C476-984E-473F-8388-E6864EFF0B33}" type="slidenum">
              <a:rPr lang="zh-CN" altLang="en-US"/>
              <a:pPr>
                <a:defRPr/>
              </a:pPr>
              <a:t>‹#›</a:t>
            </a:fld>
            <a:endParaRPr lang="en-US" altLang="zh-CN"/>
          </a:p>
        </p:txBody>
      </p:sp>
    </p:spTree>
    <p:extLst>
      <p:ext uri="{BB962C8B-B14F-4D97-AF65-F5344CB8AC3E}">
        <p14:creationId xmlns:p14="http://schemas.microsoft.com/office/powerpoint/2010/main" val="400356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2F7A86-4457-4C44-AA23-A188BF74BCAD}"/>
              </a:ext>
            </a:extLst>
          </p:cNvPr>
          <p:cNvSpPr>
            <a:spLocks noChangeArrowheads="1"/>
          </p:cNvSpPr>
          <p:nvPr/>
        </p:nvSpPr>
        <p:spPr bwMode="auto">
          <a:xfrm>
            <a:off x="417513" y="584622"/>
            <a:ext cx="438150" cy="474663"/>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7" name="Rectangle 3">
            <a:extLst>
              <a:ext uri="{FF2B5EF4-FFF2-40B4-BE49-F238E27FC236}">
                <a16:creationId xmlns:a16="http://schemas.microsoft.com/office/drawing/2014/main" id="{02584698-5801-44B2-B7AD-FCC18561FC35}"/>
              </a:ext>
            </a:extLst>
          </p:cNvPr>
          <p:cNvSpPr>
            <a:spLocks noChangeArrowheads="1"/>
          </p:cNvSpPr>
          <p:nvPr/>
        </p:nvSpPr>
        <p:spPr bwMode="auto">
          <a:xfrm>
            <a:off x="800100" y="584622"/>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8" name="Rectangle 4">
            <a:extLst>
              <a:ext uri="{FF2B5EF4-FFF2-40B4-BE49-F238E27FC236}">
                <a16:creationId xmlns:a16="http://schemas.microsoft.com/office/drawing/2014/main" id="{2E0C6132-DC88-4BAF-A84D-7E2E7022A9C6}"/>
              </a:ext>
            </a:extLst>
          </p:cNvPr>
          <p:cNvSpPr>
            <a:spLocks noChangeArrowheads="1"/>
          </p:cNvSpPr>
          <p:nvPr/>
        </p:nvSpPr>
        <p:spPr bwMode="auto">
          <a:xfrm>
            <a:off x="541338" y="1006897"/>
            <a:ext cx="422275" cy="474663"/>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9" name="Rectangle 5">
            <a:extLst>
              <a:ext uri="{FF2B5EF4-FFF2-40B4-BE49-F238E27FC236}">
                <a16:creationId xmlns:a16="http://schemas.microsoft.com/office/drawing/2014/main" id="{4947C4E7-E9F1-4112-A381-FC9839854EED}"/>
              </a:ext>
            </a:extLst>
          </p:cNvPr>
          <p:cNvSpPr>
            <a:spLocks noChangeArrowheads="1"/>
          </p:cNvSpPr>
          <p:nvPr/>
        </p:nvSpPr>
        <p:spPr bwMode="auto">
          <a:xfrm>
            <a:off x="911225" y="1006897"/>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0" name="Rectangle 6">
            <a:extLst>
              <a:ext uri="{FF2B5EF4-FFF2-40B4-BE49-F238E27FC236}">
                <a16:creationId xmlns:a16="http://schemas.microsoft.com/office/drawing/2014/main" id="{A847C857-1190-4296-B7AB-6BFFF81307D1}"/>
              </a:ext>
            </a:extLst>
          </p:cNvPr>
          <p:cNvSpPr>
            <a:spLocks noChangeArrowheads="1"/>
          </p:cNvSpPr>
          <p:nvPr/>
        </p:nvSpPr>
        <p:spPr bwMode="auto">
          <a:xfrm>
            <a:off x="127000" y="933872"/>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1" name="Rectangle 7">
            <a:extLst>
              <a:ext uri="{FF2B5EF4-FFF2-40B4-BE49-F238E27FC236}">
                <a16:creationId xmlns:a16="http://schemas.microsoft.com/office/drawing/2014/main" id="{49CAE5DD-3506-44A8-A213-ED4D6F21BA78}"/>
              </a:ext>
            </a:extLst>
          </p:cNvPr>
          <p:cNvSpPr>
            <a:spLocks noChangeArrowheads="1"/>
          </p:cNvSpPr>
          <p:nvPr/>
        </p:nvSpPr>
        <p:spPr bwMode="auto">
          <a:xfrm>
            <a:off x="762000" y="476672"/>
            <a:ext cx="31750" cy="105251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2" name="Rectangle 8">
            <a:extLst>
              <a:ext uri="{FF2B5EF4-FFF2-40B4-BE49-F238E27FC236}">
                <a16:creationId xmlns:a16="http://schemas.microsoft.com/office/drawing/2014/main" id="{4FEC8925-5AC3-44B6-AB60-3C07DF2B3BD4}"/>
              </a:ext>
            </a:extLst>
          </p:cNvPr>
          <p:cNvSpPr>
            <a:spLocks noChangeArrowheads="1"/>
          </p:cNvSpPr>
          <p:nvPr/>
        </p:nvSpPr>
        <p:spPr bwMode="auto">
          <a:xfrm>
            <a:off x="442913" y="1267247"/>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3" name="Rectangle 9">
            <a:extLst>
              <a:ext uri="{FF2B5EF4-FFF2-40B4-BE49-F238E27FC236}">
                <a16:creationId xmlns:a16="http://schemas.microsoft.com/office/drawing/2014/main" id="{57BBD128-274C-4EB1-8A54-1FF695FAF069}"/>
              </a:ext>
            </a:extLst>
          </p:cNvPr>
          <p:cNvSpPr>
            <a:spLocks noGrp="1" noChangeArrowheads="1"/>
          </p:cNvSpPr>
          <p:nvPr>
            <p:ph type="title"/>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ECAAF0A-6223-44A8-8A03-959C24719577}"/>
              </a:ext>
            </a:extLst>
          </p:cNvPr>
          <p:cNvSpPr>
            <a:spLocks noGrp="1" noChangeArrowheads="1"/>
          </p:cNvSpPr>
          <p:nvPr>
            <p:ph type="body" idx="1"/>
          </p:nvPr>
        </p:nvSpPr>
        <p:spPr bwMode="auto">
          <a:xfrm>
            <a:off x="963613" y="173630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43955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microsoft.com/office/2007/relationships/hdphoto" Target="../media/hdphoto34.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33.wdp"/><Relationship Id="rId5" Type="http://schemas.openxmlformats.org/officeDocument/2006/relationships/image" Target="../media/image47.png"/><Relationship Id="rId4" Type="http://schemas.microsoft.com/office/2007/relationships/hdphoto" Target="../media/hdphoto32.wdp"/></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35.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p7zip.sourceforge.net/" TargetMode="External"/><Relationship Id="rId2" Type="http://schemas.openxmlformats.org/officeDocument/2006/relationships/hyperlink" Target="http://www.7-zip.org/"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37.wdp"/><Relationship Id="rId5" Type="http://schemas.openxmlformats.org/officeDocument/2006/relationships/image" Target="../media/image52.png"/><Relationship Id="rId4" Type="http://schemas.microsoft.com/office/2007/relationships/hdphoto" Target="../media/hdphoto36.wdp"/></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microsoft.com/office/2007/relationships/hdphoto" Target="../media/hdphoto40.wdp"/><Relationship Id="rId5" Type="http://schemas.openxmlformats.org/officeDocument/2006/relationships/image" Target="../media/image61.png"/><Relationship Id="rId4" Type="http://schemas.microsoft.com/office/2007/relationships/hdphoto" Target="../media/hdphoto39.wdp"/></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microsoft.com/office/2007/relationships/hdphoto" Target="../media/hdphoto41.wdp"/></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44.wdp"/><Relationship Id="rId4" Type="http://schemas.openxmlformats.org/officeDocument/2006/relationships/image" Target="../media/image6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68.png"/><Relationship Id="rId1" Type="http://schemas.openxmlformats.org/officeDocument/2006/relationships/slideLayout" Target="../slideLayouts/slideLayout2.xml"/><Relationship Id="rId5" Type="http://schemas.microsoft.com/office/2007/relationships/hdphoto" Target="../media/hdphoto48.wdp"/><Relationship Id="rId4"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70.png"/><Relationship Id="rId1" Type="http://schemas.openxmlformats.org/officeDocument/2006/relationships/slideLayout" Target="../slideLayouts/slideLayout2.xml"/><Relationship Id="rId5" Type="http://schemas.microsoft.com/office/2007/relationships/hdphoto" Target="../media/hdphoto50.wdp"/><Relationship Id="rId4" Type="http://schemas.openxmlformats.org/officeDocument/2006/relationships/image" Target="../media/image71.png"/></Relationships>
</file>

<file path=ppt/slides/_rels/slide151.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microsoft.com/office/2007/relationships/hdphoto" Target="../media/hdphoto52.wdp"/></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microsoft.com/office/2007/relationships/hdphoto" Target="../media/hdphoto55.wdp"/><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microsoft.com/office/2007/relationships/hdphoto" Target="../media/hdphoto54.wdp"/><Relationship Id="rId5" Type="http://schemas.openxmlformats.org/officeDocument/2006/relationships/image" Target="../media/image77.png"/><Relationship Id="rId4" Type="http://schemas.microsoft.com/office/2007/relationships/hdphoto" Target="../media/hdphoto53.wdp"/></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9.wdp"/></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0.wdp"/></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 Id="rId5" Type="http://schemas.microsoft.com/office/2007/relationships/hdphoto" Target="../media/hdphoto11.wdp"/><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man.cx/gre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7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21.wdp"/><Relationship Id="rId5" Type="http://schemas.openxmlformats.org/officeDocument/2006/relationships/image" Target="../media/image34.png"/><Relationship Id="rId4" Type="http://schemas.microsoft.com/office/2007/relationships/hdphoto" Target="../media/hdphoto20.wdp"/></Relationships>
</file>

<file path=ppt/slides/_rels/slide83.xml.rels><?xml version="1.0" encoding="UTF-8" standalone="yes"?>
<Relationships xmlns="http://schemas.openxmlformats.org/package/2006/relationships"><Relationship Id="rId2" Type="http://schemas.openxmlformats.org/officeDocument/2006/relationships/hyperlink" Target="http://www.man.cx/sed"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37.png"/><Relationship Id="rId4" Type="http://schemas.microsoft.com/office/2007/relationships/hdphoto" Target="../media/hdphoto22.wdp"/></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25.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26.wdp"/></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43.xml"/><Relationship Id="rId7" Type="http://schemas.microsoft.com/office/2007/relationships/hdphoto" Target="../media/hdphoto28.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2.png"/><Relationship Id="rId5" Type="http://schemas.microsoft.com/office/2007/relationships/hdphoto" Target="../media/hdphoto27.wdp"/><Relationship Id="rId4" Type="http://schemas.openxmlformats.org/officeDocument/2006/relationships/image" Target="../media/image41.png"/><Relationship Id="rId9" Type="http://schemas.microsoft.com/office/2007/relationships/hdphoto" Target="../media/hdphoto29.wdp"/></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microsoft.com/office/2007/relationships/hdphoto" Target="../media/hdphoto31.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png"/><Relationship Id="rId5" Type="http://schemas.microsoft.com/office/2007/relationships/hdphoto" Target="../media/hdphoto30.wdp"/><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3312647"/>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3242311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2052" y="188640"/>
            <a:ext cx="7793037" cy="1052513"/>
          </a:xfrm>
        </p:spPr>
        <p:txBody>
          <a:bodyPr/>
          <a:lstStyle/>
          <a:p>
            <a:r>
              <a:rPr lang="zh-CN" altLang="en-US" dirty="0"/>
              <a:t>二 常用文件操作命令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686052146"/>
              </p:ext>
            </p:extLst>
          </p:nvPr>
        </p:nvGraphicFramePr>
        <p:xfrm>
          <a:off x="755576" y="1844824"/>
          <a:ext cx="7772401" cy="4369032"/>
        </p:xfrm>
        <a:graphic>
          <a:graphicData uri="http://schemas.openxmlformats.org/drawingml/2006/table">
            <a:tbl>
              <a:tblPr>
                <a:tableStyleId>{35758FB7-9AC5-4552-8A53-C91805E547FA}</a:tableStyleId>
              </a:tblPr>
              <a:tblGrid>
                <a:gridCol w="1845973">
                  <a:extLst>
                    <a:ext uri="{9D8B030D-6E8A-4147-A177-3AD203B41FA5}">
                      <a16:colId xmlns:a16="http://schemas.microsoft.com/office/drawing/2014/main" val="20000"/>
                    </a:ext>
                  </a:extLst>
                </a:gridCol>
                <a:gridCol w="5926428">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touch</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生成一个空文件或更改文件的时间</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cp</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复制文件或目录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mv</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移动文件或目录、文件或目录改名</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rm</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ln</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建立链接文件</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find</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查找文件</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file/stat</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查看文件类型或文件属性信息</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a:t>命令</a:t>
            </a:r>
          </a:p>
        </p:txBody>
      </p:sp>
      <p:sp>
        <p:nvSpPr>
          <p:cNvPr id="3" name="内容占位符 2"/>
          <p:cNvSpPr>
            <a:spLocks noGrp="1"/>
          </p:cNvSpPr>
          <p:nvPr>
            <p:ph idx="1"/>
          </p:nvPr>
        </p:nvSpPr>
        <p:spPr>
          <a:xfrm>
            <a:off x="827584" y="1556792"/>
            <a:ext cx="7772400" cy="4114800"/>
          </a:xfrm>
        </p:spPr>
        <p:txBody>
          <a:bodyPr/>
          <a:lstStyle/>
          <a:p>
            <a:pPr>
              <a:spcBef>
                <a:spcPts val="1200"/>
              </a:spcBef>
            </a:pPr>
            <a:r>
              <a:rPr lang="en-US" altLang="zh-CN" dirty="0"/>
              <a:t>Linux</a:t>
            </a:r>
            <a:r>
              <a:rPr lang="zh-CN" altLang="en-US" dirty="0"/>
              <a:t>下</a:t>
            </a:r>
            <a:r>
              <a:rPr lang="zh-CN" altLang="en-US" dirty="0">
                <a:solidFill>
                  <a:srgbClr val="FF0000"/>
                </a:solidFill>
              </a:rPr>
              <a:t>常用</a:t>
            </a:r>
            <a:r>
              <a:rPr lang="zh-CN" altLang="en-US" dirty="0"/>
              <a:t>的压缩和解压缩命令，应用最广的压缩命令</a:t>
            </a:r>
          </a:p>
          <a:p>
            <a:pPr>
              <a:spcBef>
                <a:spcPts val="1200"/>
              </a:spcBef>
            </a:pPr>
            <a:r>
              <a:rPr lang="zh-CN" altLang="en-US" dirty="0"/>
              <a:t>由官方仓库的</a:t>
            </a:r>
            <a:r>
              <a:rPr lang="en-US" altLang="zh-CN" dirty="0" err="1">
                <a:solidFill>
                  <a:schemeClr val="accent6">
                    <a:lumMod val="75000"/>
                  </a:schemeClr>
                </a:solidFill>
              </a:rPr>
              <a:t>gzip</a:t>
            </a:r>
            <a:r>
              <a:rPr lang="zh-CN" altLang="en-US" dirty="0"/>
              <a:t>软件包提供</a:t>
            </a:r>
          </a:p>
          <a:p>
            <a:pPr>
              <a:spcBef>
                <a:spcPts val="1200"/>
              </a:spcBef>
            </a:pPr>
            <a:r>
              <a:rPr lang="zh-CN" altLang="en-US" dirty="0"/>
              <a:t>压缩后 </a:t>
            </a:r>
            <a:r>
              <a:rPr lang="en-US" altLang="zh-CN" dirty="0" err="1"/>
              <a:t>gzip</a:t>
            </a:r>
            <a:r>
              <a:rPr lang="en-US" altLang="zh-CN" dirty="0"/>
              <a:t>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a:t>
            </a:r>
            <a:r>
              <a:rPr lang="en-US" altLang="zh-CN" dirty="0" err="1">
                <a:solidFill>
                  <a:srgbClr val="C00000"/>
                </a:solidFill>
              </a:rPr>
              <a:t>gz</a:t>
            </a:r>
            <a:endParaRPr lang="zh-CN" altLang="en-US" dirty="0"/>
          </a:p>
          <a:p>
            <a:pPr>
              <a:spcBef>
                <a:spcPts val="1200"/>
              </a:spcBef>
            </a:pPr>
            <a:r>
              <a:rPr lang="zh-CN" altLang="en-US" dirty="0"/>
              <a:t>压缩后</a:t>
            </a:r>
            <a:r>
              <a:rPr lang="zh-CN" altLang="en-US" dirty="0">
                <a:solidFill>
                  <a:srgbClr val="FF0000"/>
                </a:solidFill>
              </a:rPr>
              <a:t>原文件</a:t>
            </a:r>
            <a:r>
              <a:rPr lang="zh-CN" altLang="en-US" dirty="0"/>
              <a:t>会被</a:t>
            </a:r>
            <a:r>
              <a:rPr lang="zh-CN" altLang="en-US" dirty="0">
                <a:solidFill>
                  <a:srgbClr val="C00000"/>
                </a:solidFill>
              </a:rPr>
              <a:t>自动删除</a:t>
            </a:r>
            <a:endParaRPr lang="zh-CN" altLang="en-US" dirty="0"/>
          </a:p>
          <a:p>
            <a:pPr>
              <a:spcBef>
                <a:spcPts val="1200"/>
              </a:spcBef>
            </a:pPr>
            <a:r>
              <a:rPr lang="zh-CN" altLang="en-US" dirty="0"/>
              <a:t>在 </a:t>
            </a:r>
            <a:r>
              <a:rPr lang="en-US" altLang="zh-CN" dirty="0"/>
              <a:t>windows </a:t>
            </a:r>
            <a:r>
              <a:rPr lang="zh-CN" altLang="en-US" dirty="0"/>
              <a:t>下可以用 </a:t>
            </a:r>
            <a:r>
              <a:rPr lang="en-US" altLang="zh-CN" dirty="0" err="1"/>
              <a:t>winzip</a:t>
            </a:r>
            <a:r>
              <a:rPr lang="en-US" altLang="zh-CN" dirty="0"/>
              <a:t> </a:t>
            </a:r>
            <a:r>
              <a:rPr lang="zh-CN" altLang="en-US" dirty="0"/>
              <a:t>或 </a:t>
            </a:r>
            <a:r>
              <a:rPr lang="en-US" altLang="zh-CN" dirty="0" err="1"/>
              <a:t>winrar</a:t>
            </a:r>
            <a:r>
              <a:rPr lang="zh-CN" altLang="en-US" dirty="0"/>
              <a:t>或</a:t>
            </a:r>
            <a:r>
              <a:rPr lang="en-US" altLang="zh-CN" dirty="0"/>
              <a:t>7-zip </a:t>
            </a:r>
            <a:r>
              <a:rPr lang="zh-CN" altLang="en-US" dirty="0"/>
              <a:t>解压</a:t>
            </a:r>
            <a:endParaRPr lang="en-US" altLang="zh-CN" dirty="0"/>
          </a:p>
          <a:p>
            <a:endParaRPr lang="en-US" altLang="zh-CN" dirty="0"/>
          </a:p>
        </p:txBody>
      </p:sp>
    </p:spTree>
    <p:extLst>
      <p:ext uri="{BB962C8B-B14F-4D97-AF65-F5344CB8AC3E}">
        <p14:creationId xmlns:p14="http://schemas.microsoft.com/office/powerpoint/2010/main" val="3691144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gizp</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gzip</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r>
              <a:rPr lang="en-US" altLang="zh-CN" sz="2200" dirty="0">
                <a:solidFill>
                  <a:srgbClr val="FF0000"/>
                </a:solidFill>
              </a:rPr>
              <a:t>-d</a:t>
            </a:r>
            <a:r>
              <a:rPr lang="en-US" altLang="zh-CN" sz="2200" dirty="0"/>
              <a:t>: </a:t>
            </a:r>
            <a:r>
              <a:rPr lang="zh-CN" altLang="en-US" sz="2200" dirty="0">
                <a:solidFill>
                  <a:srgbClr val="FF0000"/>
                </a:solidFill>
              </a:rPr>
              <a:t>解开压缩</a:t>
            </a:r>
            <a:r>
              <a:rPr lang="zh-CN" altLang="en-US" sz="2200" dirty="0"/>
              <a:t>文件。</a:t>
            </a:r>
          </a:p>
          <a:p>
            <a:pPr lvl="1"/>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r>
              <a:rPr lang="en-US" altLang="zh-CN" sz="2200" dirty="0"/>
              <a:t>-n: </a:t>
            </a:r>
            <a:r>
              <a:rPr lang="zh-CN" altLang="en-US" sz="2200" dirty="0"/>
              <a:t>压缩文件时，不保存原来的文件名称及时间戳（默认为保存，即</a:t>
            </a:r>
            <a:r>
              <a:rPr lang="en-US" altLang="zh-CN" sz="2200" dirty="0"/>
              <a:t>-N</a:t>
            </a:r>
            <a:r>
              <a:rPr lang="zh-CN" altLang="en-US" sz="2200" dirty="0"/>
              <a:t>）</a:t>
            </a:r>
          </a:p>
          <a:p>
            <a:pPr lvl="1"/>
            <a:r>
              <a:rPr lang="en-US" altLang="zh-CN" sz="2200" dirty="0"/>
              <a:t>-r : </a:t>
            </a:r>
            <a:r>
              <a:rPr lang="zh-CN" altLang="en-US" sz="2200" dirty="0"/>
              <a:t>递归处理，将指定目录下的所有文件及子目录一同处理</a:t>
            </a:r>
          </a:p>
          <a:p>
            <a:pPr lvl="1"/>
            <a:r>
              <a:rPr lang="en-US" altLang="zh-CN" sz="2200" dirty="0"/>
              <a:t>-t : </a:t>
            </a:r>
            <a:r>
              <a:rPr lang="zh-CN" altLang="en-US" sz="2200" dirty="0"/>
              <a:t>检验压缩文件的一致性，测试压缩文件是否正确无误</a:t>
            </a:r>
          </a:p>
          <a:p>
            <a:pPr lvl="1"/>
            <a:r>
              <a:rPr lang="en-US" altLang="zh-CN" sz="2200" dirty="0">
                <a:solidFill>
                  <a:srgbClr val="FF0000"/>
                </a:solidFill>
              </a:rPr>
              <a:t>-v </a:t>
            </a:r>
            <a:r>
              <a:rPr lang="en-US" altLang="zh-CN" sz="2200" dirty="0"/>
              <a:t>: </a:t>
            </a:r>
            <a:r>
              <a:rPr lang="zh-CN" altLang="en-US" sz="2200" dirty="0">
                <a:solidFill>
                  <a:srgbClr val="FF0000"/>
                </a:solidFill>
              </a:rPr>
              <a:t>显示压缩过程中原文件</a:t>
            </a:r>
            <a:r>
              <a:rPr lang="en-US" altLang="zh-CN" sz="2200" dirty="0">
                <a:solidFill>
                  <a:srgbClr val="FF0000"/>
                </a:solidFill>
              </a:rPr>
              <a:t>/</a:t>
            </a:r>
            <a:r>
              <a:rPr lang="zh-CN" altLang="en-US" sz="2200" dirty="0">
                <a:solidFill>
                  <a:srgbClr val="FF0000"/>
                </a:solidFill>
              </a:rPr>
              <a:t>压缩文件的压缩比等信息</a:t>
            </a:r>
          </a:p>
          <a:p>
            <a:pPr lvl="1"/>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1373125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gizp</a:t>
            </a:r>
            <a:r>
              <a:rPr lang="zh-CN" altLang="en-US" dirty="0"/>
              <a:t>命令举例</a:t>
            </a:r>
          </a:p>
        </p:txBody>
      </p:sp>
      <p:sp>
        <p:nvSpPr>
          <p:cNvPr id="3" name="内容占位符 2"/>
          <p:cNvSpPr>
            <a:spLocks noGrp="1"/>
          </p:cNvSpPr>
          <p:nvPr>
            <p:ph idx="1"/>
          </p:nvPr>
        </p:nvSpPr>
        <p:spPr>
          <a:xfrm>
            <a:off x="856419" y="1412776"/>
            <a:ext cx="8388424" cy="5006181"/>
          </a:xfrm>
        </p:spPr>
        <p:txBody>
          <a:bodyPr/>
          <a:lstStyle/>
          <a:p>
            <a:r>
              <a:rPr lang="zh-CN" altLang="en-US" sz="2400" dirty="0"/>
              <a:t>压缩文件</a:t>
            </a:r>
            <a:r>
              <a:rPr lang="en-US" altLang="zh-CN" sz="2400" dirty="0"/>
              <a:t>filename</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filename</a:t>
            </a:r>
            <a:endParaRPr lang="zh-CN" altLang="zh-CN" b="1" dirty="0">
              <a:solidFill>
                <a:schemeClr val="accent6">
                  <a:lumMod val="75000"/>
                </a:schemeClr>
              </a:solidFill>
            </a:endParaRPr>
          </a:p>
          <a:p>
            <a:r>
              <a:rPr lang="zh-CN" altLang="en-US" sz="2400" dirty="0"/>
              <a:t>压缩文件</a:t>
            </a:r>
            <a:r>
              <a:rPr lang="en-US" altLang="zh-CN" sz="2400" dirty="0"/>
              <a:t> file1</a:t>
            </a:r>
            <a:r>
              <a:rPr lang="zh-CN" altLang="en-US" sz="2400" dirty="0"/>
              <a:t>和</a:t>
            </a:r>
            <a:r>
              <a:rPr lang="en-US" altLang="zh-CN" sz="2400" dirty="0"/>
              <a:t>file2</a:t>
            </a:r>
            <a:r>
              <a:rPr lang="zh-CN" altLang="en-US" sz="2400" dirty="0"/>
              <a:t>并显示执行过程</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-v file1 file2</a:t>
            </a:r>
          </a:p>
          <a:p>
            <a:r>
              <a:rPr lang="zh-CN" altLang="en-US" sz="2400" dirty="0"/>
              <a:t>递归地高度压缩</a:t>
            </a:r>
            <a:r>
              <a:rPr lang="en-US" altLang="zh-CN" sz="2400" dirty="0" err="1"/>
              <a:t>mydir</a:t>
            </a:r>
            <a:r>
              <a:rPr lang="zh-CN" altLang="en-US" sz="2400" dirty="0"/>
              <a:t>目录下的所有文件（</a:t>
            </a:r>
            <a:r>
              <a:rPr lang="zh-CN" altLang="en-US" sz="2400" dirty="0">
                <a:solidFill>
                  <a:srgbClr val="0000CC"/>
                </a:solidFill>
                <a:ea typeface="黑体" pitchFamily="49" charset="-122"/>
              </a:rPr>
              <a:t>逐个文件进行</a:t>
            </a:r>
            <a:r>
              <a:rPr lang="zh-CN" altLang="en-US" sz="2400" dirty="0"/>
              <a:t>）</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-9r </a:t>
            </a:r>
            <a:r>
              <a:rPr lang="en-US" altLang="zh-CN" b="1" dirty="0" err="1">
                <a:solidFill>
                  <a:schemeClr val="accent6">
                    <a:lumMod val="75000"/>
                  </a:schemeClr>
                </a:solidFill>
              </a:rPr>
              <a:t>mydir</a:t>
            </a:r>
            <a:endParaRPr lang="zh-CN" altLang="zh-CN" b="1" dirty="0">
              <a:solidFill>
                <a:schemeClr val="accent6">
                  <a:lumMod val="75000"/>
                </a:schemeClr>
              </a:solidFill>
            </a:endParaRPr>
          </a:p>
          <a:p>
            <a:r>
              <a:rPr lang="zh-CN" altLang="en-US" sz="2400" dirty="0"/>
              <a:t>显示当前目录下所有压缩过的</a:t>
            </a:r>
            <a:r>
              <a:rPr lang="en-US" altLang="zh-CN" sz="2400" dirty="0" err="1"/>
              <a:t>gz</a:t>
            </a:r>
            <a:r>
              <a:rPr lang="zh-CN" altLang="en-US" sz="2400" dirty="0"/>
              <a:t>文件信息</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-l *.gz</a:t>
            </a:r>
          </a:p>
          <a:p>
            <a:r>
              <a:rPr lang="zh-CN" altLang="en-US" sz="2400" dirty="0"/>
              <a:t>解压</a:t>
            </a:r>
            <a:r>
              <a:rPr lang="en-US" altLang="zh-CN" sz="2400" dirty="0"/>
              <a:t>filename.gz</a:t>
            </a:r>
            <a:r>
              <a:rPr lang="zh-CN" altLang="en-US" sz="2400" dirty="0"/>
              <a:t>文件</a:t>
            </a:r>
            <a:endParaRPr lang="zh-CN"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-d filename.gz</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gunzip</a:t>
            </a:r>
            <a:r>
              <a:rPr lang="en-US" altLang="zh-CN" b="1" dirty="0">
                <a:solidFill>
                  <a:schemeClr val="accent6">
                    <a:lumMod val="75000"/>
                  </a:schemeClr>
                </a:solidFill>
              </a:rPr>
              <a:t> filename.gz</a:t>
            </a:r>
            <a:endParaRPr lang="zh-CN" altLang="en-US" dirty="0"/>
          </a:p>
        </p:txBody>
      </p:sp>
    </p:spTree>
    <p:extLst>
      <p:ext uri="{BB962C8B-B14F-4D97-AF65-F5344CB8AC3E}">
        <p14:creationId xmlns:p14="http://schemas.microsoft.com/office/powerpoint/2010/main" val="4048513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gizp</a:t>
            </a:r>
            <a:r>
              <a:rPr lang="zh-CN" altLang="en-US" dirty="0"/>
              <a:t>命令举例</a:t>
            </a:r>
          </a:p>
        </p:txBody>
      </p:sp>
      <p:pic>
        <p:nvPicPr>
          <p:cNvPr id="5" name="图片 4">
            <a:extLst>
              <a:ext uri="{FF2B5EF4-FFF2-40B4-BE49-F238E27FC236}">
                <a16:creationId xmlns:a16="http://schemas.microsoft.com/office/drawing/2014/main" id="{DB4A2F44-B368-41B1-86EA-EA59122EFA7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9439"/>
          <a:stretch/>
        </p:blipFill>
        <p:spPr>
          <a:xfrm>
            <a:off x="138844" y="1268760"/>
            <a:ext cx="8866312" cy="3957967"/>
          </a:xfrm>
          <a:prstGeom prst="rect">
            <a:avLst/>
          </a:prstGeom>
        </p:spPr>
      </p:pic>
      <p:pic>
        <p:nvPicPr>
          <p:cNvPr id="7" name="图片 6">
            <a:extLst>
              <a:ext uri="{FF2B5EF4-FFF2-40B4-BE49-F238E27FC236}">
                <a16:creationId xmlns:a16="http://schemas.microsoft.com/office/drawing/2014/main" id="{4811C046-858A-44C0-84AD-9BFAB24C1E4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8335"/>
          <a:stretch/>
        </p:blipFill>
        <p:spPr>
          <a:xfrm>
            <a:off x="138844" y="5226726"/>
            <a:ext cx="8926974" cy="794561"/>
          </a:xfrm>
          <a:prstGeom prst="rect">
            <a:avLst/>
          </a:prstGeom>
        </p:spPr>
      </p:pic>
      <p:cxnSp>
        <p:nvCxnSpPr>
          <p:cNvPr id="9" name="直接连接符 8">
            <a:extLst>
              <a:ext uri="{FF2B5EF4-FFF2-40B4-BE49-F238E27FC236}">
                <a16:creationId xmlns:a16="http://schemas.microsoft.com/office/drawing/2014/main" id="{3A2E74D0-1DAE-42AD-9D51-D59C5AFB2A6B}"/>
              </a:ext>
            </a:extLst>
          </p:cNvPr>
          <p:cNvCxnSpPr/>
          <p:nvPr/>
        </p:nvCxnSpPr>
        <p:spPr bwMode="auto">
          <a:xfrm>
            <a:off x="2699792" y="2708920"/>
            <a:ext cx="142332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EF71F1BC-1AF9-4BAC-AF4E-D7527CD3CDFC}"/>
              </a:ext>
            </a:extLst>
          </p:cNvPr>
          <p:cNvCxnSpPr/>
          <p:nvPr/>
        </p:nvCxnSpPr>
        <p:spPr bwMode="auto">
          <a:xfrm flipH="1">
            <a:off x="4328214" y="4037365"/>
            <a:ext cx="1107882"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64228326-AB53-4996-A43C-E96829756CBB}"/>
              </a:ext>
            </a:extLst>
          </p:cNvPr>
          <p:cNvSpPr txBox="1"/>
          <p:nvPr/>
        </p:nvSpPr>
        <p:spPr>
          <a:xfrm>
            <a:off x="5364088" y="3749333"/>
            <a:ext cx="2194832" cy="400110"/>
          </a:xfrm>
          <a:prstGeom prst="rect">
            <a:avLst/>
          </a:prstGeom>
          <a:noFill/>
        </p:spPr>
        <p:txBody>
          <a:bodyPr wrap="none" rtlCol="0">
            <a:spAutoFit/>
          </a:bodyPr>
          <a:lstStyle/>
          <a:p>
            <a:r>
              <a:rPr lang="zh-CN" altLang="en-US" sz="2000" dirty="0">
                <a:solidFill>
                  <a:srgbClr val="FF0000"/>
                </a:solidFill>
              </a:rPr>
              <a:t>显示所有</a:t>
            </a:r>
            <a:r>
              <a:rPr lang="en-US" altLang="zh-CN" sz="2000" dirty="0" err="1">
                <a:solidFill>
                  <a:srgbClr val="FF0000"/>
                </a:solidFill>
              </a:rPr>
              <a:t>gzip</a:t>
            </a:r>
            <a:r>
              <a:rPr lang="zh-CN" altLang="en-US" sz="2000" dirty="0">
                <a:solidFill>
                  <a:srgbClr val="FF0000"/>
                </a:solidFill>
              </a:rPr>
              <a:t>文件</a:t>
            </a:r>
          </a:p>
        </p:txBody>
      </p:sp>
      <p:cxnSp>
        <p:nvCxnSpPr>
          <p:cNvPr id="13" name="直接连接符 12">
            <a:extLst>
              <a:ext uri="{FF2B5EF4-FFF2-40B4-BE49-F238E27FC236}">
                <a16:creationId xmlns:a16="http://schemas.microsoft.com/office/drawing/2014/main" id="{79B35DC6-BCC7-4355-BFB4-65F66F365E90}"/>
              </a:ext>
            </a:extLst>
          </p:cNvPr>
          <p:cNvCxnSpPr/>
          <p:nvPr/>
        </p:nvCxnSpPr>
        <p:spPr bwMode="auto">
          <a:xfrm>
            <a:off x="2699792" y="4154514"/>
            <a:ext cx="162842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FA3A2952-631D-4AA6-BF8D-FA55488881E3}"/>
              </a:ext>
            </a:extLst>
          </p:cNvPr>
          <p:cNvCxnSpPr/>
          <p:nvPr/>
        </p:nvCxnSpPr>
        <p:spPr bwMode="auto">
          <a:xfrm>
            <a:off x="2699792" y="5237612"/>
            <a:ext cx="208823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DCD0361F-4F63-45EE-8B2A-A4365BE81549}"/>
              </a:ext>
            </a:extLst>
          </p:cNvPr>
          <p:cNvSpPr txBox="1"/>
          <p:nvPr/>
        </p:nvSpPr>
        <p:spPr>
          <a:xfrm>
            <a:off x="4808782" y="4960382"/>
            <a:ext cx="1467068" cy="400110"/>
          </a:xfrm>
          <a:prstGeom prst="rect">
            <a:avLst/>
          </a:prstGeom>
          <a:noFill/>
        </p:spPr>
        <p:txBody>
          <a:bodyPr wrap="none" rtlCol="0">
            <a:spAutoFit/>
          </a:bodyPr>
          <a:lstStyle/>
          <a:p>
            <a:r>
              <a:rPr lang="zh-CN" altLang="en-US" sz="2000" dirty="0">
                <a:solidFill>
                  <a:srgbClr val="FF0000"/>
                </a:solidFill>
              </a:rPr>
              <a:t>解压缩文件</a:t>
            </a:r>
          </a:p>
        </p:txBody>
      </p:sp>
      <p:cxnSp>
        <p:nvCxnSpPr>
          <p:cNvPr id="18" name="直接连接符 17">
            <a:extLst>
              <a:ext uri="{FF2B5EF4-FFF2-40B4-BE49-F238E27FC236}">
                <a16:creationId xmlns:a16="http://schemas.microsoft.com/office/drawing/2014/main" id="{3BC053D8-17AE-4BF4-8A3E-5A92DE9FB699}"/>
              </a:ext>
            </a:extLst>
          </p:cNvPr>
          <p:cNvCxnSpPr/>
          <p:nvPr/>
        </p:nvCxnSpPr>
        <p:spPr bwMode="auto">
          <a:xfrm>
            <a:off x="2699792" y="3614202"/>
            <a:ext cx="259228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a:extLst>
              <a:ext uri="{FF2B5EF4-FFF2-40B4-BE49-F238E27FC236}">
                <a16:creationId xmlns:a16="http://schemas.microsoft.com/office/drawing/2014/main" id="{7A09C176-3F96-4363-A89D-14D45606294E}"/>
              </a:ext>
            </a:extLst>
          </p:cNvPr>
          <p:cNvCxnSpPr>
            <a:cxnSpLocks/>
          </p:cNvCxnSpPr>
          <p:nvPr/>
        </p:nvCxnSpPr>
        <p:spPr bwMode="auto">
          <a:xfrm flipH="1">
            <a:off x="2163789" y="2466615"/>
            <a:ext cx="536003" cy="82386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AFD57DF5-8A95-49CF-A9D7-7CD190BE3EA0}"/>
              </a:ext>
            </a:extLst>
          </p:cNvPr>
          <p:cNvSpPr txBox="1"/>
          <p:nvPr/>
        </p:nvSpPr>
        <p:spPr>
          <a:xfrm>
            <a:off x="6168550" y="2466615"/>
            <a:ext cx="2435898" cy="400110"/>
          </a:xfrm>
          <a:prstGeom prst="rect">
            <a:avLst/>
          </a:prstGeom>
          <a:noFill/>
        </p:spPr>
        <p:txBody>
          <a:bodyPr wrap="square" rtlCol="0">
            <a:spAutoFit/>
          </a:bodyPr>
          <a:lstStyle/>
          <a:p>
            <a:r>
              <a:rPr lang="zh-CN" altLang="en-US" sz="2000" dirty="0">
                <a:solidFill>
                  <a:srgbClr val="FF0000"/>
                </a:solidFill>
              </a:rPr>
              <a:t>显示压缩过程信息</a:t>
            </a:r>
          </a:p>
        </p:txBody>
      </p:sp>
      <p:pic>
        <p:nvPicPr>
          <p:cNvPr id="24" name="图片 23">
            <a:extLst>
              <a:ext uri="{FF2B5EF4-FFF2-40B4-BE49-F238E27FC236}">
                <a16:creationId xmlns:a16="http://schemas.microsoft.com/office/drawing/2014/main" id="{495516D7-408B-4974-A06B-388196B4A331}"/>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r="52035" b="29044"/>
          <a:stretch/>
        </p:blipFill>
        <p:spPr>
          <a:xfrm>
            <a:off x="114099" y="6032172"/>
            <a:ext cx="4385893" cy="794561"/>
          </a:xfrm>
          <a:prstGeom prst="rect">
            <a:avLst/>
          </a:prstGeom>
        </p:spPr>
      </p:pic>
      <p:cxnSp>
        <p:nvCxnSpPr>
          <p:cNvPr id="25" name="直接连接符 24">
            <a:extLst>
              <a:ext uri="{FF2B5EF4-FFF2-40B4-BE49-F238E27FC236}">
                <a16:creationId xmlns:a16="http://schemas.microsoft.com/office/drawing/2014/main" id="{4A8357DA-68B5-46B5-8713-89383221F441}"/>
              </a:ext>
            </a:extLst>
          </p:cNvPr>
          <p:cNvCxnSpPr/>
          <p:nvPr/>
        </p:nvCxnSpPr>
        <p:spPr bwMode="auto">
          <a:xfrm>
            <a:off x="2314492" y="6237312"/>
            <a:ext cx="168144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a:extLst>
              <a:ext uri="{FF2B5EF4-FFF2-40B4-BE49-F238E27FC236}">
                <a16:creationId xmlns:a16="http://schemas.microsoft.com/office/drawing/2014/main" id="{F76623E9-8D6D-46F1-9187-1732B54A7E01}"/>
              </a:ext>
            </a:extLst>
          </p:cNvPr>
          <p:cNvCxnSpPr>
            <a:cxnSpLocks/>
          </p:cNvCxnSpPr>
          <p:nvPr/>
        </p:nvCxnSpPr>
        <p:spPr bwMode="auto">
          <a:xfrm flipH="1" flipV="1">
            <a:off x="3707904" y="6283508"/>
            <a:ext cx="980325" cy="29267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1A564968-14EC-48C8-A02A-6030BDE3E16E}"/>
              </a:ext>
            </a:extLst>
          </p:cNvPr>
          <p:cNvSpPr txBox="1"/>
          <p:nvPr/>
        </p:nvSpPr>
        <p:spPr>
          <a:xfrm>
            <a:off x="4626362" y="6376132"/>
            <a:ext cx="2753949" cy="400110"/>
          </a:xfrm>
          <a:prstGeom prst="rect">
            <a:avLst/>
          </a:prstGeom>
          <a:noFill/>
        </p:spPr>
        <p:txBody>
          <a:bodyPr wrap="square" rtlCol="0">
            <a:spAutoFit/>
          </a:bodyPr>
          <a:lstStyle/>
          <a:p>
            <a:r>
              <a:rPr lang="zh-CN" altLang="en-US" sz="2000" dirty="0">
                <a:solidFill>
                  <a:srgbClr val="FF0000"/>
                </a:solidFill>
              </a:rPr>
              <a:t>读取</a:t>
            </a:r>
            <a:r>
              <a:rPr lang="en-US" altLang="zh-CN" sz="2000" dirty="0" err="1">
                <a:solidFill>
                  <a:srgbClr val="FF0000"/>
                </a:solidFill>
              </a:rPr>
              <a:t>gzip</a:t>
            </a:r>
            <a:r>
              <a:rPr lang="zh-CN" altLang="en-US" sz="2000" dirty="0">
                <a:solidFill>
                  <a:srgbClr val="FF0000"/>
                </a:solidFill>
              </a:rPr>
              <a:t>压缩文件信息</a:t>
            </a:r>
          </a:p>
        </p:txBody>
      </p:sp>
      <p:cxnSp>
        <p:nvCxnSpPr>
          <p:cNvPr id="3" name="直接箭头连接符 2">
            <a:extLst>
              <a:ext uri="{FF2B5EF4-FFF2-40B4-BE49-F238E27FC236}">
                <a16:creationId xmlns:a16="http://schemas.microsoft.com/office/drawing/2014/main" id="{B31D8D66-A6C9-FC49-D353-E8BB4B80F77D}"/>
              </a:ext>
            </a:extLst>
          </p:cNvPr>
          <p:cNvCxnSpPr>
            <a:cxnSpLocks/>
          </p:cNvCxnSpPr>
          <p:nvPr/>
        </p:nvCxnSpPr>
        <p:spPr bwMode="auto">
          <a:xfrm flipH="1">
            <a:off x="5357894" y="2824450"/>
            <a:ext cx="950682" cy="82386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a:extLst>
              <a:ext uri="{FF2B5EF4-FFF2-40B4-BE49-F238E27FC236}">
                <a16:creationId xmlns:a16="http://schemas.microsoft.com/office/drawing/2014/main" id="{2EF58BCD-87B8-B341-20AF-1398DA36B432}"/>
              </a:ext>
            </a:extLst>
          </p:cNvPr>
          <p:cNvSpPr txBox="1"/>
          <p:nvPr/>
        </p:nvSpPr>
        <p:spPr>
          <a:xfrm>
            <a:off x="2668718" y="2231151"/>
            <a:ext cx="3499832" cy="400110"/>
          </a:xfrm>
          <a:prstGeom prst="rect">
            <a:avLst/>
          </a:prstGeom>
          <a:noFill/>
        </p:spPr>
        <p:txBody>
          <a:bodyPr wrap="square" rtlCol="0">
            <a:spAutoFit/>
          </a:bodyPr>
          <a:lstStyle/>
          <a:p>
            <a:r>
              <a:rPr lang="zh-CN" altLang="en-US" sz="2000" dirty="0">
                <a:solidFill>
                  <a:srgbClr val="FF0000"/>
                </a:solidFill>
              </a:rPr>
              <a:t>压缩文件同时原文件被删除</a:t>
            </a:r>
          </a:p>
        </p:txBody>
      </p:sp>
    </p:spTree>
    <p:extLst>
      <p:ext uri="{BB962C8B-B14F-4D97-AF65-F5344CB8AC3E}">
        <p14:creationId xmlns:p14="http://schemas.microsoft.com/office/powerpoint/2010/main" val="27454909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gizp</a:t>
            </a:r>
            <a:r>
              <a:rPr lang="zh-CN" altLang="en-US" dirty="0"/>
              <a:t>命令举例</a:t>
            </a:r>
          </a:p>
        </p:txBody>
      </p:sp>
      <p:pic>
        <p:nvPicPr>
          <p:cNvPr id="19" name="内容占位符 4">
            <a:extLst>
              <a:ext uri="{FF2B5EF4-FFF2-40B4-BE49-F238E27FC236}">
                <a16:creationId xmlns:a16="http://schemas.microsoft.com/office/drawing/2014/main" id="{0B148EBD-9494-4907-BC04-CA54CF31184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748" t="14080" r="20631" b="7333"/>
          <a:stretch/>
        </p:blipFill>
        <p:spPr>
          <a:xfrm>
            <a:off x="251520" y="1304256"/>
            <a:ext cx="8837810" cy="5523631"/>
          </a:xfrm>
        </p:spPr>
      </p:pic>
      <p:cxnSp>
        <p:nvCxnSpPr>
          <p:cNvPr id="22" name="直接连接符 21">
            <a:extLst>
              <a:ext uri="{FF2B5EF4-FFF2-40B4-BE49-F238E27FC236}">
                <a16:creationId xmlns:a16="http://schemas.microsoft.com/office/drawing/2014/main" id="{89E1A7D3-1BDB-4F51-A689-C6558C9226D1}"/>
              </a:ext>
            </a:extLst>
          </p:cNvPr>
          <p:cNvCxnSpPr/>
          <p:nvPr/>
        </p:nvCxnSpPr>
        <p:spPr bwMode="auto">
          <a:xfrm>
            <a:off x="3273937" y="5363637"/>
            <a:ext cx="163486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E7125FD7-D1D4-4F66-B2BF-E1D98248F6F1}"/>
              </a:ext>
            </a:extLst>
          </p:cNvPr>
          <p:cNvCxnSpPr>
            <a:cxnSpLocks/>
          </p:cNvCxnSpPr>
          <p:nvPr/>
        </p:nvCxnSpPr>
        <p:spPr bwMode="auto">
          <a:xfrm flipH="1" flipV="1">
            <a:off x="4572000" y="5421672"/>
            <a:ext cx="804250" cy="39466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B19EC10C-B55C-4D22-B0E0-7A4A7BABD515}"/>
              </a:ext>
            </a:extLst>
          </p:cNvPr>
          <p:cNvSpPr txBox="1"/>
          <p:nvPr/>
        </p:nvSpPr>
        <p:spPr>
          <a:xfrm>
            <a:off x="5368982" y="5594596"/>
            <a:ext cx="2753949" cy="400110"/>
          </a:xfrm>
          <a:prstGeom prst="rect">
            <a:avLst/>
          </a:prstGeom>
          <a:noFill/>
        </p:spPr>
        <p:txBody>
          <a:bodyPr wrap="square" rtlCol="0">
            <a:spAutoFit/>
          </a:bodyPr>
          <a:lstStyle/>
          <a:p>
            <a:r>
              <a:rPr lang="zh-CN" altLang="en-US" sz="2000" dirty="0">
                <a:solidFill>
                  <a:srgbClr val="FF0000"/>
                </a:solidFill>
              </a:rPr>
              <a:t>目录内文件递归压缩</a:t>
            </a:r>
          </a:p>
        </p:txBody>
      </p:sp>
    </p:spTree>
    <p:extLst>
      <p:ext uri="{BB962C8B-B14F-4D97-AF65-F5344CB8AC3E}">
        <p14:creationId xmlns:p14="http://schemas.microsoft.com/office/powerpoint/2010/main" val="44019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endParaRPr lang="zh-CN" altLang="en-US" dirty="0"/>
          </a:p>
        </p:txBody>
      </p:sp>
      <p:sp>
        <p:nvSpPr>
          <p:cNvPr id="3" name="内容占位符 2"/>
          <p:cNvSpPr>
            <a:spLocks noGrp="1"/>
          </p:cNvSpPr>
          <p:nvPr>
            <p:ph idx="1"/>
          </p:nvPr>
        </p:nvSpPr>
        <p:spPr>
          <a:xfrm>
            <a:off x="971600" y="1484784"/>
            <a:ext cx="7772400" cy="4114800"/>
          </a:xfrm>
        </p:spPr>
        <p:txBody>
          <a:bodyPr/>
          <a:lstStyle/>
          <a:p>
            <a:pPr>
              <a:spcBef>
                <a:spcPts val="1200"/>
              </a:spcBef>
            </a:pPr>
            <a:r>
              <a:rPr lang="en-US" altLang="zh-CN" dirty="0"/>
              <a:t>Linux</a:t>
            </a:r>
            <a:r>
              <a:rPr lang="zh-CN" altLang="en-US" dirty="0"/>
              <a:t>下常用的压缩和解压缩命令</a:t>
            </a:r>
          </a:p>
          <a:p>
            <a:pPr>
              <a:spcBef>
                <a:spcPts val="1200"/>
              </a:spcBef>
            </a:pPr>
            <a:r>
              <a:rPr lang="zh-CN" altLang="en-US" dirty="0"/>
              <a:t>由官方仓库的</a:t>
            </a:r>
            <a:r>
              <a:rPr lang="en-US" altLang="zh-CN" dirty="0">
                <a:solidFill>
                  <a:schemeClr val="accent6">
                    <a:lumMod val="75000"/>
                  </a:schemeClr>
                </a:solidFill>
              </a:rPr>
              <a:t>bzip2</a:t>
            </a:r>
            <a:r>
              <a:rPr lang="zh-CN" altLang="en-US" dirty="0"/>
              <a:t>软件包提供</a:t>
            </a:r>
            <a:endParaRPr lang="en-US" altLang="zh-CN" dirty="0"/>
          </a:p>
          <a:p>
            <a:pPr>
              <a:spcBef>
                <a:spcPts val="1200"/>
              </a:spcBef>
            </a:pPr>
            <a:r>
              <a:rPr lang="zh-CN" altLang="en-US" dirty="0"/>
              <a:t>比</a:t>
            </a:r>
            <a:r>
              <a:rPr lang="en-US" altLang="zh-CN" dirty="0" err="1">
                <a:solidFill>
                  <a:srgbClr val="FF0000"/>
                </a:solidFill>
              </a:rPr>
              <a:t>gzip</a:t>
            </a:r>
            <a:r>
              <a:rPr lang="zh-CN" altLang="en-US" dirty="0">
                <a:solidFill>
                  <a:srgbClr val="FF0000"/>
                </a:solidFill>
              </a:rPr>
              <a:t>的压缩比更高</a:t>
            </a:r>
            <a:endParaRPr lang="en-US" altLang="zh-CN" dirty="0">
              <a:solidFill>
                <a:srgbClr val="FF0000"/>
              </a:solidFill>
            </a:endParaRPr>
          </a:p>
          <a:p>
            <a:pPr>
              <a:spcBef>
                <a:spcPts val="1200"/>
              </a:spcBef>
            </a:pPr>
            <a:r>
              <a:rPr lang="zh-CN" altLang="en-US" dirty="0"/>
              <a:t>压缩后 </a:t>
            </a:r>
            <a:r>
              <a:rPr lang="en-US" altLang="zh-CN" dirty="0"/>
              <a:t>bzip2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.bz2</a:t>
            </a:r>
            <a:endParaRPr lang="zh-CN" altLang="en-US" dirty="0"/>
          </a:p>
          <a:p>
            <a:pPr>
              <a:spcBef>
                <a:spcPts val="1200"/>
              </a:spcBef>
            </a:pPr>
            <a:r>
              <a:rPr lang="zh-CN" altLang="en-US" dirty="0"/>
              <a:t>压缩后原文件会被</a:t>
            </a:r>
            <a:r>
              <a:rPr lang="zh-CN" altLang="en-US" dirty="0">
                <a:solidFill>
                  <a:srgbClr val="C00000"/>
                </a:solidFill>
              </a:rPr>
              <a:t>自动删除</a:t>
            </a:r>
            <a:endParaRPr lang="zh-CN" altLang="en-US" dirty="0"/>
          </a:p>
          <a:p>
            <a:pPr>
              <a:spcBef>
                <a:spcPts val="1200"/>
              </a:spcBef>
            </a:pPr>
            <a:r>
              <a:rPr lang="en-US" altLang="zh-CN" dirty="0"/>
              <a:t>windows </a:t>
            </a:r>
            <a:r>
              <a:rPr lang="zh-CN" altLang="en-US" dirty="0"/>
              <a:t>下可以用 </a:t>
            </a:r>
            <a:r>
              <a:rPr lang="en-US" altLang="zh-CN" dirty="0" err="1"/>
              <a:t>winrar</a:t>
            </a:r>
            <a:r>
              <a:rPr lang="zh-CN" altLang="en-US" dirty="0"/>
              <a:t>或</a:t>
            </a:r>
            <a:r>
              <a:rPr lang="en-US" altLang="zh-CN" dirty="0"/>
              <a:t>7-zip </a:t>
            </a:r>
            <a:r>
              <a:rPr lang="zh-CN" altLang="en-US" dirty="0"/>
              <a:t>解压</a:t>
            </a:r>
            <a:endParaRPr lang="en-US" altLang="zh-CN" dirty="0"/>
          </a:p>
          <a:p>
            <a:pPr>
              <a:spcBef>
                <a:spcPts val="1200"/>
              </a:spcBef>
            </a:pPr>
            <a:r>
              <a:rPr lang="en-US" altLang="zh-CN" dirty="0"/>
              <a:t>bzip2</a:t>
            </a:r>
            <a:r>
              <a:rPr lang="zh-CN" altLang="en-US" dirty="0"/>
              <a:t>命令的格式和参数与</a:t>
            </a:r>
            <a:r>
              <a:rPr lang="en-US" altLang="zh-CN" dirty="0" err="1"/>
              <a:t>gzip</a:t>
            </a:r>
            <a:r>
              <a:rPr lang="zh-CN" altLang="en-US" dirty="0"/>
              <a:t>类似</a:t>
            </a:r>
          </a:p>
        </p:txBody>
      </p:sp>
    </p:spTree>
    <p:extLst>
      <p:ext uri="{BB962C8B-B14F-4D97-AF65-F5344CB8AC3E}">
        <p14:creationId xmlns:p14="http://schemas.microsoft.com/office/powerpoint/2010/main" val="31803926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a:solidFill>
                  <a:srgbClr val="006400"/>
                </a:solidFill>
                <a:latin typeface="Courier New" pitchFamily="49" charset="0"/>
              </a:rPr>
              <a:t>bzip2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400" dirty="0">
                <a:solidFill>
                  <a:srgbClr val="FF0000"/>
                </a:solidFill>
              </a:rPr>
              <a:t>-d</a:t>
            </a:r>
            <a:r>
              <a:rPr lang="en-US" altLang="zh-CN" sz="2400" dirty="0"/>
              <a:t>: </a:t>
            </a:r>
            <a:r>
              <a:rPr lang="zh-CN" altLang="en-US" sz="2400" dirty="0">
                <a:solidFill>
                  <a:srgbClr val="FF0000"/>
                </a:solidFill>
              </a:rPr>
              <a:t>解开压缩</a:t>
            </a:r>
            <a:r>
              <a:rPr lang="zh-CN" altLang="en-US" sz="2400" dirty="0"/>
              <a:t>文件。</a:t>
            </a:r>
          </a:p>
          <a:p>
            <a:pPr lvl="1">
              <a:spcBef>
                <a:spcPts val="1200"/>
              </a:spcBef>
            </a:pPr>
            <a:r>
              <a:rPr lang="en-US" altLang="zh-CN" sz="2400" dirty="0">
                <a:solidFill>
                  <a:srgbClr val="FF0000"/>
                </a:solidFill>
              </a:rPr>
              <a:t>-k</a:t>
            </a:r>
            <a:r>
              <a:rPr lang="en-US" altLang="zh-CN" sz="2400" dirty="0"/>
              <a:t>: </a:t>
            </a:r>
            <a:r>
              <a:rPr lang="zh-CN" altLang="en-US" sz="2400" dirty="0">
                <a:solidFill>
                  <a:srgbClr val="FF0000"/>
                </a:solidFill>
              </a:rPr>
              <a:t>保留原始文件，不会删除原始文件</a:t>
            </a:r>
            <a:endParaRPr lang="zh-CN" altLang="en-US" sz="2400" dirty="0"/>
          </a:p>
          <a:p>
            <a:pPr lvl="1">
              <a:spcBef>
                <a:spcPts val="1200"/>
              </a:spcBef>
            </a:pPr>
            <a:r>
              <a:rPr lang="en-US" altLang="zh-CN" sz="2400" dirty="0">
                <a:solidFill>
                  <a:srgbClr val="FF0000"/>
                </a:solidFill>
              </a:rPr>
              <a:t>-v </a:t>
            </a:r>
            <a:r>
              <a:rPr lang="en-US" altLang="zh-CN" sz="2400" dirty="0"/>
              <a:t>: </a:t>
            </a:r>
            <a:r>
              <a:rPr lang="zh-CN" altLang="en-US" sz="2400" dirty="0">
                <a:solidFill>
                  <a:srgbClr val="FF0000"/>
                </a:solidFill>
              </a:rPr>
              <a:t>显示压缩过程中原文件</a:t>
            </a:r>
            <a:r>
              <a:rPr lang="en-US" altLang="zh-CN" sz="2400" dirty="0">
                <a:solidFill>
                  <a:srgbClr val="FF0000"/>
                </a:solidFill>
              </a:rPr>
              <a:t>/</a:t>
            </a:r>
            <a:r>
              <a:rPr lang="zh-CN" altLang="en-US" sz="2400" dirty="0">
                <a:solidFill>
                  <a:srgbClr val="FF0000"/>
                </a:solidFill>
              </a:rPr>
              <a:t>压缩文件的压缩比等信息</a:t>
            </a:r>
          </a:p>
          <a:p>
            <a:pPr lvl="1">
              <a:spcBef>
                <a:spcPts val="1200"/>
              </a:spcBef>
            </a:pPr>
            <a:r>
              <a:rPr lang="en-US" altLang="zh-CN" sz="2400" dirty="0"/>
              <a:t>-&lt;</a:t>
            </a:r>
            <a:r>
              <a:rPr lang="zh-CN" altLang="en-US" sz="2400" dirty="0"/>
              <a:t>压缩率</a:t>
            </a:r>
            <a:r>
              <a:rPr lang="en-US" altLang="zh-CN" sz="2400" dirty="0"/>
              <a:t>&gt; : </a:t>
            </a:r>
            <a:r>
              <a:rPr lang="zh-CN" altLang="en-US" sz="2400" dirty="0"/>
              <a:t>压缩率是一个介于</a:t>
            </a:r>
            <a:r>
              <a:rPr lang="en-US" altLang="zh-CN" sz="2400" dirty="0"/>
              <a:t>1</a:t>
            </a:r>
            <a:r>
              <a:rPr lang="zh-CN" altLang="en-US" sz="2400" dirty="0"/>
              <a:t>～</a:t>
            </a:r>
            <a:r>
              <a:rPr lang="en-US" altLang="zh-CN" sz="2400" dirty="0"/>
              <a:t>9</a:t>
            </a:r>
            <a:r>
              <a:rPr lang="zh-CN" altLang="en-US" sz="2400" dirty="0"/>
              <a:t>的数值，默认值为“</a:t>
            </a:r>
            <a:r>
              <a:rPr lang="en-US" altLang="zh-CN" sz="2400" dirty="0"/>
              <a:t>6”</a:t>
            </a:r>
            <a:r>
              <a:rPr lang="zh-CN" altLang="en-US" sz="2400" dirty="0"/>
              <a:t>，数值越大压缩率越高。</a:t>
            </a:r>
            <a:endParaRPr lang="en-US" altLang="zh-CN" sz="2400" dirty="0"/>
          </a:p>
          <a:p>
            <a:pPr lvl="1">
              <a:spcBef>
                <a:spcPts val="1200"/>
              </a:spcBef>
            </a:pPr>
            <a:r>
              <a:rPr lang="en-US" altLang="zh-CN" sz="2400" dirty="0"/>
              <a:t>--best </a:t>
            </a:r>
            <a:r>
              <a:rPr lang="zh-CN" altLang="en-US" sz="2400" dirty="0"/>
              <a:t>参数等价于</a:t>
            </a:r>
            <a:r>
              <a:rPr lang="en-US" altLang="zh-CN" sz="2400" dirty="0"/>
              <a:t>-9</a:t>
            </a:r>
            <a:r>
              <a:rPr lang="zh-CN" altLang="en-US" sz="2400" dirty="0"/>
              <a:t>；</a:t>
            </a:r>
            <a:r>
              <a:rPr lang="en-US" altLang="zh-CN" sz="2400" dirty="0"/>
              <a:t>--fast</a:t>
            </a:r>
            <a:r>
              <a:rPr lang="zh-CN" altLang="en-US" sz="2400" dirty="0"/>
              <a:t>参数等价于</a:t>
            </a:r>
            <a:r>
              <a:rPr lang="en-US" altLang="zh-CN" sz="2400" dirty="0"/>
              <a:t>-1</a:t>
            </a:r>
            <a:r>
              <a:rPr lang="zh-CN" altLang="en-US" sz="2400" dirty="0"/>
              <a:t>。</a:t>
            </a:r>
          </a:p>
        </p:txBody>
      </p:sp>
    </p:spTree>
    <p:extLst>
      <p:ext uri="{BB962C8B-B14F-4D97-AF65-F5344CB8AC3E}">
        <p14:creationId xmlns:p14="http://schemas.microsoft.com/office/powerpoint/2010/main" val="2519158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sp>
        <p:nvSpPr>
          <p:cNvPr id="3" name="内容占位符 2"/>
          <p:cNvSpPr>
            <a:spLocks noGrp="1"/>
          </p:cNvSpPr>
          <p:nvPr>
            <p:ph idx="1"/>
          </p:nvPr>
        </p:nvSpPr>
        <p:spPr>
          <a:xfrm>
            <a:off x="1043608" y="1371600"/>
            <a:ext cx="7344816" cy="4114800"/>
          </a:xfrm>
        </p:spPr>
        <p:txBody>
          <a:bodyPr/>
          <a:lstStyle/>
          <a:p>
            <a:r>
              <a:rPr lang="zh-CN" altLang="en-US" dirty="0"/>
              <a:t>压缩文件</a:t>
            </a:r>
            <a:r>
              <a:rPr lang="en-US" altLang="zh-CN" dirty="0"/>
              <a:t>filename</a:t>
            </a:r>
          </a:p>
          <a:p>
            <a:pPr lvl="1">
              <a:buNone/>
            </a:pPr>
            <a:r>
              <a:rPr lang="en-US" altLang="zh-CN" b="1" dirty="0">
                <a:solidFill>
                  <a:schemeClr val="accent6">
                    <a:lumMod val="75000"/>
                  </a:schemeClr>
                </a:solidFill>
              </a:rPr>
              <a:t>$ bzip2 filename</a:t>
            </a:r>
            <a:endParaRPr lang="zh-CN" altLang="zh-CN" b="1" dirty="0">
              <a:solidFill>
                <a:schemeClr val="accent6">
                  <a:lumMod val="75000"/>
                </a:schemeClr>
              </a:solidFill>
            </a:endParaRPr>
          </a:p>
          <a:p>
            <a:r>
              <a:rPr lang="zh-CN" altLang="en-US" dirty="0"/>
              <a:t>高度压缩文件</a:t>
            </a:r>
            <a:r>
              <a:rPr lang="en-US" altLang="zh-CN" dirty="0"/>
              <a:t> file1</a:t>
            </a:r>
            <a:r>
              <a:rPr lang="zh-CN" altLang="en-US" dirty="0"/>
              <a:t>和</a:t>
            </a:r>
            <a:r>
              <a:rPr lang="en-US" altLang="zh-CN" dirty="0"/>
              <a:t>file2</a:t>
            </a:r>
            <a:r>
              <a:rPr lang="zh-CN" altLang="en-US" dirty="0"/>
              <a:t>并显示执行过程</a:t>
            </a:r>
            <a:endParaRPr lang="en-US" altLang="zh-CN" dirty="0"/>
          </a:p>
          <a:p>
            <a:pPr lvl="1">
              <a:buNone/>
            </a:pPr>
            <a:r>
              <a:rPr lang="en-US" altLang="zh-CN" b="1" dirty="0">
                <a:solidFill>
                  <a:schemeClr val="accent6">
                    <a:lumMod val="75000"/>
                  </a:schemeClr>
                </a:solidFill>
              </a:rPr>
              <a:t>$ bzip2 -9v file1 file2</a:t>
            </a:r>
          </a:p>
          <a:p>
            <a:r>
              <a:rPr lang="zh-CN" altLang="en-US" dirty="0"/>
              <a:t>解压</a:t>
            </a:r>
            <a:r>
              <a:rPr lang="en-US" altLang="zh-CN" dirty="0"/>
              <a:t>filename.bz2</a:t>
            </a:r>
            <a:r>
              <a:rPr lang="zh-CN" altLang="en-US" dirty="0"/>
              <a:t>文件</a:t>
            </a:r>
            <a:endParaRPr lang="zh-CN" altLang="zh-CN" dirty="0"/>
          </a:p>
          <a:p>
            <a:pPr lvl="1">
              <a:buNone/>
            </a:pPr>
            <a:r>
              <a:rPr lang="en-US" altLang="zh-CN" b="1" dirty="0">
                <a:solidFill>
                  <a:schemeClr val="accent6">
                    <a:lumMod val="75000"/>
                  </a:schemeClr>
                </a:solidFill>
              </a:rPr>
              <a:t>$ bzip2 -d filename.bz2</a:t>
            </a:r>
          </a:p>
          <a:p>
            <a:pPr lvl="1">
              <a:buNone/>
            </a:pPr>
            <a:r>
              <a:rPr lang="en-US" altLang="zh-CN" b="1" dirty="0">
                <a:solidFill>
                  <a:schemeClr val="accent6">
                    <a:lumMod val="75000"/>
                  </a:schemeClr>
                </a:solidFill>
              </a:rPr>
              <a:t>$ bunzip2 filename.bz2</a:t>
            </a:r>
          </a:p>
          <a:p>
            <a:pPr marL="342900" lvl="1" indent="-342900">
              <a:buFont typeface="Wingdings" panose="05000000000000000000" pitchFamily="2" charset="2"/>
              <a:buChar char="n"/>
            </a:pPr>
            <a:r>
              <a:rPr lang="zh-CN" altLang="en-US" sz="3200" b="0" dirty="0"/>
              <a:t>读取压缩文件</a:t>
            </a:r>
            <a:endParaRPr lang="en-US" altLang="zh-CN" sz="3200" b="0" dirty="0"/>
          </a:p>
          <a:p>
            <a:pPr lvl="1">
              <a:buNone/>
            </a:pPr>
            <a:r>
              <a:rPr lang="en-US" altLang="zh-CN" b="1" dirty="0">
                <a:solidFill>
                  <a:schemeClr val="accent6">
                    <a:lumMod val="75000"/>
                  </a:schemeClr>
                </a:solidFill>
              </a:rPr>
              <a:t>$</a:t>
            </a:r>
            <a:r>
              <a:rPr lang="zh-CN" altLang="en-US" b="1" dirty="0">
                <a:solidFill>
                  <a:schemeClr val="accent6">
                    <a:lumMod val="75000"/>
                  </a:schemeClr>
                </a:solidFill>
              </a:rPr>
              <a:t> </a:t>
            </a:r>
            <a:r>
              <a:rPr lang="en-US" altLang="zh-CN" b="1" dirty="0" err="1">
                <a:solidFill>
                  <a:schemeClr val="accent6">
                    <a:lumMod val="75000"/>
                  </a:schemeClr>
                </a:solidFill>
              </a:rPr>
              <a:t>bzcat</a:t>
            </a:r>
            <a:r>
              <a:rPr lang="en-US" altLang="zh-CN" b="1" dirty="0">
                <a:solidFill>
                  <a:schemeClr val="accent6">
                    <a:lumMod val="75000"/>
                  </a:schemeClr>
                </a:solidFill>
              </a:rPr>
              <a:t> filename</a:t>
            </a:r>
            <a:endParaRPr lang="zh-CN" altLang="zh-CN" b="1" dirty="0">
              <a:solidFill>
                <a:schemeClr val="accent6">
                  <a:lumMod val="75000"/>
                </a:schemeClr>
              </a:solidFill>
            </a:endParaRPr>
          </a:p>
          <a:p>
            <a:endParaRPr lang="zh-CN" altLang="en-US" dirty="0"/>
          </a:p>
        </p:txBody>
      </p:sp>
    </p:spTree>
    <p:extLst>
      <p:ext uri="{BB962C8B-B14F-4D97-AF65-F5344CB8AC3E}">
        <p14:creationId xmlns:p14="http://schemas.microsoft.com/office/powerpoint/2010/main" val="779862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pic>
        <p:nvPicPr>
          <p:cNvPr id="5" name="图片 4">
            <a:extLst>
              <a:ext uri="{FF2B5EF4-FFF2-40B4-BE49-F238E27FC236}">
                <a16:creationId xmlns:a16="http://schemas.microsoft.com/office/drawing/2014/main" id="{4BDDF43B-62C4-47B9-82ED-F82E4D7B7C99}"/>
              </a:ext>
            </a:extLst>
          </p:cNvPr>
          <p:cNvPicPr>
            <a:picLocks noChangeAspect="1"/>
          </p:cNvPicPr>
          <p:nvPr/>
        </p:nvPicPr>
        <p:blipFill rotWithShape="1">
          <a:blip r:embed="rId3">
            <a:extLst>
              <a:ext uri="{28A0092B-C50C-407E-A947-70E740481C1C}">
                <a14:useLocalDpi xmlns:a14="http://schemas.microsoft.com/office/drawing/2010/main" val="0"/>
              </a:ext>
            </a:extLst>
          </a:blip>
          <a:srcRect l="797" t="12813" r="11678"/>
          <a:stretch/>
        </p:blipFill>
        <p:spPr>
          <a:xfrm>
            <a:off x="270185" y="1628800"/>
            <a:ext cx="8676965" cy="4004753"/>
          </a:xfrm>
          <a:prstGeom prst="rect">
            <a:avLst/>
          </a:prstGeom>
        </p:spPr>
      </p:pic>
    </p:spTree>
    <p:extLst>
      <p:ext uri="{BB962C8B-B14F-4D97-AF65-F5344CB8AC3E}">
        <p14:creationId xmlns:p14="http://schemas.microsoft.com/office/powerpoint/2010/main" val="1616042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xz</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xz</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200" dirty="0">
                <a:solidFill>
                  <a:srgbClr val="FF0000"/>
                </a:solidFill>
              </a:rPr>
              <a:t>-d</a:t>
            </a:r>
            <a:r>
              <a:rPr lang="en-US" altLang="zh-CN" sz="2200" dirty="0"/>
              <a:t>: </a:t>
            </a:r>
            <a:r>
              <a:rPr lang="zh-CN" altLang="en-US" sz="2200" dirty="0">
                <a:solidFill>
                  <a:srgbClr val="FF0000"/>
                </a:solidFill>
              </a:rPr>
              <a:t>解压缩</a:t>
            </a:r>
            <a:r>
              <a:rPr lang="zh-CN" altLang="en-US" sz="2200" dirty="0"/>
              <a:t>文件。</a:t>
            </a:r>
          </a:p>
          <a:p>
            <a:pPr lvl="1">
              <a:spcBef>
                <a:spcPts val="1200"/>
              </a:spcBef>
            </a:pPr>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spcBef>
                <a:spcPts val="1200"/>
              </a:spcBef>
            </a:pPr>
            <a:r>
              <a:rPr lang="en-US" altLang="zh-CN" sz="2200" dirty="0">
                <a:solidFill>
                  <a:srgbClr val="FF0000"/>
                </a:solidFill>
              </a:rPr>
              <a:t>-k: </a:t>
            </a:r>
            <a:r>
              <a:rPr lang="zh-CN" altLang="en-US" sz="2200" dirty="0">
                <a:solidFill>
                  <a:srgbClr val="FF0000"/>
                </a:solidFill>
              </a:rPr>
              <a:t>保留原始文件，不会删除原始文件</a:t>
            </a:r>
          </a:p>
          <a:p>
            <a:pPr lvl="1">
              <a:spcBef>
                <a:spcPts val="1200"/>
              </a:spcBef>
            </a:pPr>
            <a:r>
              <a:rPr lang="en-US" altLang="zh-CN" sz="2200" dirty="0"/>
              <a:t>-t : </a:t>
            </a:r>
            <a:r>
              <a:rPr lang="zh-CN" altLang="en-US" sz="2200" dirty="0"/>
              <a:t>检验压缩文件的一致性，测试压缩文件是否正确无误</a:t>
            </a:r>
          </a:p>
          <a:p>
            <a:pPr lvl="1">
              <a:spcBef>
                <a:spcPts val="1200"/>
              </a:spcBef>
            </a:pPr>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spcBef>
                <a:spcPts val="1200"/>
              </a:spcBef>
            </a:pPr>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213841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touch</a:t>
            </a:r>
            <a:r>
              <a:rPr lang="zh-CN" altLang="en-US" dirty="0"/>
              <a:t>命令</a:t>
            </a:r>
          </a:p>
        </p:txBody>
      </p:sp>
      <p:sp>
        <p:nvSpPr>
          <p:cNvPr id="3" name="内容占位符 2"/>
          <p:cNvSpPr>
            <a:spLocks noGrp="1"/>
          </p:cNvSpPr>
          <p:nvPr>
            <p:ph idx="1"/>
          </p:nvPr>
        </p:nvSpPr>
        <p:spPr>
          <a:xfrm>
            <a:off x="827584" y="1412776"/>
            <a:ext cx="8119566" cy="5006181"/>
          </a:xfrm>
        </p:spPr>
        <p:txBody>
          <a:bodyPr/>
          <a:lstStyle/>
          <a:p>
            <a:r>
              <a:rPr lang="zh-CN" altLang="en-US" sz="3100" dirty="0"/>
              <a:t>功能：更改现有文件的</a:t>
            </a:r>
            <a:r>
              <a:rPr lang="zh-CN" altLang="en-US" sz="3100" dirty="0">
                <a:solidFill>
                  <a:srgbClr val="FF0000"/>
                </a:solidFill>
              </a:rPr>
              <a:t>访问时间和修改时间</a:t>
            </a:r>
            <a:r>
              <a:rPr lang="zh-CN" altLang="en-US" sz="3100" dirty="0"/>
              <a:t>，若</a:t>
            </a:r>
            <a:r>
              <a:rPr lang="zh-CN" altLang="en-US" sz="3100" dirty="0">
                <a:solidFill>
                  <a:srgbClr val="FF0000"/>
                </a:solidFill>
              </a:rPr>
              <a:t>文件不存在</a:t>
            </a:r>
            <a:r>
              <a:rPr lang="zh-CN" altLang="en-US" sz="3100" dirty="0"/>
              <a:t>，则</a:t>
            </a:r>
            <a:r>
              <a:rPr lang="zh-CN" altLang="en-US" sz="3100" dirty="0">
                <a:solidFill>
                  <a:srgbClr val="FF0000"/>
                </a:solidFill>
              </a:rPr>
              <a:t>生成</a:t>
            </a:r>
            <a:r>
              <a:rPr lang="zh-CN" altLang="en-US" sz="3100" dirty="0"/>
              <a:t>一个</a:t>
            </a:r>
            <a:r>
              <a:rPr lang="zh-CN" altLang="en-US" sz="3100" dirty="0">
                <a:solidFill>
                  <a:srgbClr val="FF0000"/>
                </a:solidFill>
              </a:rPr>
              <a:t>新的空文件</a:t>
            </a:r>
          </a:p>
          <a:p>
            <a:pPr lvl="1"/>
            <a:r>
              <a:rPr lang="zh-CN" altLang="en-US" dirty="0">
                <a:solidFill>
                  <a:srgbClr val="FF0000"/>
                </a:solidFill>
              </a:rPr>
              <a:t>默认</a:t>
            </a:r>
            <a:r>
              <a:rPr lang="zh-CN" altLang="en-US" dirty="0"/>
              <a:t>情况下将文件的时间记录</a:t>
            </a:r>
            <a:r>
              <a:rPr lang="zh-CN" altLang="en-US" dirty="0">
                <a:solidFill>
                  <a:srgbClr val="FF0000"/>
                </a:solidFill>
              </a:rPr>
              <a:t>改为当前时间</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touch [</a:t>
            </a:r>
            <a:r>
              <a:rPr lang="zh-CN" altLang="en-US" sz="3100" dirty="0">
                <a:solidFill>
                  <a:schemeClr val="accent6">
                    <a:lumMod val="75000"/>
                  </a:schemeClr>
                </a:solidFill>
              </a:rPr>
              <a:t>选项</a:t>
            </a:r>
            <a:r>
              <a:rPr lang="en-US" altLang="zh-CN" sz="3100" dirty="0">
                <a:solidFill>
                  <a:schemeClr val="accent6">
                    <a:lumMod val="75000"/>
                  </a:schemeClr>
                </a:solidFill>
              </a:rPr>
              <a:t>] &lt;</a:t>
            </a:r>
            <a:r>
              <a:rPr lang="zh-CN" altLang="zh-CN" sz="3100" dirty="0">
                <a:solidFill>
                  <a:schemeClr val="accent6">
                    <a:lumMod val="75000"/>
                  </a:schemeClr>
                </a:solidFill>
              </a:rPr>
              <a:t>文件</a:t>
            </a:r>
            <a:r>
              <a:rPr lang="en-US" altLang="zh-CN" sz="3100" dirty="0">
                <a:solidFill>
                  <a:schemeClr val="accent6">
                    <a:lumMod val="75000"/>
                  </a:schemeClr>
                </a:solidFill>
              </a:rPr>
              <a:t>&gt;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t>-a : </a:t>
            </a:r>
            <a:r>
              <a:rPr lang="zh-CN" altLang="en-US" sz="2400" dirty="0"/>
              <a:t>只更改</a:t>
            </a:r>
            <a:r>
              <a:rPr lang="zh-CN" altLang="en-US" sz="2400" dirty="0">
                <a:solidFill>
                  <a:srgbClr val="FF0000"/>
                </a:solidFill>
              </a:rPr>
              <a:t>访问时间</a:t>
            </a:r>
            <a:r>
              <a:rPr lang="zh-CN" altLang="en-US" sz="2400" dirty="0"/>
              <a:t>。</a:t>
            </a:r>
            <a:endParaRPr lang="en-US" altLang="zh-CN" sz="2400" dirty="0"/>
          </a:p>
          <a:p>
            <a:pPr lvl="1"/>
            <a:r>
              <a:rPr lang="en-US" altLang="zh-CN" sz="2400" dirty="0"/>
              <a:t>-m : </a:t>
            </a:r>
            <a:r>
              <a:rPr lang="zh-CN" altLang="en-US" sz="2400" dirty="0"/>
              <a:t>只更改</a:t>
            </a:r>
            <a:r>
              <a:rPr lang="zh-CN" altLang="en-US" sz="2400" dirty="0">
                <a:solidFill>
                  <a:srgbClr val="FF0000"/>
                </a:solidFill>
              </a:rPr>
              <a:t>修改时间</a:t>
            </a:r>
            <a:r>
              <a:rPr lang="zh-CN" altLang="en-US" sz="2400" dirty="0"/>
              <a:t>。</a:t>
            </a:r>
          </a:p>
          <a:p>
            <a:pPr lvl="1"/>
            <a:r>
              <a:rPr lang="en-US" altLang="zh-CN" sz="2400" dirty="0"/>
              <a:t>-t &lt;STAMP&gt; : </a:t>
            </a:r>
            <a:r>
              <a:rPr lang="zh-CN" altLang="en-US" sz="2400" dirty="0"/>
              <a:t>使用</a:t>
            </a:r>
            <a:r>
              <a:rPr lang="en-US" altLang="zh-CN" sz="2400" dirty="0">
                <a:solidFill>
                  <a:srgbClr val="FF0000"/>
                </a:solidFill>
              </a:rPr>
              <a:t>[[CC]YY]</a:t>
            </a:r>
            <a:r>
              <a:rPr lang="en-US" altLang="zh-CN" sz="2400" dirty="0" err="1">
                <a:solidFill>
                  <a:srgbClr val="FF0000"/>
                </a:solidFill>
              </a:rPr>
              <a:t>MMDDhhmm</a:t>
            </a:r>
            <a:r>
              <a:rPr lang="en-US" altLang="zh-CN" sz="2400" dirty="0">
                <a:solidFill>
                  <a:srgbClr val="FF0000"/>
                </a:solidFill>
              </a:rPr>
              <a:t>[.</a:t>
            </a:r>
            <a:r>
              <a:rPr lang="en-US" altLang="zh-CN" sz="2400" dirty="0" err="1">
                <a:solidFill>
                  <a:srgbClr val="FF0000"/>
                </a:solidFill>
              </a:rPr>
              <a:t>ss</a:t>
            </a:r>
            <a:r>
              <a:rPr lang="en-US" altLang="zh-CN" sz="2400" dirty="0">
                <a:solidFill>
                  <a:srgbClr val="FF0000"/>
                </a:solidFill>
              </a:rPr>
              <a:t>]</a:t>
            </a:r>
            <a:r>
              <a:rPr lang="zh-CN" altLang="en-US" sz="2400" dirty="0"/>
              <a:t>格式的时间而非当前时间，即</a:t>
            </a:r>
            <a:r>
              <a:rPr lang="zh-CN" altLang="en-US" sz="2400" dirty="0">
                <a:solidFill>
                  <a:srgbClr val="FF0000"/>
                </a:solidFill>
              </a:rPr>
              <a:t>修改为指定时间</a:t>
            </a:r>
            <a:r>
              <a:rPr lang="zh-CN" altLang="en-US" sz="2400" dirty="0"/>
              <a:t>。</a:t>
            </a:r>
          </a:p>
          <a:p>
            <a:pPr lvl="1"/>
            <a:r>
              <a:rPr lang="en-US" altLang="zh-CN" sz="2400" dirty="0"/>
              <a:t>-r &lt;</a:t>
            </a:r>
            <a:r>
              <a:rPr lang="zh-CN" altLang="en-US" sz="2400" dirty="0"/>
              <a:t>参考文件或目录</a:t>
            </a:r>
            <a:r>
              <a:rPr lang="en-US" altLang="zh-CN" sz="2400" dirty="0"/>
              <a:t>&gt; : </a:t>
            </a:r>
            <a:r>
              <a:rPr lang="zh-CN" altLang="en-US" sz="2400" dirty="0"/>
              <a:t>修改文件时间为</a:t>
            </a:r>
            <a:r>
              <a:rPr lang="zh-CN" altLang="en-US" sz="2400" dirty="0">
                <a:solidFill>
                  <a:srgbClr val="FF0000"/>
                </a:solidFill>
              </a:rPr>
              <a:t>指定文件的时间</a:t>
            </a:r>
            <a:r>
              <a:rPr lang="zh-CN" altLang="en-US" sz="2400" dirty="0"/>
              <a:t>，而非当前时间。</a:t>
            </a:r>
            <a:endParaRPr lang="zh-CN" altLang="zh-CN" sz="2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zip/unzip</a:t>
            </a:r>
            <a:r>
              <a:rPr lang="zh-CN" altLang="en-US" dirty="0"/>
              <a:t>命令</a:t>
            </a:r>
          </a:p>
        </p:txBody>
      </p:sp>
      <p:sp>
        <p:nvSpPr>
          <p:cNvPr id="3" name="内容占位符 2"/>
          <p:cNvSpPr>
            <a:spLocks noGrp="1"/>
          </p:cNvSpPr>
          <p:nvPr>
            <p:ph idx="1"/>
          </p:nvPr>
        </p:nvSpPr>
        <p:spPr>
          <a:xfrm>
            <a:off x="899592" y="1484784"/>
            <a:ext cx="7772400" cy="4114800"/>
          </a:xfrm>
        </p:spPr>
        <p:txBody>
          <a:bodyPr/>
          <a:lstStyle/>
          <a:p>
            <a:r>
              <a:rPr lang="zh-CN" altLang="en-US" dirty="0">
                <a:ea typeface="黑体" pitchFamily="49" charset="-122"/>
              </a:rPr>
              <a:t>与</a:t>
            </a:r>
            <a:r>
              <a:rPr lang="en-US" altLang="zh-CN" dirty="0">
                <a:ea typeface="黑体" pitchFamily="49" charset="-122"/>
              </a:rPr>
              <a:t>windows</a:t>
            </a:r>
            <a:r>
              <a:rPr lang="zh-CN" altLang="en-US" dirty="0">
                <a:ea typeface="黑体" pitchFamily="49" charset="-122"/>
              </a:rPr>
              <a:t>下的 </a:t>
            </a:r>
            <a:r>
              <a:rPr lang="en-US" altLang="zh-CN" sz="3600" dirty="0" err="1">
                <a:solidFill>
                  <a:srgbClr val="0000CC"/>
                </a:solidFill>
                <a:ea typeface="黑体" pitchFamily="49" charset="-122"/>
              </a:rPr>
              <a:t>winzip</a:t>
            </a:r>
            <a:r>
              <a:rPr lang="zh-CN" altLang="en-US" dirty="0">
                <a:ea typeface="黑体" pitchFamily="49" charset="-122"/>
              </a:rPr>
              <a:t>兼容</a:t>
            </a:r>
            <a:endParaRPr lang="en-US" altLang="zh-CN" dirty="0">
              <a:ea typeface="黑体" pitchFamily="49" charset="-122"/>
            </a:endParaRPr>
          </a:p>
          <a:p>
            <a:r>
              <a:rPr lang="zh-CN" altLang="en-US" dirty="0"/>
              <a:t>由官方仓库的</a:t>
            </a:r>
            <a:r>
              <a:rPr lang="en-US" altLang="zh-CN" dirty="0">
                <a:solidFill>
                  <a:schemeClr val="accent6">
                    <a:lumMod val="75000"/>
                  </a:schemeClr>
                </a:solidFill>
              </a:rPr>
              <a:t>zip</a:t>
            </a:r>
            <a:r>
              <a:rPr lang="en-US" altLang="zh-CN" dirty="0"/>
              <a:t>/unzip</a:t>
            </a:r>
            <a:r>
              <a:rPr lang="zh-CN" altLang="en-US" dirty="0"/>
              <a:t>软件包提供</a:t>
            </a:r>
            <a:endParaRPr lang="en-US" altLang="zh-CN" dirty="0"/>
          </a:p>
          <a:p>
            <a:r>
              <a:rPr lang="zh-CN" altLang="en-US" dirty="0"/>
              <a:t>例如：</a:t>
            </a:r>
            <a:endParaRPr lang="en-US" altLang="zh-CN" dirty="0"/>
          </a:p>
          <a:p>
            <a:pPr lvl="1"/>
            <a:r>
              <a:rPr lang="zh-CN" altLang="en-US" sz="2400" dirty="0"/>
              <a:t>压缩文件 </a:t>
            </a:r>
            <a:r>
              <a:rPr lang="en-US" altLang="zh-CN" sz="2400" dirty="0"/>
              <a:t>file1</a:t>
            </a:r>
            <a:r>
              <a:rPr lang="zh-CN" altLang="en-US" sz="2400" dirty="0"/>
              <a:t>为 </a:t>
            </a:r>
            <a:r>
              <a:rPr lang="en-US" altLang="zh-CN" sz="2400" dirty="0"/>
              <a:t>fiel1.zip</a:t>
            </a:r>
            <a:r>
              <a:rPr lang="zh-CN" altLang="en-US" sz="2400" dirty="0"/>
              <a:t>，原文件保留</a:t>
            </a:r>
          </a:p>
          <a:p>
            <a:pPr lvl="1">
              <a:buNone/>
            </a:pPr>
            <a:r>
              <a:rPr lang="en-US" altLang="zh-CN" sz="2400" b="1" dirty="0">
                <a:solidFill>
                  <a:schemeClr val="accent6">
                    <a:lumMod val="75000"/>
                  </a:schemeClr>
                </a:solidFill>
              </a:rPr>
              <a:t>$ zip file1.zip  file1</a:t>
            </a:r>
          </a:p>
          <a:p>
            <a:pPr lvl="1"/>
            <a:r>
              <a:rPr lang="zh-CN" altLang="en-US" sz="2400" dirty="0"/>
              <a:t>将子目录 </a:t>
            </a:r>
            <a:r>
              <a:rPr lang="en-US" altLang="zh-CN" sz="2400" dirty="0"/>
              <a:t>data1/ </a:t>
            </a:r>
            <a:r>
              <a:rPr lang="zh-CN" altLang="en-US" sz="2400" dirty="0"/>
              <a:t>下的所有文件压缩到文件 </a:t>
            </a:r>
            <a:r>
              <a:rPr lang="en-US" altLang="zh-CN" sz="2400" dirty="0"/>
              <a:t>data1.zip</a:t>
            </a:r>
          </a:p>
          <a:p>
            <a:pPr lvl="1">
              <a:buNone/>
            </a:pPr>
            <a:r>
              <a:rPr lang="en-US" altLang="zh-CN" sz="2400" b="1" dirty="0">
                <a:solidFill>
                  <a:schemeClr val="accent6">
                    <a:lumMod val="75000"/>
                  </a:schemeClr>
                </a:solidFill>
              </a:rPr>
              <a:t>$ zip –r data1.zip  data1</a:t>
            </a:r>
          </a:p>
          <a:p>
            <a:pPr lvl="1"/>
            <a:r>
              <a:rPr lang="zh-CN" altLang="en-US" sz="2400" dirty="0"/>
              <a:t>解压释放压缩文件 </a:t>
            </a:r>
            <a:r>
              <a:rPr lang="en-US" altLang="zh-CN" sz="2400" dirty="0"/>
              <a:t>data1.zip </a:t>
            </a:r>
            <a:r>
              <a:rPr lang="zh-CN" altLang="en-US" sz="2400" dirty="0"/>
              <a:t>中的所有文件</a:t>
            </a:r>
          </a:p>
          <a:p>
            <a:pPr lvl="1">
              <a:buNone/>
            </a:pPr>
            <a:r>
              <a:rPr lang="en-US" altLang="zh-CN" sz="2400" b="1" dirty="0">
                <a:solidFill>
                  <a:schemeClr val="accent6">
                    <a:lumMod val="75000"/>
                  </a:schemeClr>
                </a:solidFill>
              </a:rPr>
              <a:t>$ unzip data1.zip</a:t>
            </a:r>
            <a:endParaRPr lang="zh-CN" altLang="en-US" sz="2400" b="1" dirty="0">
              <a:solidFill>
                <a:schemeClr val="accent6">
                  <a:lumMod val="75000"/>
                </a:schemeClr>
              </a:solidFill>
            </a:endParaRPr>
          </a:p>
          <a:p>
            <a:pPr lvl="1"/>
            <a:endParaRPr lang="zh-CN" altLang="en-US" sz="2400" dirty="0"/>
          </a:p>
        </p:txBody>
      </p:sp>
    </p:spTree>
    <p:extLst>
      <p:ext uri="{BB962C8B-B14F-4D97-AF65-F5344CB8AC3E}">
        <p14:creationId xmlns:p14="http://schemas.microsoft.com/office/powerpoint/2010/main" val="1222090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88640"/>
            <a:ext cx="7793037" cy="1052513"/>
          </a:xfrm>
        </p:spPr>
        <p:txBody>
          <a:bodyPr/>
          <a:lstStyle/>
          <a:p>
            <a:r>
              <a:rPr lang="en-US" altLang="zh-CN" dirty="0" err="1"/>
              <a:t>rar</a:t>
            </a:r>
            <a:r>
              <a:rPr lang="zh-CN" altLang="en-US" dirty="0"/>
              <a:t>和</a:t>
            </a:r>
            <a:r>
              <a:rPr lang="en-US" altLang="zh-CN" dirty="0"/>
              <a:t>7za</a:t>
            </a:r>
            <a:r>
              <a:rPr lang="zh-CN" altLang="en-US" dirty="0"/>
              <a:t>命令</a:t>
            </a:r>
          </a:p>
        </p:txBody>
      </p:sp>
      <p:sp>
        <p:nvSpPr>
          <p:cNvPr id="3" name="内容占位符 2"/>
          <p:cNvSpPr>
            <a:spLocks noGrp="1"/>
          </p:cNvSpPr>
          <p:nvPr>
            <p:ph idx="1"/>
          </p:nvPr>
        </p:nvSpPr>
        <p:spPr/>
        <p:txBody>
          <a:bodyPr/>
          <a:lstStyle/>
          <a:p>
            <a:r>
              <a:rPr lang="en-US" altLang="zh-CN" dirty="0" err="1"/>
              <a:t>rar</a:t>
            </a:r>
            <a:endParaRPr lang="en-US" altLang="zh-CN" dirty="0"/>
          </a:p>
          <a:p>
            <a:pPr lvl="1"/>
            <a:r>
              <a:rPr lang="zh-CN" altLang="en-US" dirty="0"/>
              <a:t>由</a:t>
            </a:r>
            <a:r>
              <a:rPr lang="en-US" altLang="zh-CN" dirty="0" err="1"/>
              <a:t>RPMForge</a:t>
            </a:r>
            <a:r>
              <a:rPr lang="zh-CN" altLang="en-US" dirty="0"/>
              <a:t>仓库的</a:t>
            </a:r>
            <a:r>
              <a:rPr lang="en-US" altLang="zh-CN" dirty="0" err="1">
                <a:solidFill>
                  <a:schemeClr val="accent6">
                    <a:lumMod val="75000"/>
                  </a:schemeClr>
                </a:solidFill>
              </a:rPr>
              <a:t>rar</a:t>
            </a:r>
            <a:r>
              <a:rPr lang="zh-CN" altLang="en-US" dirty="0"/>
              <a:t>软件包提供</a:t>
            </a:r>
            <a:endParaRPr lang="en-US" altLang="zh-CN" dirty="0"/>
          </a:p>
          <a:p>
            <a:r>
              <a:rPr lang="en-US" altLang="zh-CN" dirty="0"/>
              <a:t>7za</a:t>
            </a:r>
          </a:p>
          <a:p>
            <a:pPr lvl="1"/>
            <a:r>
              <a:rPr lang="en-US" altLang="zh-CN" dirty="0">
                <a:hlinkClick r:id="rId2"/>
              </a:rPr>
              <a:t>http://www.7-zip.org</a:t>
            </a:r>
            <a:endParaRPr lang="en-US" altLang="zh-CN" dirty="0"/>
          </a:p>
          <a:p>
            <a:pPr lvl="1"/>
            <a:r>
              <a:rPr lang="en-US" altLang="zh-CN" dirty="0">
                <a:hlinkClick r:id="rId3"/>
              </a:rPr>
              <a:t>http://p7zip.sourceforge.net/</a:t>
            </a:r>
            <a:endParaRPr lang="en-US" altLang="zh-CN" dirty="0"/>
          </a:p>
          <a:p>
            <a:pPr lvl="1"/>
            <a:r>
              <a:rPr lang="zh-CN" altLang="en-US" dirty="0"/>
              <a:t>由</a:t>
            </a:r>
            <a:r>
              <a:rPr lang="en-US" altLang="zh-CN" dirty="0"/>
              <a:t>EPEL</a:t>
            </a:r>
            <a:r>
              <a:rPr lang="zh-CN" altLang="en-US" dirty="0"/>
              <a:t>仓库的</a:t>
            </a:r>
            <a:r>
              <a:rPr lang="en-US" altLang="zh-CN" dirty="0">
                <a:solidFill>
                  <a:schemeClr val="accent6">
                    <a:lumMod val="75000"/>
                  </a:schemeClr>
                </a:solidFill>
              </a:rPr>
              <a:t>p7zip</a:t>
            </a:r>
            <a:r>
              <a:rPr lang="zh-CN" altLang="en-US" dirty="0"/>
              <a:t>软件包提供</a:t>
            </a:r>
          </a:p>
          <a:p>
            <a:endParaRPr lang="zh-CN" altLang="en-US" dirty="0"/>
          </a:p>
        </p:txBody>
      </p:sp>
    </p:spTree>
    <p:extLst>
      <p:ext uri="{BB962C8B-B14F-4D97-AF65-F5344CB8AC3E}">
        <p14:creationId xmlns:p14="http://schemas.microsoft.com/office/powerpoint/2010/main" val="20375664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a:t>
            </a:r>
          </a:p>
        </p:txBody>
      </p:sp>
      <p:sp>
        <p:nvSpPr>
          <p:cNvPr id="3" name="内容占位符 2"/>
          <p:cNvSpPr>
            <a:spLocks noGrp="1"/>
          </p:cNvSpPr>
          <p:nvPr>
            <p:ph idx="1"/>
          </p:nvPr>
        </p:nvSpPr>
        <p:spPr>
          <a:xfrm>
            <a:off x="457200" y="1412776"/>
            <a:ext cx="8229600" cy="5078189"/>
          </a:xfrm>
        </p:spPr>
        <p:txBody>
          <a:bodyPr/>
          <a:lstStyle/>
          <a:p>
            <a:r>
              <a:rPr lang="zh-CN" altLang="en-US" dirty="0"/>
              <a:t>基本功能：打包和解包</a:t>
            </a:r>
            <a:endParaRPr lang="en-US" altLang="zh-CN" dirty="0"/>
          </a:p>
          <a:p>
            <a:r>
              <a:rPr lang="zh-CN" altLang="en-US" dirty="0"/>
              <a:t>格式：</a:t>
            </a:r>
            <a:r>
              <a:rPr lang="en-US" altLang="zh-CN" dirty="0">
                <a:solidFill>
                  <a:srgbClr val="006400"/>
                </a:solidFill>
                <a:latin typeface="Courier New" pitchFamily="49" charset="0"/>
              </a:rPr>
              <a:t> tar</a:t>
            </a:r>
            <a:r>
              <a:rPr lang="en-US" altLang="zh-CN" dirty="0">
                <a:solidFill>
                  <a:srgbClr val="0064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文件或者目录</a:t>
            </a:r>
            <a:r>
              <a:rPr lang="zh-CN" altLang="en-US" dirty="0">
                <a:solidFill>
                  <a:srgbClr val="006400"/>
                </a:solidFill>
                <a:latin typeface="Arial Unicode MS" pitchFamily="34" charset="-122"/>
              </a:rPr>
              <a:t> </a:t>
            </a:r>
            <a:endParaRPr lang="en-US" altLang="zh-CN" dirty="0"/>
          </a:p>
          <a:p>
            <a:r>
              <a:rPr lang="zh-CN" altLang="en-US" dirty="0"/>
              <a:t>常用选项</a:t>
            </a:r>
            <a:endParaRPr lang="en-US" altLang="zh-CN" dirty="0"/>
          </a:p>
          <a:p>
            <a:pPr lvl="1"/>
            <a:r>
              <a:rPr lang="en-US" altLang="zh-CN" sz="2400" dirty="0">
                <a:solidFill>
                  <a:srgbClr val="FF0000"/>
                </a:solidFill>
              </a:rPr>
              <a:t>-c</a:t>
            </a:r>
            <a:r>
              <a:rPr lang="zh-CN" altLang="en-US" sz="2400" dirty="0"/>
              <a:t>：创建新的打包文件</a:t>
            </a:r>
          </a:p>
          <a:p>
            <a:pPr lvl="1"/>
            <a:r>
              <a:rPr lang="en-US" altLang="zh-CN" sz="2400" dirty="0">
                <a:solidFill>
                  <a:srgbClr val="FF0000"/>
                </a:solidFill>
              </a:rPr>
              <a:t>-t</a:t>
            </a:r>
            <a:r>
              <a:rPr lang="zh-CN" altLang="en-US" sz="2400" dirty="0"/>
              <a:t>：</a:t>
            </a:r>
            <a:r>
              <a:rPr lang="zh-CN" altLang="en-US" sz="2400" dirty="0">
                <a:solidFill>
                  <a:srgbClr val="FF0000"/>
                </a:solidFill>
              </a:rPr>
              <a:t>列出打包文件的内容</a:t>
            </a:r>
            <a:r>
              <a:rPr lang="zh-CN" altLang="en-US" sz="2400" dirty="0"/>
              <a:t>，查看已经打包了哪些文件 </a:t>
            </a:r>
          </a:p>
          <a:p>
            <a:pPr lvl="1"/>
            <a:r>
              <a:rPr lang="en-US" altLang="zh-CN" sz="2400" dirty="0">
                <a:solidFill>
                  <a:srgbClr val="FF0000"/>
                </a:solidFill>
              </a:rPr>
              <a:t>-x</a:t>
            </a:r>
            <a:r>
              <a:rPr lang="zh-CN" altLang="en-US" sz="2400" dirty="0"/>
              <a:t>：从打包文件中释放文件</a:t>
            </a:r>
            <a:r>
              <a:rPr lang="zh-CN" altLang="en-US" sz="2400" dirty="0">
                <a:solidFill>
                  <a:srgbClr val="FF0000"/>
                </a:solidFill>
              </a:rPr>
              <a:t>（解包或解压缩） </a:t>
            </a:r>
          </a:p>
          <a:p>
            <a:pPr lvl="1"/>
            <a:r>
              <a:rPr lang="en-US" altLang="zh-CN" sz="2400" dirty="0">
                <a:solidFill>
                  <a:srgbClr val="FF0000"/>
                </a:solidFill>
              </a:rPr>
              <a:t>-f</a:t>
            </a:r>
            <a:r>
              <a:rPr lang="zh-CN" altLang="en-US" sz="2400" dirty="0"/>
              <a:t>： 指定打包文件名 </a:t>
            </a:r>
            <a:r>
              <a:rPr lang="zh-CN" altLang="en-US" sz="2400" dirty="0">
                <a:solidFill>
                  <a:srgbClr val="FF0000"/>
                </a:solidFill>
              </a:rPr>
              <a:t>（建议单独写或者放最后）</a:t>
            </a:r>
          </a:p>
          <a:p>
            <a:pPr lvl="1"/>
            <a:r>
              <a:rPr lang="en-US" altLang="zh-CN" sz="2400" dirty="0">
                <a:solidFill>
                  <a:srgbClr val="FF0000"/>
                </a:solidFill>
              </a:rPr>
              <a:t>-v</a:t>
            </a:r>
            <a:r>
              <a:rPr lang="zh-CN" altLang="en-US" sz="2400" dirty="0"/>
              <a:t>：详细列出 </a:t>
            </a:r>
            <a:r>
              <a:rPr lang="en-US" altLang="zh-CN" sz="2400" dirty="0"/>
              <a:t>tar </a:t>
            </a:r>
            <a:r>
              <a:rPr lang="zh-CN" altLang="en-US" sz="2400" dirty="0"/>
              <a:t>处理的文件信息</a:t>
            </a:r>
          </a:p>
          <a:p>
            <a:pPr lvl="1"/>
            <a:r>
              <a:rPr lang="en-US" altLang="zh-CN" sz="2400" dirty="0">
                <a:solidFill>
                  <a:srgbClr val="FF0000"/>
                </a:solidFill>
              </a:rPr>
              <a:t>-z</a:t>
            </a:r>
            <a:r>
              <a:rPr lang="zh-CN" altLang="en-US" sz="2400" dirty="0"/>
              <a:t>：用</a:t>
            </a:r>
            <a:r>
              <a:rPr lang="zh-CN" altLang="en-US" sz="2400" dirty="0">
                <a:solidFill>
                  <a:srgbClr val="FF0000"/>
                </a:solidFill>
              </a:rPr>
              <a:t> </a:t>
            </a:r>
            <a:r>
              <a:rPr lang="en-US" altLang="zh-CN" sz="2400" dirty="0" err="1">
                <a:solidFill>
                  <a:srgbClr val="FF0000"/>
                </a:solidFill>
              </a:rPr>
              <a:t>gzip</a:t>
            </a:r>
            <a:r>
              <a:rPr lang="en-US" altLang="zh-CN" sz="2400" dirty="0">
                <a:solidFill>
                  <a:srgbClr val="FF0000"/>
                </a:solidFill>
              </a:rPr>
              <a:t> </a:t>
            </a:r>
            <a:r>
              <a:rPr lang="zh-CN" altLang="en-US" sz="2400" dirty="0"/>
              <a:t>来压缩</a:t>
            </a:r>
            <a:r>
              <a:rPr lang="en-US" altLang="zh-CN" sz="2400" dirty="0"/>
              <a:t>/</a:t>
            </a:r>
            <a:r>
              <a:rPr lang="zh-CN" altLang="en-US" sz="2400" dirty="0"/>
              <a:t>解压缩打包文件</a:t>
            </a:r>
          </a:p>
          <a:p>
            <a:pPr lvl="1"/>
            <a:r>
              <a:rPr lang="en-US" altLang="zh-CN" sz="2400" dirty="0">
                <a:solidFill>
                  <a:srgbClr val="FF0000"/>
                </a:solidFill>
              </a:rPr>
              <a:t>-j</a:t>
            </a:r>
            <a:r>
              <a:rPr lang="zh-CN" altLang="en-US" sz="2400" dirty="0"/>
              <a:t>：用 </a:t>
            </a:r>
            <a:r>
              <a:rPr lang="en-US" altLang="zh-CN" sz="2400" dirty="0">
                <a:solidFill>
                  <a:srgbClr val="FF0000"/>
                </a:solidFill>
              </a:rPr>
              <a:t>bzip2</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pPr lvl="1"/>
            <a:r>
              <a:rPr lang="en-US" altLang="zh-CN" sz="2400" dirty="0">
                <a:solidFill>
                  <a:srgbClr val="FF0000"/>
                </a:solidFill>
              </a:rPr>
              <a:t>-J</a:t>
            </a:r>
            <a:r>
              <a:rPr lang="zh-CN" altLang="en-US" sz="2400" dirty="0"/>
              <a:t>：用 </a:t>
            </a:r>
            <a:r>
              <a:rPr lang="en-US" altLang="zh-CN" sz="2400" dirty="0" err="1">
                <a:solidFill>
                  <a:srgbClr val="FF0000"/>
                </a:solidFill>
              </a:rPr>
              <a:t>xz</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endParaRPr lang="en-US" altLang="zh-CN" dirty="0"/>
          </a:p>
        </p:txBody>
      </p:sp>
    </p:spTree>
    <p:extLst>
      <p:ext uri="{BB962C8B-B14F-4D97-AF65-F5344CB8AC3E}">
        <p14:creationId xmlns:p14="http://schemas.microsoft.com/office/powerpoint/2010/main" val="2498364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命令举例</a:t>
            </a:r>
          </a:p>
        </p:txBody>
      </p:sp>
      <p:sp>
        <p:nvSpPr>
          <p:cNvPr id="3" name="内容占位符 2"/>
          <p:cNvSpPr>
            <a:spLocks noGrp="1"/>
          </p:cNvSpPr>
          <p:nvPr>
            <p:ph idx="1"/>
          </p:nvPr>
        </p:nvSpPr>
        <p:spPr>
          <a:xfrm>
            <a:off x="948747" y="1413949"/>
            <a:ext cx="8229600" cy="4862165"/>
          </a:xfrm>
        </p:spPr>
        <p:txBody>
          <a:bodyPr/>
          <a:lstStyle/>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cvf</a:t>
            </a:r>
            <a:r>
              <a:rPr lang="en-US" altLang="zh-CN" sz="2400" dirty="0">
                <a:solidFill>
                  <a:schemeClr val="accent6">
                    <a:lumMod val="75000"/>
                  </a:schemeClr>
                </a:solidFill>
              </a:rPr>
              <a:t> myball.tar </a:t>
            </a:r>
            <a:r>
              <a:rPr lang="en-US" altLang="zh-CN" sz="2400" dirty="0" err="1">
                <a:solidFill>
                  <a:schemeClr val="accent6">
                    <a:lumMod val="75000"/>
                  </a:schemeClr>
                </a:solidFill>
              </a:rPr>
              <a:t>somedirname</a:t>
            </a:r>
            <a:r>
              <a:rPr lang="en-US" altLang="zh-CN" sz="2400" dirty="0">
                <a:solidFill>
                  <a:schemeClr val="accent6">
                    <a:lumMod val="75000"/>
                  </a:schemeClr>
                </a:solidFill>
              </a:rPr>
              <a:t> </a:t>
            </a:r>
            <a:r>
              <a:rPr lang="zh-CN" altLang="en-US" sz="2400" dirty="0">
                <a:solidFill>
                  <a:schemeClr val="accent6">
                    <a:lumMod val="75000"/>
                  </a:schemeClr>
                </a:solidFill>
              </a:rPr>
              <a:t>创建打包文件</a:t>
            </a:r>
            <a:endParaRPr lang="en-US" altLang="zh-CN" sz="2400" dirty="0">
              <a:solidFill>
                <a:schemeClr val="accent6">
                  <a:lumMod val="75000"/>
                </a:schemeClr>
              </a:solidFill>
            </a:endParaRP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tf</a:t>
            </a:r>
            <a:r>
              <a:rPr lang="en-US" altLang="zh-CN" sz="2400" dirty="0">
                <a:solidFill>
                  <a:schemeClr val="accent6">
                    <a:lumMod val="75000"/>
                  </a:schemeClr>
                </a:solidFill>
              </a:rPr>
              <a:t> myball.tar </a:t>
            </a:r>
            <a:r>
              <a:rPr lang="zh-CN" altLang="en-US" sz="2400" dirty="0">
                <a:solidFill>
                  <a:schemeClr val="accent6">
                    <a:lumMod val="75000"/>
                  </a:schemeClr>
                </a:solidFill>
              </a:rPr>
              <a:t>显示打包文件内容</a:t>
            </a:r>
            <a:endParaRPr lang="en-US" altLang="zh-CN" sz="2400" dirty="0">
              <a:solidFill>
                <a:schemeClr val="accent6">
                  <a:lumMod val="75000"/>
                </a:schemeClr>
              </a:solidFill>
            </a:endParaRP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xvf</a:t>
            </a:r>
            <a:r>
              <a:rPr lang="en-US" altLang="zh-CN" sz="2400" dirty="0">
                <a:solidFill>
                  <a:schemeClr val="accent6">
                    <a:lumMod val="75000"/>
                  </a:schemeClr>
                </a:solidFill>
              </a:rPr>
              <a:t> myball.tar </a:t>
            </a:r>
            <a:r>
              <a:rPr lang="zh-CN" altLang="en-US" sz="2400" dirty="0">
                <a:solidFill>
                  <a:schemeClr val="accent6">
                    <a:lumMod val="75000"/>
                  </a:schemeClr>
                </a:solidFill>
              </a:rPr>
              <a:t>在当前目录下解包</a:t>
            </a:r>
            <a:endParaRPr lang="en-US" altLang="zh-CN" sz="2400" dirty="0">
              <a:solidFill>
                <a:schemeClr val="accent6">
                  <a:lumMod val="75000"/>
                </a:schemeClr>
              </a:solidFill>
            </a:endParaRP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zcvf</a:t>
            </a:r>
            <a:r>
              <a:rPr lang="en-US" altLang="zh-CN" sz="2400" dirty="0">
                <a:solidFill>
                  <a:schemeClr val="accent6">
                    <a:lumMod val="75000"/>
                  </a:schemeClr>
                </a:solidFill>
              </a:rPr>
              <a:t> myball.tar.gz </a:t>
            </a:r>
            <a:r>
              <a:rPr lang="en-US" altLang="zh-CN" sz="2400" dirty="0" err="1">
                <a:solidFill>
                  <a:schemeClr val="accent6">
                    <a:lumMod val="75000"/>
                  </a:schemeClr>
                </a:solidFill>
              </a:rPr>
              <a:t>somedirname</a:t>
            </a:r>
            <a:r>
              <a:rPr lang="en-US" altLang="zh-CN" sz="2400" dirty="0">
                <a:solidFill>
                  <a:schemeClr val="accent6">
                    <a:lumMod val="75000"/>
                  </a:schemeClr>
                </a:solidFill>
              </a:rPr>
              <a:t> </a:t>
            </a:r>
            <a:r>
              <a:rPr lang="zh-CN" altLang="en-US" sz="2400" dirty="0">
                <a:solidFill>
                  <a:schemeClr val="accent6">
                    <a:lumMod val="75000"/>
                  </a:schemeClr>
                </a:solidFill>
              </a:rPr>
              <a:t>配合</a:t>
            </a:r>
            <a:r>
              <a:rPr lang="en-US" altLang="zh-CN" sz="2400" dirty="0" err="1">
                <a:solidFill>
                  <a:schemeClr val="accent6">
                    <a:lumMod val="75000"/>
                  </a:schemeClr>
                </a:solidFill>
              </a:rPr>
              <a:t>gzip</a:t>
            </a:r>
            <a:endParaRPr lang="en-US" altLang="zh-CN" sz="2400" dirty="0">
              <a:solidFill>
                <a:schemeClr val="accent6">
                  <a:lumMod val="75000"/>
                </a:schemeClr>
              </a:solidFill>
            </a:endParaRP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ztf</a:t>
            </a:r>
            <a:r>
              <a:rPr lang="en-US" altLang="zh-CN" sz="2400" dirty="0">
                <a:solidFill>
                  <a:schemeClr val="accent6">
                    <a:lumMod val="75000"/>
                  </a:schemeClr>
                </a:solidFill>
              </a:rPr>
              <a:t> </a:t>
            </a:r>
            <a:r>
              <a:rPr lang="en-US" altLang="zh-CN" sz="2400" dirty="0" err="1">
                <a:solidFill>
                  <a:schemeClr val="accent6">
                    <a:lumMod val="75000"/>
                  </a:schemeClr>
                </a:solidFill>
              </a:rPr>
              <a:t>myball.tar.gz</a:t>
            </a:r>
            <a:endParaRPr lang="en-US" altLang="zh-CN" sz="2400" dirty="0">
              <a:solidFill>
                <a:schemeClr val="accent6">
                  <a:lumMod val="75000"/>
                </a:schemeClr>
              </a:solidFill>
            </a:endParaRP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zxvf</a:t>
            </a:r>
            <a:r>
              <a:rPr lang="en-US" altLang="zh-CN" sz="2400" dirty="0">
                <a:solidFill>
                  <a:schemeClr val="accent6">
                    <a:lumMod val="75000"/>
                  </a:schemeClr>
                </a:solidFill>
              </a:rPr>
              <a:t> </a:t>
            </a:r>
            <a:r>
              <a:rPr lang="en-US" altLang="zh-CN" sz="2400" dirty="0" err="1">
                <a:solidFill>
                  <a:schemeClr val="accent6">
                    <a:lumMod val="75000"/>
                  </a:schemeClr>
                </a:solidFill>
              </a:rPr>
              <a:t>myball.tar.gz</a:t>
            </a:r>
            <a:r>
              <a:rPr lang="en-US" altLang="zh-CN" sz="2400" dirty="0">
                <a:solidFill>
                  <a:schemeClr val="accent6">
                    <a:lumMod val="75000"/>
                  </a:schemeClr>
                </a:solidFill>
              </a:rPr>
              <a:t> </a:t>
            </a: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jcvf</a:t>
            </a:r>
            <a:r>
              <a:rPr lang="en-US" altLang="zh-CN" sz="2400" dirty="0">
                <a:solidFill>
                  <a:schemeClr val="accent6">
                    <a:lumMod val="75000"/>
                  </a:schemeClr>
                </a:solidFill>
              </a:rPr>
              <a:t> myball.tar.bz2 </a:t>
            </a:r>
            <a:r>
              <a:rPr lang="en-US" altLang="zh-CN" sz="2400" dirty="0" err="1">
                <a:solidFill>
                  <a:schemeClr val="accent6">
                    <a:lumMod val="75000"/>
                  </a:schemeClr>
                </a:solidFill>
              </a:rPr>
              <a:t>somedirname</a:t>
            </a:r>
            <a:r>
              <a:rPr lang="en-US" altLang="zh-CN" sz="2400" dirty="0">
                <a:solidFill>
                  <a:schemeClr val="accent6">
                    <a:lumMod val="75000"/>
                  </a:schemeClr>
                </a:solidFill>
              </a:rPr>
              <a:t> </a:t>
            </a:r>
            <a:r>
              <a:rPr lang="zh-CN" altLang="en-US" sz="2400" dirty="0">
                <a:solidFill>
                  <a:schemeClr val="accent6">
                    <a:lumMod val="75000"/>
                  </a:schemeClr>
                </a:solidFill>
              </a:rPr>
              <a:t>配合</a:t>
            </a:r>
            <a:r>
              <a:rPr lang="en-US" altLang="zh-CN" sz="2400" dirty="0">
                <a:solidFill>
                  <a:schemeClr val="accent6">
                    <a:lumMod val="75000"/>
                  </a:schemeClr>
                </a:solidFill>
              </a:rPr>
              <a:t>bzip2</a:t>
            </a: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jtf</a:t>
            </a:r>
            <a:r>
              <a:rPr lang="en-US" altLang="zh-CN" sz="2400" dirty="0">
                <a:solidFill>
                  <a:schemeClr val="accent6">
                    <a:lumMod val="75000"/>
                  </a:schemeClr>
                </a:solidFill>
              </a:rPr>
              <a:t> myball.tar.bz2</a:t>
            </a:r>
          </a:p>
          <a:p>
            <a:pPr>
              <a:buNone/>
            </a:pPr>
            <a:r>
              <a:rPr lang="en-US" altLang="zh-CN" sz="2400" dirty="0">
                <a:solidFill>
                  <a:schemeClr val="accent6">
                    <a:lumMod val="75000"/>
                  </a:schemeClr>
                </a:solidFill>
              </a:rPr>
              <a:t>$ tar -</a:t>
            </a:r>
            <a:r>
              <a:rPr lang="en-US" altLang="zh-CN" sz="2400" dirty="0" err="1">
                <a:solidFill>
                  <a:schemeClr val="accent6">
                    <a:lumMod val="75000"/>
                  </a:schemeClr>
                </a:solidFill>
              </a:rPr>
              <a:t>jxvf</a:t>
            </a:r>
            <a:r>
              <a:rPr lang="en-US" altLang="zh-CN" sz="2400" dirty="0">
                <a:solidFill>
                  <a:schemeClr val="accent6">
                    <a:lumMod val="75000"/>
                  </a:schemeClr>
                </a:solidFill>
              </a:rPr>
              <a:t> myball.tar.bz2</a:t>
            </a:r>
            <a:endParaRPr lang="zh-CN" altLang="en-US" sz="2400" dirty="0">
              <a:solidFill>
                <a:schemeClr val="accent6">
                  <a:lumMod val="75000"/>
                </a:schemeClr>
              </a:solidFill>
            </a:endParaRPr>
          </a:p>
          <a:p>
            <a:pPr>
              <a:buNone/>
            </a:pPr>
            <a:endParaRPr lang="zh-CN" altLang="en-US" dirty="0"/>
          </a:p>
        </p:txBody>
      </p:sp>
      <p:sp>
        <p:nvSpPr>
          <p:cNvPr id="7" name="Rectangle 11"/>
          <p:cNvSpPr>
            <a:spLocks noChangeArrowheads="1"/>
          </p:cNvSpPr>
          <p:nvPr/>
        </p:nvSpPr>
        <p:spPr bwMode="auto">
          <a:xfrm>
            <a:off x="913453" y="5732691"/>
            <a:ext cx="7416824" cy="707886"/>
          </a:xfrm>
          <a:prstGeom prst="rect">
            <a:avLst/>
          </a:prstGeom>
          <a:solidFill>
            <a:schemeClr val="bg1"/>
          </a:solidFill>
          <a:ln w="38100">
            <a:solidFill>
              <a:schemeClr val="hlink"/>
            </a:solidFill>
            <a:miter lim="800000"/>
            <a:headEnd/>
            <a:tailEnd/>
          </a:ln>
          <a:effectLst/>
        </p:spPr>
        <p:txBody>
          <a:bodyPr wrap="square">
            <a:spAutoFit/>
          </a:bodyPr>
          <a:lstStyle/>
          <a:p>
            <a:r>
              <a:rPr lang="zh-CN" altLang="en-US" sz="2000" dirty="0">
                <a:solidFill>
                  <a:srgbClr val="3333CC"/>
                </a:solidFill>
                <a:ea typeface="黑体" pitchFamily="49" charset="-122"/>
              </a:rPr>
              <a:t>注意：</a:t>
            </a:r>
            <a:r>
              <a:rPr lang="en-US" altLang="zh-CN" sz="2000" dirty="0">
                <a:solidFill>
                  <a:srgbClr val="C00000"/>
                </a:solidFill>
                <a:ea typeface="黑体" pitchFamily="49" charset="-122"/>
              </a:rPr>
              <a:t> </a:t>
            </a:r>
            <a:r>
              <a:rPr lang="zh-CN" altLang="en-US" sz="2000" dirty="0">
                <a:solidFill>
                  <a:srgbClr val="C00000"/>
                </a:solidFill>
                <a:ea typeface="黑体" pitchFamily="49" charset="-122"/>
              </a:rPr>
              <a:t>“</a:t>
            </a:r>
            <a:r>
              <a:rPr lang="en-US" altLang="zh-CN" sz="2000" dirty="0">
                <a:solidFill>
                  <a:srgbClr val="C00000"/>
                </a:solidFill>
                <a:ea typeface="黑体" pitchFamily="49" charset="-122"/>
              </a:rPr>
              <a:t>-f </a:t>
            </a:r>
            <a:r>
              <a:rPr lang="zh-CN" altLang="en-US" sz="2000" dirty="0">
                <a:solidFill>
                  <a:srgbClr val="C00000"/>
                </a:solidFill>
                <a:ea typeface="黑体" pitchFamily="49" charset="-122"/>
              </a:rPr>
              <a:t>文件名</a:t>
            </a:r>
            <a:r>
              <a:rPr lang="en-US" altLang="zh-CN" sz="2000" dirty="0">
                <a:solidFill>
                  <a:srgbClr val="C00000"/>
                </a:solidFill>
                <a:ea typeface="黑体" pitchFamily="49" charset="-122"/>
              </a:rPr>
              <a:t>|</a:t>
            </a:r>
            <a:r>
              <a:rPr lang="zh-CN" altLang="en-US" sz="2000" dirty="0">
                <a:solidFill>
                  <a:srgbClr val="C00000"/>
                </a:solidFill>
                <a:ea typeface="黑体" pitchFamily="49" charset="-122"/>
              </a:rPr>
              <a:t>设备名”</a:t>
            </a:r>
            <a:r>
              <a:rPr lang="zh-CN" altLang="en-US" sz="2000" dirty="0">
                <a:solidFill>
                  <a:srgbClr val="3333CC"/>
                </a:solidFill>
                <a:ea typeface="黑体" pitchFamily="49" charset="-122"/>
              </a:rPr>
              <a:t>是一个整体，</a:t>
            </a:r>
            <a:r>
              <a:rPr lang="en-US" altLang="zh-CN" sz="2000" dirty="0">
                <a:solidFill>
                  <a:srgbClr val="C00000"/>
                </a:solidFill>
                <a:ea typeface="黑体" pitchFamily="49" charset="-122"/>
              </a:rPr>
              <a:t>  </a:t>
            </a:r>
            <a:r>
              <a:rPr lang="zh-CN" altLang="en-US" sz="2000" dirty="0">
                <a:solidFill>
                  <a:srgbClr val="3333CC"/>
                </a:solidFill>
                <a:ea typeface="黑体" pitchFamily="49" charset="-122"/>
              </a:rPr>
              <a:t>所以</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cvf</a:t>
            </a:r>
            <a:r>
              <a:rPr lang="en-US" altLang="zh-CN" sz="2000" dirty="0">
                <a:solidFill>
                  <a:schemeClr val="accent6">
                    <a:lumMod val="75000"/>
                  </a:schemeClr>
                </a:solidFill>
                <a:ea typeface="黑体" pitchFamily="49" charset="-122"/>
              </a:rPr>
              <a:t> myball.tar  </a:t>
            </a:r>
            <a:r>
              <a:rPr lang="zh-CN" altLang="en-US" sz="2000" dirty="0">
                <a:solidFill>
                  <a:srgbClr val="C00000"/>
                </a:solidFill>
                <a:ea typeface="黑体" pitchFamily="49" charset="-122"/>
              </a:rPr>
              <a:t>不能写成</a:t>
            </a:r>
            <a:r>
              <a:rPr lang="zh-CN" altLang="en-US" sz="2000" dirty="0">
                <a:solidFill>
                  <a:srgbClr val="3333CC"/>
                </a:solidFill>
                <a:ea typeface="黑体" pitchFamily="49" charset="-122"/>
              </a:rPr>
              <a:t>：</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cfv</a:t>
            </a:r>
            <a:r>
              <a:rPr lang="en-US" altLang="zh-CN" sz="2000" dirty="0">
                <a:solidFill>
                  <a:schemeClr val="accent6">
                    <a:lumMod val="75000"/>
                  </a:schemeClr>
                </a:solidFill>
                <a:ea typeface="黑体" pitchFamily="49" charset="-122"/>
              </a:rPr>
              <a:t> myball.tar </a:t>
            </a:r>
            <a:r>
              <a:rPr lang="zh-CN" altLang="en-US" sz="2000" dirty="0">
                <a:solidFill>
                  <a:srgbClr val="3333CC"/>
                </a:solidFill>
                <a:ea typeface="黑体" pitchFamily="49" charset="-122"/>
              </a:rPr>
              <a:t>或</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fcv</a:t>
            </a:r>
            <a:r>
              <a:rPr lang="en-US" altLang="zh-CN" sz="2000" dirty="0">
                <a:solidFill>
                  <a:schemeClr val="accent6">
                    <a:lumMod val="75000"/>
                  </a:schemeClr>
                </a:solidFill>
                <a:ea typeface="黑体" pitchFamily="49" charset="-122"/>
              </a:rPr>
              <a:t> myball.tar </a:t>
            </a:r>
            <a:endParaRPr lang="zh-CN" altLang="en-US" sz="2000" dirty="0">
              <a:solidFill>
                <a:schemeClr val="accent6">
                  <a:lumMod val="75000"/>
                </a:schemeClr>
              </a:solidFill>
              <a:ea typeface="黑体" pitchFamily="49" charset="-122"/>
            </a:endParaRPr>
          </a:p>
        </p:txBody>
      </p:sp>
    </p:spTree>
    <p:extLst>
      <p:ext uri="{BB962C8B-B14F-4D97-AF65-F5344CB8AC3E}">
        <p14:creationId xmlns:p14="http://schemas.microsoft.com/office/powerpoint/2010/main" val="1627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4">
            <a:extLst>
              <a:ext uri="{FF2B5EF4-FFF2-40B4-BE49-F238E27FC236}">
                <a16:creationId xmlns:a16="http://schemas.microsoft.com/office/drawing/2014/main" id="{9E11AE45-A5F9-4C10-9540-93DEC3D19C3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1940" r="13412"/>
          <a:stretch/>
        </p:blipFill>
        <p:spPr bwMode="auto">
          <a:xfrm>
            <a:off x="117778" y="10274"/>
            <a:ext cx="6303366" cy="429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id="{A1920508-E36F-46E9-8623-8F7AC920D44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015" r="13123" b="6292"/>
          <a:stretch/>
        </p:blipFill>
        <p:spPr>
          <a:xfrm>
            <a:off x="107505" y="3634660"/>
            <a:ext cx="6303365" cy="3191331"/>
          </a:xfrm>
          <a:prstGeom prst="rect">
            <a:avLst/>
          </a:prstGeom>
        </p:spPr>
      </p:pic>
      <p:cxnSp>
        <p:nvCxnSpPr>
          <p:cNvPr id="9" name="直接连接符 8">
            <a:extLst>
              <a:ext uri="{FF2B5EF4-FFF2-40B4-BE49-F238E27FC236}">
                <a16:creationId xmlns:a16="http://schemas.microsoft.com/office/drawing/2014/main" id="{9340002E-43AD-466E-BB45-D5B5B7080F11}"/>
              </a:ext>
            </a:extLst>
          </p:cNvPr>
          <p:cNvCxnSpPr>
            <a:cxnSpLocks/>
          </p:cNvCxnSpPr>
          <p:nvPr/>
        </p:nvCxnSpPr>
        <p:spPr bwMode="auto">
          <a:xfrm>
            <a:off x="2116114" y="255570"/>
            <a:ext cx="252789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72BB01A3-2A4A-4073-8879-1BDCEA2584E4}"/>
              </a:ext>
            </a:extLst>
          </p:cNvPr>
          <p:cNvCxnSpPr>
            <a:cxnSpLocks/>
          </p:cNvCxnSpPr>
          <p:nvPr/>
        </p:nvCxnSpPr>
        <p:spPr bwMode="auto">
          <a:xfrm flipH="1" flipV="1">
            <a:off x="4211961" y="312040"/>
            <a:ext cx="980326" cy="18882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4F5F991A-7D66-4D48-AEFD-DDF152D0647C}"/>
              </a:ext>
            </a:extLst>
          </p:cNvPr>
          <p:cNvSpPr txBox="1"/>
          <p:nvPr/>
        </p:nvSpPr>
        <p:spPr>
          <a:xfrm>
            <a:off x="5192287" y="56974"/>
            <a:ext cx="2753949" cy="707886"/>
          </a:xfrm>
          <a:prstGeom prst="rect">
            <a:avLst/>
          </a:prstGeom>
          <a:noFill/>
        </p:spPr>
        <p:txBody>
          <a:bodyPr wrap="square" rtlCol="0">
            <a:spAutoFit/>
          </a:bodyPr>
          <a:lstStyle/>
          <a:p>
            <a:r>
              <a:rPr lang="zh-CN" altLang="en-US" sz="2000" dirty="0">
                <a:solidFill>
                  <a:srgbClr val="FF0000"/>
                </a:solidFill>
              </a:rPr>
              <a:t>创建打包文件同时显示</a:t>
            </a:r>
            <a:r>
              <a:rPr lang="en-US" altLang="zh-CN" sz="2000" dirty="0">
                <a:solidFill>
                  <a:srgbClr val="FF0000"/>
                </a:solidFill>
              </a:rPr>
              <a:t>tar</a:t>
            </a:r>
            <a:r>
              <a:rPr lang="zh-CN" altLang="en-US" sz="2000" dirty="0">
                <a:solidFill>
                  <a:srgbClr val="FF0000"/>
                </a:solidFill>
              </a:rPr>
              <a:t>处理的文件信息</a:t>
            </a:r>
          </a:p>
        </p:txBody>
      </p:sp>
      <p:cxnSp>
        <p:nvCxnSpPr>
          <p:cNvPr id="15" name="直接连接符 14">
            <a:extLst>
              <a:ext uri="{FF2B5EF4-FFF2-40B4-BE49-F238E27FC236}">
                <a16:creationId xmlns:a16="http://schemas.microsoft.com/office/drawing/2014/main" id="{8E70CC10-1F61-461E-97EB-6FBF8570032C}"/>
              </a:ext>
            </a:extLst>
          </p:cNvPr>
          <p:cNvCxnSpPr>
            <a:cxnSpLocks/>
          </p:cNvCxnSpPr>
          <p:nvPr/>
        </p:nvCxnSpPr>
        <p:spPr bwMode="auto">
          <a:xfrm>
            <a:off x="2115910" y="864579"/>
            <a:ext cx="296014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a:extLst>
              <a:ext uri="{FF2B5EF4-FFF2-40B4-BE49-F238E27FC236}">
                <a16:creationId xmlns:a16="http://schemas.microsoft.com/office/drawing/2014/main" id="{6EE3F698-C12B-45F1-A754-BD828D5E5159}"/>
              </a:ext>
            </a:extLst>
          </p:cNvPr>
          <p:cNvCxnSpPr>
            <a:cxnSpLocks/>
          </p:cNvCxnSpPr>
          <p:nvPr/>
        </p:nvCxnSpPr>
        <p:spPr bwMode="auto">
          <a:xfrm flipH="1" flipV="1">
            <a:off x="4067944" y="879252"/>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2D5D7554-32EB-4D75-9917-B7917696CAFD}"/>
              </a:ext>
            </a:extLst>
          </p:cNvPr>
          <p:cNvSpPr txBox="1"/>
          <p:nvPr/>
        </p:nvSpPr>
        <p:spPr>
          <a:xfrm>
            <a:off x="5192287" y="883287"/>
            <a:ext cx="2980113" cy="707886"/>
          </a:xfrm>
          <a:prstGeom prst="rect">
            <a:avLst/>
          </a:prstGeom>
          <a:noFill/>
        </p:spPr>
        <p:txBody>
          <a:bodyPr wrap="square" rtlCol="0">
            <a:spAutoFit/>
          </a:bodyPr>
          <a:lstStyle/>
          <a:p>
            <a:r>
              <a:rPr lang="zh-CN" altLang="en-US" sz="2000" dirty="0">
                <a:solidFill>
                  <a:srgbClr val="FF0000"/>
                </a:solidFill>
              </a:rPr>
              <a:t>创建打包压缩文件同时显示所处理的文件信息</a:t>
            </a:r>
          </a:p>
        </p:txBody>
      </p:sp>
      <p:cxnSp>
        <p:nvCxnSpPr>
          <p:cNvPr id="21" name="直接连接符 20">
            <a:extLst>
              <a:ext uri="{FF2B5EF4-FFF2-40B4-BE49-F238E27FC236}">
                <a16:creationId xmlns:a16="http://schemas.microsoft.com/office/drawing/2014/main" id="{F9D5FFF5-23EF-423F-BF95-75B9FA2966B4}"/>
              </a:ext>
            </a:extLst>
          </p:cNvPr>
          <p:cNvCxnSpPr>
            <a:cxnSpLocks/>
          </p:cNvCxnSpPr>
          <p:nvPr/>
        </p:nvCxnSpPr>
        <p:spPr bwMode="auto">
          <a:xfrm>
            <a:off x="1999679" y="3930718"/>
            <a:ext cx="1564209"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A4E8813B-C317-44A6-919B-0DBB28D0E0F8}"/>
              </a:ext>
            </a:extLst>
          </p:cNvPr>
          <p:cNvCxnSpPr>
            <a:cxnSpLocks/>
          </p:cNvCxnSpPr>
          <p:nvPr/>
        </p:nvCxnSpPr>
        <p:spPr bwMode="auto">
          <a:xfrm flipH="1" flipV="1">
            <a:off x="3497726" y="3834113"/>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D3355180-2727-41E5-90E1-98C478B91448}"/>
              </a:ext>
            </a:extLst>
          </p:cNvPr>
          <p:cNvSpPr txBox="1"/>
          <p:nvPr/>
        </p:nvSpPr>
        <p:spPr>
          <a:xfrm>
            <a:off x="4621866" y="3785230"/>
            <a:ext cx="2980113" cy="400110"/>
          </a:xfrm>
          <a:prstGeom prst="rect">
            <a:avLst/>
          </a:prstGeom>
          <a:noFill/>
        </p:spPr>
        <p:txBody>
          <a:bodyPr wrap="square" rtlCol="0">
            <a:spAutoFit/>
          </a:bodyPr>
          <a:lstStyle/>
          <a:p>
            <a:r>
              <a:rPr lang="zh-CN" altLang="en-US" sz="2000" dirty="0">
                <a:solidFill>
                  <a:srgbClr val="FF0000"/>
                </a:solidFill>
              </a:rPr>
              <a:t>列出打包文件的内容</a:t>
            </a:r>
          </a:p>
        </p:txBody>
      </p:sp>
      <p:cxnSp>
        <p:nvCxnSpPr>
          <p:cNvPr id="25" name="直接连接符 24">
            <a:extLst>
              <a:ext uri="{FF2B5EF4-FFF2-40B4-BE49-F238E27FC236}">
                <a16:creationId xmlns:a16="http://schemas.microsoft.com/office/drawing/2014/main" id="{B1255853-D4CF-449B-BFDD-18C3C84B9F03}"/>
              </a:ext>
            </a:extLst>
          </p:cNvPr>
          <p:cNvCxnSpPr>
            <a:cxnSpLocks/>
          </p:cNvCxnSpPr>
          <p:nvPr/>
        </p:nvCxnSpPr>
        <p:spPr bwMode="auto">
          <a:xfrm>
            <a:off x="1999679" y="6074432"/>
            <a:ext cx="1952034" cy="14673"/>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7EAFF02F-2E6C-4045-945A-7B46A2A9A374}"/>
              </a:ext>
            </a:extLst>
          </p:cNvPr>
          <p:cNvCxnSpPr>
            <a:cxnSpLocks/>
          </p:cNvCxnSpPr>
          <p:nvPr/>
        </p:nvCxnSpPr>
        <p:spPr bwMode="auto">
          <a:xfrm flipH="1" flipV="1">
            <a:off x="3595983" y="6113514"/>
            <a:ext cx="471961" cy="26588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2E7456E3-3B80-4258-A8C3-BFC107F7BEE7}"/>
              </a:ext>
            </a:extLst>
          </p:cNvPr>
          <p:cNvSpPr txBox="1"/>
          <p:nvPr/>
        </p:nvSpPr>
        <p:spPr>
          <a:xfrm>
            <a:off x="4059796" y="6081768"/>
            <a:ext cx="2980113" cy="707886"/>
          </a:xfrm>
          <a:prstGeom prst="rect">
            <a:avLst/>
          </a:prstGeom>
          <a:noFill/>
        </p:spPr>
        <p:txBody>
          <a:bodyPr wrap="square" rtlCol="0">
            <a:spAutoFit/>
          </a:bodyPr>
          <a:lstStyle/>
          <a:p>
            <a:r>
              <a:rPr lang="zh-CN" altLang="en-US" sz="2000" dirty="0">
                <a:solidFill>
                  <a:srgbClr val="FF0000"/>
                </a:solidFill>
              </a:rPr>
              <a:t>从打包压缩文件中释放所处理的文件</a:t>
            </a:r>
          </a:p>
        </p:txBody>
      </p:sp>
    </p:spTree>
    <p:extLst>
      <p:ext uri="{BB962C8B-B14F-4D97-AF65-F5344CB8AC3E}">
        <p14:creationId xmlns:p14="http://schemas.microsoft.com/office/powerpoint/2010/main" val="27816670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 常用的系统信息显示命令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80674065"/>
              </p:ext>
            </p:extLst>
          </p:nvPr>
        </p:nvGraphicFramePr>
        <p:xfrm>
          <a:off x="511869" y="1628800"/>
          <a:ext cx="8435281" cy="4754880"/>
        </p:xfrm>
        <a:graphic>
          <a:graphicData uri="http://schemas.openxmlformats.org/drawingml/2006/table">
            <a:tbl>
              <a:tblPr>
                <a:tableStyleId>{35758FB7-9AC5-4552-8A53-C91805E547FA}</a:tableStyleId>
              </a:tblPr>
              <a:tblGrid>
                <a:gridCol w="3168352">
                  <a:extLst>
                    <a:ext uri="{9D8B030D-6E8A-4147-A177-3AD203B41FA5}">
                      <a16:colId xmlns:a16="http://schemas.microsoft.com/office/drawing/2014/main" val="20000"/>
                    </a:ext>
                  </a:extLst>
                </a:gridCol>
                <a:gridCol w="5266929">
                  <a:extLst>
                    <a:ext uri="{9D8B030D-6E8A-4147-A177-3AD203B41FA5}">
                      <a16:colId xmlns:a16="http://schemas.microsoft.com/office/drawing/2014/main" val="20001"/>
                    </a:ext>
                  </a:extLst>
                </a:gridCol>
              </a:tblGrid>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solidFill>
                            <a:srgbClr val="C00000"/>
                          </a:solidFill>
                          <a:effectLst/>
                        </a:rPr>
                        <a:t>命令 </a:t>
                      </a:r>
                      <a:endParaRPr kumimoji="0" lang="zh-CN" altLang="en-US" sz="20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solidFill>
                            <a:srgbClr val="C00000"/>
                          </a:solidFill>
                          <a:effectLst/>
                        </a:rPr>
                        <a:t>功能</a:t>
                      </a:r>
                      <a:endParaRPr kumimoji="0" lang="zh-CN" altLang="en-US" sz="20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hostname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显示主机名称</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uname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显示操作系统信息</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dmesg</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显示系统启动信息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lsmod</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显示系统加载的内核模块</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date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显示系统时间（</a:t>
                      </a:r>
                      <a:r>
                        <a:rPr kumimoji="0" lang="en-US" altLang="zh-CN" sz="2000" b="0" i="0" u="none" strike="noStrike" cap="none" normalizeH="0" baseline="0" dirty="0">
                          <a:ln>
                            <a:noFill/>
                          </a:ln>
                          <a:solidFill>
                            <a:schemeClr val="tx1"/>
                          </a:solidFill>
                          <a:effectLst/>
                          <a:latin typeface="Arial" charset="0"/>
                          <a:ea typeface="宋体" charset="-122"/>
                        </a:rPr>
                        <a:t>cal </a:t>
                      </a:r>
                      <a:r>
                        <a:rPr kumimoji="0" lang="zh-CN" altLang="en-US" sz="2000" b="0" i="0" u="none" strike="noStrike" cap="none" normalizeH="0" baseline="0" dirty="0">
                          <a:ln>
                            <a:noFill/>
                          </a:ln>
                          <a:solidFill>
                            <a:schemeClr val="tx1"/>
                          </a:solidFill>
                          <a:effectLst/>
                          <a:latin typeface="Arial" charset="0"/>
                          <a:ea typeface="宋体" charset="-122"/>
                        </a:rPr>
                        <a:t>可以显示系统时间的日历）</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env</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显示系统环境变量</a:t>
                      </a:r>
                    </a:p>
                  </a:txBody>
                  <a:tcPr horzOverflow="overflow"/>
                </a:tc>
                <a:extLst>
                  <a:ext uri="{0D108BD9-81ED-4DB2-BD59-A6C34878D82A}">
                    <a16:rowId xmlns:a16="http://schemas.microsoft.com/office/drawing/2014/main" val="10006"/>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locale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显示当前语言环境（</a:t>
                      </a:r>
                      <a:r>
                        <a:rPr kumimoji="0" lang="en-US" altLang="zh-CN" sz="2000" b="0" i="0" u="none" strike="noStrike" cap="none" normalizeH="0" baseline="0" dirty="0">
                          <a:ln>
                            <a:noFill/>
                          </a:ln>
                          <a:solidFill>
                            <a:schemeClr val="tx1"/>
                          </a:solidFill>
                          <a:effectLst/>
                          <a:latin typeface="Arial" charset="0"/>
                          <a:ea typeface="宋体" charset="-122"/>
                        </a:rPr>
                        <a:t>cat /etc/</a:t>
                      </a:r>
                      <a:r>
                        <a:rPr kumimoji="0" lang="en-US" altLang="zh-CN" sz="2000" b="0" i="0" u="none" strike="noStrike" cap="none" normalizeH="0" baseline="0" dirty="0" err="1">
                          <a:ln>
                            <a:noFill/>
                          </a:ln>
                          <a:solidFill>
                            <a:schemeClr val="tx1"/>
                          </a:solidFill>
                          <a:effectLst/>
                          <a:latin typeface="Arial" charset="0"/>
                          <a:ea typeface="宋体" charset="-122"/>
                        </a:rPr>
                        <a:t>sysconfig</a:t>
                      </a:r>
                      <a:r>
                        <a:rPr kumimoji="0" lang="en-US" altLang="zh-CN" sz="2000" b="0" i="0" u="none" strike="noStrike" cap="none" normalizeH="0" baseline="0" dirty="0">
                          <a:ln>
                            <a:noFill/>
                          </a:ln>
                          <a:solidFill>
                            <a:schemeClr val="tx1"/>
                          </a:solidFill>
                          <a:effectLst/>
                          <a:latin typeface="Arial" charset="0"/>
                          <a:ea typeface="宋体" charset="-122"/>
                        </a:rPr>
                        <a:t>/i18n</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7"/>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redhat</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-release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显示操作系统版本（</a:t>
                      </a:r>
                      <a:r>
                        <a:rPr kumimoji="0" lang="en-US" altLang="zh-CN" sz="2000" b="0" i="0" u="none" strike="noStrike" cap="none" normalizeH="0" baseline="0" dirty="0">
                          <a:ln>
                            <a:noFill/>
                          </a:ln>
                          <a:solidFill>
                            <a:schemeClr val="tx1"/>
                          </a:solidFill>
                          <a:effectLst/>
                          <a:latin typeface="Arial" charset="0"/>
                          <a:ea typeface="宋体" charset="-122"/>
                        </a:rPr>
                        <a:t>head -1 /etc/issue</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8"/>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/proc/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cpuinfo</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CPU</a:t>
                      </a:r>
                      <a:r>
                        <a:rPr kumimoji="0" lang="zh-CN" altLang="en-US" sz="2000" b="0" i="0" u="none" strike="noStrike" cap="none" normalizeH="0" baseline="0" dirty="0">
                          <a:ln>
                            <a:noFill/>
                          </a:ln>
                          <a:solidFill>
                            <a:schemeClr val="tx1"/>
                          </a:solidFill>
                          <a:effectLst/>
                          <a:latin typeface="Arial" charset="0"/>
                          <a:ea typeface="宋体" charset="-122"/>
                        </a:rPr>
                        <a:t>信息</a:t>
                      </a:r>
                    </a:p>
                  </a:txBody>
                  <a:tcPr horzOverflow="overflow"/>
                </a:tc>
                <a:extLst>
                  <a:ext uri="{0D108BD9-81ED-4DB2-BD59-A6C34878D82A}">
                    <a16:rowId xmlns:a16="http://schemas.microsoft.com/office/drawing/2014/main" val="10009"/>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lspci</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lsusb</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PCI/USB</a:t>
                      </a:r>
                      <a:r>
                        <a:rPr kumimoji="0" lang="zh-CN" altLang="en-US" sz="2000" b="0" i="0" u="none" strike="noStrike" cap="none" normalizeH="0" baseline="0" dirty="0">
                          <a:ln>
                            <a:noFill/>
                          </a:ln>
                          <a:solidFill>
                            <a:schemeClr val="tx1"/>
                          </a:solidFill>
                          <a:effectLst/>
                          <a:latin typeface="Arial" charset="0"/>
                          <a:ea typeface="宋体" charset="-122"/>
                        </a:rPr>
                        <a:t>接口信息</a:t>
                      </a:r>
                    </a:p>
                  </a:txBody>
                  <a:tcPr horzOverflow="overflow"/>
                </a:tc>
                <a:extLst>
                  <a:ext uri="{0D108BD9-81ED-4DB2-BD59-A6C34878D82A}">
                    <a16:rowId xmlns:a16="http://schemas.microsoft.com/office/drawing/2014/main" val="1001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rpm -</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qa</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显示系统已安装的所有软件包</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16295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 常用的资源显示命令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801393665"/>
              </p:ext>
            </p:extLst>
          </p:nvPr>
        </p:nvGraphicFramePr>
        <p:xfrm>
          <a:off x="497668" y="1556792"/>
          <a:ext cx="8435283" cy="4754880"/>
        </p:xfrm>
        <a:graphic>
          <a:graphicData uri="http://schemas.openxmlformats.org/drawingml/2006/table">
            <a:tbl>
              <a:tblPr>
                <a:tableStyleId>{35758FB7-9AC5-4552-8A53-C91805E547FA}</a:tableStyleId>
              </a:tblPr>
              <a:tblGrid>
                <a:gridCol w="2232248">
                  <a:extLst>
                    <a:ext uri="{9D8B030D-6E8A-4147-A177-3AD203B41FA5}">
                      <a16:colId xmlns:a16="http://schemas.microsoft.com/office/drawing/2014/main" val="20000"/>
                    </a:ext>
                  </a:extLst>
                </a:gridCol>
                <a:gridCol w="6203035">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top</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显示当前系统中耗费资源最多的</a:t>
                      </a:r>
                      <a:r>
                        <a:rPr kumimoji="0" lang="zh-CN" altLang="en-US" sz="2000" b="0" i="0" u="none" strike="noStrike" cap="none" normalizeH="0" baseline="0" dirty="0">
                          <a:ln>
                            <a:noFill/>
                          </a:ln>
                          <a:solidFill>
                            <a:srgbClr val="C00000"/>
                          </a:solidFill>
                          <a:effectLst/>
                          <a:latin typeface="Arial" charset="0"/>
                          <a:ea typeface="宋体" charset="-122"/>
                        </a:rPr>
                        <a:t>进程</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free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zh-CN" altLang="en-US" sz="2000" b="0" i="0" u="none" strike="noStrike" cap="none" normalizeH="0" baseline="0" dirty="0">
                          <a:ln>
                            <a:noFill/>
                          </a:ln>
                          <a:solidFill>
                            <a:srgbClr val="C00000"/>
                          </a:solidFill>
                          <a:effectLst/>
                          <a:latin typeface="Arial" charset="0"/>
                          <a:ea typeface="宋体" charset="-122"/>
                        </a:rPr>
                        <a:t>当前内存</a:t>
                      </a:r>
                      <a:r>
                        <a:rPr kumimoji="0" lang="zh-CN" altLang="en-US" sz="2000" b="0" i="0" u="none" strike="noStrike" cap="none" normalizeH="0" baseline="0" dirty="0">
                          <a:ln>
                            <a:noFill/>
                          </a:ln>
                          <a:solidFill>
                            <a:schemeClr val="tx1"/>
                          </a:solidFill>
                          <a:effectLst/>
                          <a:latin typeface="Arial" charset="0"/>
                          <a:ea typeface="宋体" charset="-122"/>
                        </a:rPr>
                        <a:t>的使用情况（</a:t>
                      </a:r>
                      <a:r>
                        <a:rPr kumimoji="0" lang="en-US" altLang="zh-CN" sz="2000" b="0" i="0" u="none" strike="noStrike" cap="none" normalizeH="0" baseline="0" dirty="0">
                          <a:ln>
                            <a:noFill/>
                          </a:ln>
                          <a:solidFill>
                            <a:schemeClr val="tx1"/>
                          </a:solidFill>
                          <a:effectLst/>
                          <a:latin typeface="Arial" charset="0"/>
                          <a:ea typeface="宋体" charset="-122"/>
                        </a:rPr>
                        <a:t>cat /proc/</a:t>
                      </a:r>
                      <a:r>
                        <a:rPr kumimoji="0" lang="en-US" altLang="zh-CN" sz="2000" b="0" i="0" u="none" strike="noStrike" cap="none" normalizeH="0" baseline="0" dirty="0" err="1">
                          <a:ln>
                            <a:noFill/>
                          </a:ln>
                          <a:solidFill>
                            <a:schemeClr val="tx1"/>
                          </a:solidFill>
                          <a:effectLst/>
                          <a:latin typeface="Arial" charset="0"/>
                          <a:ea typeface="宋体" charset="-122"/>
                        </a:rPr>
                        <a:t>meminfo</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du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显示指定的文件（目录）已使用的磁盘空间的总量</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df</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显示文件系统磁盘空间的使用情况</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uptime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显示系统运行时间、用户数、负载</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fdisk</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查看所有分区</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mount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查看已经挂装的分区</a:t>
                      </a:r>
                    </a:p>
                  </a:txBody>
                  <a:tcPr horzOverflow="overflow"/>
                </a:tc>
                <a:extLst>
                  <a:ext uri="{0D108BD9-81ED-4DB2-BD59-A6C34878D82A}">
                    <a16:rowId xmlns:a16="http://schemas.microsoft.com/office/drawing/2014/main" val="10007"/>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swapon</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查看所有交换分区</a:t>
                      </a:r>
                    </a:p>
                  </a:txBody>
                  <a:tcPr horzOverflow="overflow"/>
                </a:tc>
                <a:extLst>
                  <a:ext uri="{0D108BD9-81ED-4DB2-BD59-A6C34878D82A}">
                    <a16:rowId xmlns:a16="http://schemas.microsoft.com/office/drawing/2014/main" val="10008"/>
                  </a:ext>
                </a:extLst>
              </a:tr>
              <a:tr h="2971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ef</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查看所有进程</a:t>
                      </a:r>
                    </a:p>
                  </a:txBody>
                  <a:tcPr horzOverflow="overflow"/>
                </a:tc>
                <a:extLst>
                  <a:ext uri="{0D108BD9-81ED-4DB2-BD59-A6C34878D82A}">
                    <a16:rowId xmlns:a16="http://schemas.microsoft.com/office/drawing/2014/main" val="10009"/>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pstree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显示进程树</a:t>
                      </a:r>
                    </a:p>
                  </a:txBody>
                  <a:tcPr horzOverflow="overflow"/>
                </a:tc>
                <a:extLst>
                  <a:ext uri="{0D108BD9-81ED-4DB2-BD59-A6C34878D82A}">
                    <a16:rowId xmlns:a16="http://schemas.microsoft.com/office/drawing/2014/main" val="10010"/>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chkconfig</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--list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列出所有系统服务</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4843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 常用的用户相关显示命令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206066283"/>
              </p:ext>
            </p:extLst>
          </p:nvPr>
        </p:nvGraphicFramePr>
        <p:xfrm>
          <a:off x="1154113" y="1844824"/>
          <a:ext cx="7211144" cy="3657600"/>
        </p:xfrm>
        <a:graphic>
          <a:graphicData uri="http://schemas.openxmlformats.org/drawingml/2006/table">
            <a:tbl>
              <a:tblPr>
                <a:tableStyleId>{35758FB7-9AC5-4552-8A53-C91805E547FA}</a:tableStyleId>
              </a:tblPr>
              <a:tblGrid>
                <a:gridCol w="2040260">
                  <a:extLst>
                    <a:ext uri="{9D8B030D-6E8A-4147-A177-3AD203B41FA5}">
                      <a16:colId xmlns:a16="http://schemas.microsoft.com/office/drawing/2014/main" val="20000"/>
                    </a:ext>
                  </a:extLst>
                </a:gridCol>
                <a:gridCol w="5170884">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who</a:t>
                      </a:r>
                      <a:r>
                        <a:rPr kumimoji="0" lang="zh-CN" altLang="en-US" sz="24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w</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显示在线登录用户</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whoami</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显示用户自己的身份</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tty</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显示用户当前使用的终端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id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显示当前用户的</a:t>
                      </a:r>
                      <a:r>
                        <a:rPr kumimoji="0" lang="en-US" altLang="zh-CN" sz="2400" b="0" i="0" u="none" strike="noStrike" cap="none" normalizeH="0" baseline="0" dirty="0">
                          <a:ln>
                            <a:noFill/>
                          </a:ln>
                          <a:solidFill>
                            <a:schemeClr val="tx1"/>
                          </a:solidFill>
                          <a:effectLst/>
                          <a:latin typeface="Arial" charset="0"/>
                          <a:ea typeface="宋体" charset="-122"/>
                        </a:rPr>
                        <a:t>id</a:t>
                      </a:r>
                      <a:r>
                        <a:rPr kumimoji="0" lang="zh-CN" altLang="en-US" sz="2400" b="0" i="0" u="none" strike="noStrike" cap="none" normalizeH="0" baseline="0" dirty="0">
                          <a:ln>
                            <a:noFill/>
                          </a:ln>
                          <a:solidFill>
                            <a:schemeClr val="tx1"/>
                          </a:solidFill>
                          <a:effectLst/>
                          <a:latin typeface="Arial" charset="0"/>
                          <a:ea typeface="宋体" charset="-122"/>
                        </a:rPr>
                        <a:t>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groups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显示当前用户属于哪些组</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last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查看用户登录日志</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crontab</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查看当前用户的计划任务</a:t>
                      </a:r>
                    </a:p>
                  </a:txBody>
                  <a:tcP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37306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 常用的网络信息显示命令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1305539"/>
              </p:ext>
            </p:extLst>
          </p:nvPr>
        </p:nvGraphicFramePr>
        <p:xfrm>
          <a:off x="635603" y="2060848"/>
          <a:ext cx="8291264" cy="3200400"/>
        </p:xfrm>
        <a:graphic>
          <a:graphicData uri="http://schemas.openxmlformats.org/drawingml/2006/table">
            <a:tbl>
              <a:tblPr>
                <a:tableStyleId>{35758FB7-9AC5-4552-8A53-C91805E547FA}</a:tableStyleId>
              </a:tblPr>
              <a:tblGrid>
                <a:gridCol w="3053646">
                  <a:extLst>
                    <a:ext uri="{9D8B030D-6E8A-4147-A177-3AD203B41FA5}">
                      <a16:colId xmlns:a16="http://schemas.microsoft.com/office/drawing/2014/main" val="20000"/>
                    </a:ext>
                  </a:extLst>
                </a:gridCol>
                <a:gridCol w="5237618">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ifconfig</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显示网络接口信息</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route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显示系统路由表</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iptables</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nL</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显示包过滤防火墙的规则设置</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netstat</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显示网络状态信息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resolv.conf</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a:t>
                      </a:r>
                      <a:r>
                        <a:rPr kumimoji="0" lang="en-US" altLang="zh-CN" sz="2400" b="0" i="0" u="none" strike="noStrike" cap="none" normalizeH="0" baseline="0" dirty="0">
                          <a:ln>
                            <a:noFill/>
                          </a:ln>
                          <a:solidFill>
                            <a:schemeClr val="tx1"/>
                          </a:solidFill>
                          <a:effectLst/>
                          <a:latin typeface="Arial" charset="0"/>
                          <a:ea typeface="宋体" charset="-122"/>
                        </a:rPr>
                        <a:t>DNS</a:t>
                      </a:r>
                      <a:r>
                        <a:rPr kumimoji="0" lang="zh-CN" altLang="en-US" sz="2400" b="0" i="0" u="none" strike="noStrike" cap="none" normalizeH="0" baseline="0" dirty="0">
                          <a:ln>
                            <a:noFill/>
                          </a:ln>
                          <a:solidFill>
                            <a:schemeClr val="tx1"/>
                          </a:solidFill>
                          <a:effectLst/>
                          <a:latin typeface="Arial" charset="0"/>
                          <a:ea typeface="宋体" charset="-122"/>
                        </a:rPr>
                        <a:t>配置</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/etc/hosts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显示静态主机解析表</a:t>
                      </a:r>
                    </a:p>
                  </a:txBody>
                  <a:tcP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92796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781" y="260648"/>
            <a:ext cx="7793037" cy="1052513"/>
          </a:xfrm>
        </p:spPr>
        <p:txBody>
          <a:bodyPr/>
          <a:lstStyle/>
          <a:p>
            <a:r>
              <a:rPr lang="zh-CN" altLang="en-US" dirty="0"/>
              <a:t>九 </a:t>
            </a:r>
            <a:r>
              <a:rPr lang="en-US" altLang="zh-CN" dirty="0"/>
              <a:t>Vim</a:t>
            </a:r>
            <a:r>
              <a:rPr lang="zh-CN" altLang="en-US" dirty="0"/>
              <a:t>文本编辑器</a:t>
            </a:r>
          </a:p>
        </p:txBody>
      </p:sp>
      <p:sp>
        <p:nvSpPr>
          <p:cNvPr id="3" name="内容占位符 2"/>
          <p:cNvSpPr>
            <a:spLocks noGrp="1"/>
          </p:cNvSpPr>
          <p:nvPr>
            <p:ph idx="1"/>
          </p:nvPr>
        </p:nvSpPr>
        <p:spPr>
          <a:xfrm>
            <a:off x="1259632" y="1628800"/>
            <a:ext cx="6624736" cy="4114800"/>
          </a:xfrm>
        </p:spPr>
        <p:txBody>
          <a:bodyPr/>
          <a:lstStyle/>
          <a:p>
            <a:r>
              <a:rPr lang="zh-CN" altLang="en-US" dirty="0"/>
              <a:t>常用的文本编辑器</a:t>
            </a:r>
            <a:endParaRPr lang="en-US" altLang="zh-CN" dirty="0"/>
          </a:p>
          <a:p>
            <a:pPr lvl="1"/>
            <a:r>
              <a:rPr lang="en-US" altLang="zh-CN" dirty="0">
                <a:solidFill>
                  <a:srgbClr val="FF0000"/>
                </a:solidFill>
              </a:rPr>
              <a:t>vim</a:t>
            </a:r>
          </a:p>
          <a:p>
            <a:pPr lvl="1"/>
            <a:r>
              <a:rPr lang="en-US" altLang="zh-CN" dirty="0" err="1"/>
              <a:t>nano</a:t>
            </a:r>
            <a:endParaRPr lang="en-US" altLang="zh-CN" dirty="0"/>
          </a:p>
          <a:p>
            <a:pPr lvl="1"/>
            <a:r>
              <a:rPr lang="en-US" altLang="zh-CN" dirty="0" err="1"/>
              <a:t>emacs</a:t>
            </a:r>
            <a:endParaRPr lang="zh-CN" altLang="en-US" dirty="0"/>
          </a:p>
          <a:p>
            <a:pPr lvl="1"/>
            <a:r>
              <a:rPr lang="en-US" altLang="zh-CN" dirty="0" err="1"/>
              <a:t>gedit</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文件的时间戳</a:t>
            </a:r>
          </a:p>
        </p:txBody>
      </p:sp>
      <p:sp>
        <p:nvSpPr>
          <p:cNvPr id="3" name="内容占位符 2"/>
          <p:cNvSpPr>
            <a:spLocks noGrp="1"/>
          </p:cNvSpPr>
          <p:nvPr>
            <p:ph idx="1"/>
          </p:nvPr>
        </p:nvSpPr>
        <p:spPr>
          <a:xfrm>
            <a:off x="717550" y="1340768"/>
            <a:ext cx="8229600" cy="5006181"/>
          </a:xfrm>
        </p:spPr>
        <p:txBody>
          <a:bodyPr/>
          <a:lstStyle/>
          <a:p>
            <a:r>
              <a:rPr lang="en-US" altLang="zh-CN" dirty="0"/>
              <a:t>GNU/Linux </a:t>
            </a:r>
            <a:r>
              <a:rPr lang="zh-CN" altLang="en-US" dirty="0"/>
              <a:t>文件的</a:t>
            </a:r>
            <a:r>
              <a:rPr lang="en-US" altLang="zh-CN" dirty="0"/>
              <a:t>3</a:t>
            </a:r>
            <a:r>
              <a:rPr lang="zh-CN" altLang="en-US" dirty="0"/>
              <a:t>种时间戳： </a:t>
            </a:r>
          </a:p>
          <a:p>
            <a:pPr lvl="1"/>
            <a:r>
              <a:rPr lang="en-US" altLang="zh-CN" dirty="0" err="1">
                <a:solidFill>
                  <a:schemeClr val="accent6">
                    <a:lumMod val="75000"/>
                  </a:schemeClr>
                </a:solidFill>
              </a:rPr>
              <a:t>mtime</a:t>
            </a:r>
            <a:r>
              <a:rPr lang="en-US" altLang="zh-CN" dirty="0"/>
              <a:t>: </a:t>
            </a:r>
            <a:r>
              <a:rPr lang="zh-CN" altLang="en-US" dirty="0"/>
              <a:t>目前</a:t>
            </a:r>
            <a:r>
              <a:rPr lang="zh-CN" altLang="en-US" dirty="0">
                <a:solidFill>
                  <a:srgbClr val="FF0000"/>
                </a:solidFill>
              </a:rPr>
              <a:t>文件内容</a:t>
            </a:r>
            <a:r>
              <a:rPr lang="zh-CN" altLang="en-US" dirty="0"/>
              <a:t>被最后</a:t>
            </a:r>
            <a:r>
              <a:rPr lang="zh-CN" altLang="en-US" dirty="0">
                <a:solidFill>
                  <a:srgbClr val="FF0000"/>
                </a:solidFill>
              </a:rPr>
              <a:t>修改</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lt</a:t>
            </a:r>
            <a:r>
              <a:rPr lang="en-US" altLang="zh-CN" dirty="0"/>
              <a:t>) </a:t>
            </a:r>
          </a:p>
          <a:p>
            <a:pPr lvl="1"/>
            <a:r>
              <a:rPr lang="en-US" altLang="zh-CN" dirty="0" err="1">
                <a:solidFill>
                  <a:schemeClr val="accent6">
                    <a:lumMod val="75000"/>
                  </a:schemeClr>
                </a:solidFill>
              </a:rPr>
              <a:t>ctime</a:t>
            </a:r>
            <a:r>
              <a:rPr lang="en-US" altLang="zh-CN" dirty="0"/>
              <a:t>: </a:t>
            </a:r>
            <a:r>
              <a:rPr lang="zh-CN" altLang="en-US" dirty="0"/>
              <a:t>文件的</a:t>
            </a:r>
            <a:r>
              <a:rPr lang="zh-CN" altLang="en-US" dirty="0">
                <a:solidFill>
                  <a:srgbClr val="FF0000"/>
                </a:solidFill>
              </a:rPr>
              <a:t>状态（属性、权限、内容）改变</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lc</a:t>
            </a:r>
            <a:r>
              <a:rPr lang="en-US" altLang="zh-CN" dirty="0"/>
              <a:t>) </a:t>
            </a:r>
          </a:p>
          <a:p>
            <a:pPr lvl="1"/>
            <a:r>
              <a:rPr lang="en-US" altLang="zh-CN" dirty="0" err="1">
                <a:solidFill>
                  <a:schemeClr val="accent6">
                    <a:lumMod val="75000"/>
                  </a:schemeClr>
                </a:solidFill>
              </a:rPr>
              <a:t>atime</a:t>
            </a:r>
            <a:r>
              <a:rPr lang="en-US" altLang="zh-CN" dirty="0"/>
              <a:t>: </a:t>
            </a:r>
            <a:r>
              <a:rPr lang="zh-CN" altLang="en-US" dirty="0"/>
              <a:t>文件数据被最后</a:t>
            </a:r>
            <a:r>
              <a:rPr lang="zh-CN" altLang="en-US" dirty="0">
                <a:solidFill>
                  <a:srgbClr val="FF0000"/>
                </a:solidFill>
              </a:rPr>
              <a:t>访问</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lu</a:t>
            </a:r>
            <a:r>
              <a:rPr lang="en-US" altLang="zh-CN" dirty="0"/>
              <a:t>) </a:t>
            </a:r>
          </a:p>
          <a:p>
            <a:r>
              <a:rPr lang="zh-CN" altLang="en-US" dirty="0"/>
              <a:t>说明 </a:t>
            </a:r>
          </a:p>
          <a:p>
            <a:pPr lvl="1"/>
            <a:r>
              <a:rPr lang="en-US" altLang="zh-CN" sz="2400" dirty="0" err="1"/>
              <a:t>ctime</a:t>
            </a:r>
            <a:r>
              <a:rPr lang="zh-CN" altLang="en-US" sz="2400" dirty="0"/>
              <a:t>并非文件创建时间 </a:t>
            </a:r>
          </a:p>
          <a:p>
            <a:pPr lvl="1"/>
            <a:r>
              <a:rPr lang="zh-CN" altLang="en-US" sz="2400" dirty="0">
                <a:solidFill>
                  <a:srgbClr val="FF0000"/>
                </a:solidFill>
              </a:rPr>
              <a:t>覆盖</a:t>
            </a:r>
            <a:r>
              <a:rPr lang="zh-CN" altLang="en-US" sz="2400" dirty="0"/>
              <a:t>一个文件会改变</a:t>
            </a:r>
            <a:r>
              <a:rPr lang="en-US" altLang="zh-CN" sz="2400" dirty="0" err="1">
                <a:solidFill>
                  <a:srgbClr val="FF0000"/>
                </a:solidFill>
              </a:rPr>
              <a:t>mtime</a:t>
            </a:r>
            <a:r>
              <a:rPr lang="zh-CN" altLang="en-US" sz="2400" dirty="0">
                <a:solidFill>
                  <a:srgbClr val="FF0000"/>
                </a:solidFill>
              </a:rPr>
              <a:t>、</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t>三类时间 </a:t>
            </a:r>
          </a:p>
          <a:p>
            <a:pPr lvl="1"/>
            <a:r>
              <a:rPr lang="zh-CN" altLang="en-US" sz="2400" dirty="0">
                <a:solidFill>
                  <a:srgbClr val="FF0000"/>
                </a:solidFill>
              </a:rPr>
              <a:t>改变</a:t>
            </a:r>
            <a:r>
              <a:rPr lang="zh-CN" altLang="en-US" sz="2400" dirty="0"/>
              <a:t>文件的访问</a:t>
            </a:r>
            <a:r>
              <a:rPr lang="zh-CN" altLang="en-US" sz="2400" dirty="0">
                <a:solidFill>
                  <a:srgbClr val="FF0000"/>
                </a:solidFill>
              </a:rPr>
              <a:t>权限或拥有者</a:t>
            </a:r>
            <a:r>
              <a:rPr lang="zh-CN" altLang="en-US" sz="2400" dirty="0"/>
              <a:t>会改变文件的</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solidFill>
                  <a:srgbClr val="FF0000"/>
                </a:solidFill>
              </a:rPr>
              <a:t> </a:t>
            </a:r>
          </a:p>
          <a:p>
            <a:pPr lvl="1"/>
            <a:r>
              <a:rPr lang="zh-CN" altLang="en-US" sz="2400" dirty="0">
                <a:solidFill>
                  <a:srgbClr val="FF0000"/>
                </a:solidFill>
              </a:rPr>
              <a:t>读文件</a:t>
            </a:r>
            <a:r>
              <a:rPr lang="zh-CN" altLang="en-US" sz="2400" dirty="0"/>
              <a:t>会改变文件的</a:t>
            </a:r>
            <a:r>
              <a:rPr lang="en-US" altLang="zh-CN" sz="2400" dirty="0" err="1">
                <a:solidFill>
                  <a:srgbClr val="FF0000"/>
                </a:solidFill>
              </a:rPr>
              <a:t>atime</a:t>
            </a:r>
            <a:endParaRPr lang="zh-CN" altLang="en-US" sz="2400" dirty="0">
              <a:solidFill>
                <a:srgbClr val="FF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a:t>
            </a:r>
            <a:r>
              <a:rPr lang="zh-CN" altLang="en-US" dirty="0"/>
              <a:t>简介</a:t>
            </a:r>
          </a:p>
        </p:txBody>
      </p:sp>
      <p:sp>
        <p:nvSpPr>
          <p:cNvPr id="3" name="内容占位符 2"/>
          <p:cNvSpPr>
            <a:spLocks noGrp="1"/>
          </p:cNvSpPr>
          <p:nvPr>
            <p:ph idx="1"/>
          </p:nvPr>
        </p:nvSpPr>
        <p:spPr>
          <a:xfrm>
            <a:off x="539552" y="1340768"/>
            <a:ext cx="8229600" cy="4718149"/>
          </a:xfrm>
        </p:spPr>
        <p:txBody>
          <a:bodyPr/>
          <a:lstStyle/>
          <a:p>
            <a:r>
              <a:rPr lang="en-US" altLang="zh-CN" sz="3200" dirty="0"/>
              <a:t>vi </a:t>
            </a:r>
            <a:r>
              <a:rPr lang="zh-CN" altLang="en-US" sz="3200" dirty="0"/>
              <a:t>：“</a:t>
            </a:r>
            <a:r>
              <a:rPr lang="en-US" altLang="zh-CN" sz="3200" dirty="0">
                <a:solidFill>
                  <a:srgbClr val="FF0000"/>
                </a:solidFill>
              </a:rPr>
              <a:t>Visual interface</a:t>
            </a:r>
            <a:r>
              <a:rPr lang="en-US" altLang="zh-CN" sz="3200" dirty="0"/>
              <a:t>” </a:t>
            </a:r>
            <a:r>
              <a:rPr lang="zh-CN" altLang="en-US" sz="3200" dirty="0"/>
              <a:t>简称，可以</a:t>
            </a:r>
            <a:r>
              <a:rPr lang="zh-CN" altLang="en-US" sz="3200" dirty="0">
                <a:solidFill>
                  <a:srgbClr val="FF0000"/>
                </a:solidFill>
              </a:rPr>
              <a:t>执行输出、删除、查找、替换、块操作等文本操作</a:t>
            </a:r>
            <a:r>
              <a:rPr lang="zh-CN" altLang="en-US" sz="3200" dirty="0"/>
              <a:t>，而且用户可以根据自己的需要对其进行定制 </a:t>
            </a:r>
          </a:p>
          <a:p>
            <a:r>
              <a:rPr lang="zh-CN" altLang="en-US" sz="3200" dirty="0"/>
              <a:t>不是一个排版程序，只是一个</a:t>
            </a:r>
            <a:r>
              <a:rPr lang="zh-CN" altLang="en-US" sz="3200" dirty="0">
                <a:solidFill>
                  <a:srgbClr val="FF0000"/>
                </a:solidFill>
              </a:rPr>
              <a:t>文本编辑</a:t>
            </a:r>
            <a:r>
              <a:rPr lang="zh-CN" altLang="en-US" dirty="0">
                <a:solidFill>
                  <a:srgbClr val="FF0000"/>
                </a:solidFill>
              </a:rPr>
              <a:t>程序</a:t>
            </a:r>
            <a:r>
              <a:rPr lang="zh-CN" altLang="en-US" dirty="0"/>
              <a:t>，不像 </a:t>
            </a:r>
            <a:r>
              <a:rPr lang="en-US" altLang="zh-CN" dirty="0"/>
              <a:t>M$ Word </a:t>
            </a:r>
            <a:r>
              <a:rPr lang="zh-CN" altLang="en-US" dirty="0"/>
              <a:t>或 </a:t>
            </a:r>
            <a:r>
              <a:rPr lang="en-US" altLang="zh-CN" dirty="0"/>
              <a:t>WPS </a:t>
            </a:r>
            <a:r>
              <a:rPr lang="zh-CN" altLang="en-US" dirty="0"/>
              <a:t>可以对字体、格式、段落等进行编排</a:t>
            </a:r>
            <a:r>
              <a:rPr lang="zh-CN" altLang="en-US" sz="3200" dirty="0"/>
              <a:t> </a:t>
            </a:r>
          </a:p>
          <a:p>
            <a:r>
              <a:rPr lang="zh-CN" altLang="en-US" sz="3200" dirty="0"/>
              <a:t>全屏幕文本编辑器，</a:t>
            </a:r>
            <a:r>
              <a:rPr lang="zh-CN" altLang="en-US" sz="3200" dirty="0">
                <a:solidFill>
                  <a:srgbClr val="FF0000"/>
                </a:solidFill>
              </a:rPr>
              <a:t>没有菜单</a:t>
            </a:r>
            <a:r>
              <a:rPr lang="zh-CN" altLang="en-US" sz="3200" dirty="0"/>
              <a:t>，只有命令 </a:t>
            </a:r>
          </a:p>
          <a:p>
            <a:r>
              <a:rPr kumimoji="1" lang="en-US" altLang="zh-CN" sz="3200" b="1" dirty="0">
                <a:solidFill>
                  <a:srgbClr val="FF0000"/>
                </a:solidFill>
              </a:rPr>
              <a:t>v</a:t>
            </a:r>
            <a:r>
              <a:rPr kumimoji="1" lang="zh-CN" altLang="zh-CN" sz="3200" b="1" dirty="0">
                <a:solidFill>
                  <a:srgbClr val="FF0000"/>
                </a:solidFill>
              </a:rPr>
              <a:t>im</a:t>
            </a:r>
            <a:r>
              <a:rPr kumimoji="1" lang="zh-CN" altLang="zh-CN" sz="3200" dirty="0">
                <a:solidFill>
                  <a:srgbClr val="FF0000"/>
                </a:solidFill>
              </a:rPr>
              <a:t> </a:t>
            </a:r>
            <a:r>
              <a:rPr kumimoji="1" lang="zh-CN" altLang="zh-CN" sz="3200" dirty="0"/>
              <a:t>即 </a:t>
            </a:r>
            <a:r>
              <a:rPr kumimoji="1" lang="zh-CN" altLang="zh-CN" sz="3200" b="1" dirty="0"/>
              <a:t>Vi IMproved</a:t>
            </a:r>
            <a:r>
              <a:rPr kumimoji="1" lang="zh-CN" altLang="zh-CN" sz="3200" dirty="0"/>
              <a:t>，</a:t>
            </a:r>
            <a:r>
              <a:rPr kumimoji="1" lang="en-US" altLang="zh-CN" sz="3200" b="1" dirty="0">
                <a:solidFill>
                  <a:srgbClr val="FF0000"/>
                </a:solidFill>
              </a:rPr>
              <a:t>v</a:t>
            </a:r>
            <a:r>
              <a:rPr kumimoji="1" lang="zh-CN" altLang="zh-CN" sz="3200" b="1" dirty="0">
                <a:solidFill>
                  <a:srgbClr val="FF0000"/>
                </a:solidFill>
              </a:rPr>
              <a:t>i</a:t>
            </a:r>
            <a:r>
              <a:rPr kumimoji="1" lang="zh-CN" altLang="zh-CN" sz="3200" dirty="0">
                <a:solidFill>
                  <a:srgbClr val="FF0000"/>
                </a:solidFill>
              </a:rPr>
              <a:t> </a:t>
            </a:r>
            <a:r>
              <a:rPr kumimoji="1" lang="zh-CN" altLang="en-US" sz="3200" dirty="0">
                <a:solidFill>
                  <a:srgbClr val="FF0000"/>
                </a:solidFill>
              </a:rPr>
              <a:t>的高级版本</a:t>
            </a:r>
            <a:r>
              <a:rPr kumimoji="1" lang="zh-CN" altLang="en-US" sz="3200" dirty="0"/>
              <a:t>，一种</a:t>
            </a:r>
            <a:r>
              <a:rPr kumimoji="1" lang="zh-CN" altLang="en-US" sz="3200" dirty="0">
                <a:solidFill>
                  <a:srgbClr val="FF0000"/>
                </a:solidFill>
              </a:rPr>
              <a:t>程序编辑器</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Vi </a:t>
            </a:r>
            <a:r>
              <a:rPr lang="zh-CN" altLang="en-US" b="1" dirty="0"/>
              <a:t>的</a:t>
            </a:r>
            <a:r>
              <a:rPr lang="en-US" altLang="zh-CN" b="1" dirty="0"/>
              <a:t>3</a:t>
            </a:r>
            <a:r>
              <a:rPr lang="zh-CN" altLang="en-US" b="1" dirty="0"/>
              <a:t>种运行模式</a:t>
            </a:r>
            <a:endParaRPr lang="zh-CN" altLang="en-US" dirty="0"/>
          </a:p>
        </p:txBody>
      </p:sp>
      <p:sp>
        <p:nvSpPr>
          <p:cNvPr id="3" name="内容占位符 2"/>
          <p:cNvSpPr>
            <a:spLocks noGrp="1"/>
          </p:cNvSpPr>
          <p:nvPr>
            <p:ph idx="1"/>
          </p:nvPr>
        </p:nvSpPr>
        <p:spPr>
          <a:xfrm>
            <a:off x="307480" y="1859353"/>
            <a:ext cx="3079006" cy="4530725"/>
          </a:xfrm>
        </p:spPr>
        <p:txBody>
          <a:bodyPr/>
          <a:lstStyle/>
          <a:p>
            <a:pPr>
              <a:lnSpc>
                <a:spcPct val="90000"/>
              </a:lnSpc>
            </a:pPr>
            <a:r>
              <a:rPr lang="zh-CN" altLang="en-US" dirty="0">
                <a:solidFill>
                  <a:srgbClr val="FF0000"/>
                </a:solidFill>
              </a:rPr>
              <a:t>普通</a:t>
            </a:r>
            <a:r>
              <a:rPr lang="en-US" altLang="zh-CN" dirty="0"/>
              <a:t>(normal)/</a:t>
            </a:r>
            <a:r>
              <a:rPr lang="zh-CN" altLang="en-US" dirty="0">
                <a:solidFill>
                  <a:srgbClr val="FF0000"/>
                </a:solidFill>
              </a:rPr>
              <a:t>命令</a:t>
            </a:r>
            <a:r>
              <a:rPr lang="zh-CN" altLang="en-US" dirty="0"/>
              <a:t>模式</a:t>
            </a:r>
            <a:r>
              <a:rPr lang="en-US" altLang="zh-CN" dirty="0"/>
              <a:t>—</a:t>
            </a:r>
            <a:r>
              <a:rPr lang="zh-CN" altLang="en-US" dirty="0">
                <a:solidFill>
                  <a:srgbClr val="FF0000"/>
                </a:solidFill>
              </a:rPr>
              <a:t>默认模式</a:t>
            </a:r>
          </a:p>
          <a:p>
            <a:pPr>
              <a:lnSpc>
                <a:spcPct val="90000"/>
              </a:lnSpc>
            </a:pPr>
            <a:r>
              <a:rPr lang="zh-CN" altLang="en-US" dirty="0">
                <a:solidFill>
                  <a:srgbClr val="FF0000"/>
                </a:solidFill>
              </a:rPr>
              <a:t>插入</a:t>
            </a:r>
            <a:r>
              <a:rPr lang="en-US" altLang="zh-CN" dirty="0"/>
              <a:t>(insert)/</a:t>
            </a:r>
            <a:r>
              <a:rPr lang="zh-CN" altLang="en-US" dirty="0">
                <a:solidFill>
                  <a:srgbClr val="FF0000"/>
                </a:solidFill>
              </a:rPr>
              <a:t>编辑</a:t>
            </a:r>
            <a:r>
              <a:rPr lang="zh-CN" altLang="en-US" dirty="0"/>
              <a:t>模式</a:t>
            </a:r>
          </a:p>
          <a:p>
            <a:pPr>
              <a:lnSpc>
                <a:spcPct val="90000"/>
              </a:lnSpc>
            </a:pPr>
            <a:r>
              <a:rPr lang="zh-CN" altLang="en-US" dirty="0">
                <a:solidFill>
                  <a:srgbClr val="FF0000"/>
                </a:solidFill>
              </a:rPr>
              <a:t>命令行</a:t>
            </a:r>
            <a:r>
              <a:rPr lang="en-US" altLang="zh-CN" dirty="0"/>
              <a:t>(</a:t>
            </a:r>
            <a:r>
              <a:rPr lang="en-US" altLang="zh-CN" dirty="0" err="1"/>
              <a:t>Cmdline</a:t>
            </a:r>
            <a:r>
              <a:rPr lang="en-US" altLang="zh-CN" dirty="0"/>
              <a:t>)</a:t>
            </a:r>
            <a:r>
              <a:rPr lang="zh-CN" altLang="en-US" dirty="0"/>
              <a:t>模式</a:t>
            </a:r>
          </a:p>
          <a:p>
            <a:endParaRPr lang="zh-CN" altLang="en-US" dirty="0"/>
          </a:p>
        </p:txBody>
      </p:sp>
      <p:grpSp>
        <p:nvGrpSpPr>
          <p:cNvPr id="6" name="组合 5">
            <a:extLst>
              <a:ext uri="{FF2B5EF4-FFF2-40B4-BE49-F238E27FC236}">
                <a16:creationId xmlns:a16="http://schemas.microsoft.com/office/drawing/2014/main" id="{913C94AC-C936-4C06-B6DE-E66D3EC37E0E}"/>
              </a:ext>
            </a:extLst>
          </p:cNvPr>
          <p:cNvGrpSpPr/>
          <p:nvPr/>
        </p:nvGrpSpPr>
        <p:grpSpPr>
          <a:xfrm>
            <a:off x="3275856" y="2060848"/>
            <a:ext cx="5560664" cy="3421235"/>
            <a:chOff x="3386486" y="2154944"/>
            <a:chExt cx="5560664" cy="3421235"/>
          </a:xfrm>
        </p:grpSpPr>
        <p:pic>
          <p:nvPicPr>
            <p:cNvPr id="7" name="Picture 4"/>
            <p:cNvPicPr>
              <a:picLocks noChangeAspect="1" noChangeArrowheads="1"/>
            </p:cNvPicPr>
            <p:nvPr/>
          </p:nvPicPr>
          <p:blipFill>
            <a:blip r:embed="rId3" cstate="print"/>
            <a:srcRect/>
            <a:stretch>
              <a:fillRect/>
            </a:stretch>
          </p:blipFill>
          <p:spPr bwMode="auto">
            <a:xfrm>
              <a:off x="3386486" y="2154944"/>
              <a:ext cx="5560664" cy="3421235"/>
            </a:xfrm>
            <a:prstGeom prst="rect">
              <a:avLst/>
            </a:prstGeom>
            <a:noFill/>
            <a:ln w="9525">
              <a:noFill/>
              <a:miter lim="800000"/>
              <a:headEnd/>
              <a:tailEnd/>
            </a:ln>
            <a:effectLst/>
          </p:spPr>
        </p:pic>
        <p:pic>
          <p:nvPicPr>
            <p:cNvPr id="5" name="图片 4">
              <a:extLst>
                <a:ext uri="{FF2B5EF4-FFF2-40B4-BE49-F238E27FC236}">
                  <a16:creationId xmlns:a16="http://schemas.microsoft.com/office/drawing/2014/main" id="{E29CFC47-9593-40CB-A693-90E36C3FAA53}"/>
                </a:ext>
              </a:extLst>
            </p:cNvPr>
            <p:cNvPicPr>
              <a:picLocks noChangeAspect="1"/>
            </p:cNvPicPr>
            <p:nvPr/>
          </p:nvPicPr>
          <p:blipFill>
            <a:blip r:embed="rId4"/>
            <a:stretch>
              <a:fillRect/>
            </a:stretch>
          </p:blipFill>
          <p:spPr>
            <a:xfrm>
              <a:off x="7236296" y="3890540"/>
              <a:ext cx="1080120" cy="328272"/>
            </a:xfrm>
            <a:prstGeom prst="rect">
              <a:avLst/>
            </a:prstGeom>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进入</a:t>
            </a:r>
            <a:r>
              <a:rPr lang="en-US" altLang="zh-CN" dirty="0"/>
              <a:t>Vi</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696962214"/>
              </p:ext>
            </p:extLst>
          </p:nvPr>
        </p:nvGraphicFramePr>
        <p:xfrm>
          <a:off x="827584" y="1556792"/>
          <a:ext cx="7772400" cy="5029200"/>
        </p:xfrm>
        <a:graphic>
          <a:graphicData uri="http://schemas.openxmlformats.org/drawingml/2006/table">
            <a:tbl>
              <a:tblPr firstRow="1" bandRow="1">
                <a:tableStyleId>{21E4AEA4-8DFA-4A89-87EB-49C32662AFE0}</a:tableStyleId>
              </a:tblPr>
              <a:tblGrid>
                <a:gridCol w="2520280">
                  <a:extLst>
                    <a:ext uri="{9D8B030D-6E8A-4147-A177-3AD203B41FA5}">
                      <a16:colId xmlns:a16="http://schemas.microsoft.com/office/drawing/2014/main" val="20000"/>
                    </a:ext>
                  </a:extLst>
                </a:gridCol>
                <a:gridCol w="5252120">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a:t>vi</a:t>
                      </a:r>
                      <a:endParaRPr lang="zh-CN" altLang="en-US" sz="2400" dirty="0"/>
                    </a:p>
                  </a:txBody>
                  <a:tcPr marL="86360" marR="86360"/>
                </a:tc>
                <a:tc>
                  <a:txBody>
                    <a:bodyPr/>
                    <a:lstStyle/>
                    <a:p>
                      <a:r>
                        <a:rPr lang="zh-CN" altLang="en-US" sz="2400" dirty="0"/>
                        <a:t>直接进入</a:t>
                      </a:r>
                      <a:r>
                        <a:rPr lang="en-US" altLang="zh-CN" sz="2400" dirty="0"/>
                        <a:t>Vi</a:t>
                      </a:r>
                      <a:r>
                        <a:rPr lang="zh-CN" altLang="en-US" sz="2400" dirty="0"/>
                        <a:t>的默认模式</a:t>
                      </a:r>
                    </a:p>
                  </a:txBody>
                  <a:tcPr marL="86360" marR="86360"/>
                </a:tc>
                <a:extLst>
                  <a:ext uri="{0D108BD9-81ED-4DB2-BD59-A6C34878D82A}">
                    <a16:rowId xmlns:a16="http://schemas.microsoft.com/office/drawing/2014/main" val="10001"/>
                  </a:ext>
                </a:extLst>
              </a:tr>
              <a:tr h="370840">
                <a:tc>
                  <a:txBody>
                    <a:bodyPr/>
                    <a:lstStyle/>
                    <a:p>
                      <a:r>
                        <a:rPr lang="en-US" altLang="zh-CN" sz="2400" dirty="0"/>
                        <a:t>vi filename</a:t>
                      </a:r>
                      <a:endParaRPr lang="zh-CN" altLang="en-US" sz="2400" dirty="0"/>
                    </a:p>
                  </a:txBody>
                  <a:tcPr marL="86360" marR="86360"/>
                </a:tc>
                <a:tc>
                  <a:txBody>
                    <a:bodyPr/>
                    <a:lstStyle/>
                    <a:p>
                      <a:r>
                        <a:rPr lang="zh-CN" altLang="en-US" sz="2400" dirty="0"/>
                        <a:t>打开或新建文件</a:t>
                      </a:r>
                      <a:r>
                        <a:rPr lang="en-US" altLang="zh-CN" sz="2400" dirty="0"/>
                        <a:t>filename</a:t>
                      </a:r>
                      <a:r>
                        <a:rPr lang="zh-CN" altLang="en-US" sz="2400" dirty="0"/>
                        <a:t>，并将</a:t>
                      </a:r>
                      <a:r>
                        <a:rPr lang="zh-CN" altLang="en-US" sz="2400" dirty="0">
                          <a:solidFill>
                            <a:srgbClr val="FF0000"/>
                          </a:solidFill>
                        </a:rPr>
                        <a:t>光标置于第一行首</a:t>
                      </a:r>
                    </a:p>
                  </a:txBody>
                  <a:tcPr marL="86360" marR="86360"/>
                </a:tc>
                <a:extLst>
                  <a:ext uri="{0D108BD9-81ED-4DB2-BD59-A6C34878D82A}">
                    <a16:rowId xmlns:a16="http://schemas.microsoft.com/office/drawing/2014/main" val="10002"/>
                  </a:ext>
                </a:extLst>
              </a:tr>
              <a:tr h="370840">
                <a:tc>
                  <a:txBody>
                    <a:bodyPr/>
                    <a:lstStyle/>
                    <a:p>
                      <a:r>
                        <a:rPr lang="en-US" altLang="zh-CN" sz="2400" dirty="0"/>
                        <a:t>vi +n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a:t>
                      </a:r>
                      <a:r>
                        <a:rPr lang="zh-CN" altLang="en-US" sz="2400" dirty="0">
                          <a:solidFill>
                            <a:srgbClr val="FF0000"/>
                          </a:solidFill>
                        </a:rPr>
                        <a:t>光标置于第</a:t>
                      </a:r>
                      <a:r>
                        <a:rPr lang="en-US" altLang="zh-CN" sz="2400" dirty="0">
                          <a:solidFill>
                            <a:srgbClr val="FF0000"/>
                          </a:solidFill>
                        </a:rPr>
                        <a:t>n</a:t>
                      </a:r>
                      <a:r>
                        <a:rPr lang="zh-CN" altLang="en-US" sz="2400" dirty="0">
                          <a:solidFill>
                            <a:srgbClr val="FF0000"/>
                          </a:solidFill>
                        </a:rPr>
                        <a:t>行首</a:t>
                      </a:r>
                    </a:p>
                  </a:txBody>
                  <a:tcPr marL="86360" marR="86360"/>
                </a:tc>
                <a:extLst>
                  <a:ext uri="{0D108BD9-81ED-4DB2-BD59-A6C34878D82A}">
                    <a16:rowId xmlns:a16="http://schemas.microsoft.com/office/drawing/2014/main" val="10003"/>
                  </a:ext>
                </a:extLst>
              </a:tr>
              <a:tr h="370840">
                <a:tc>
                  <a:txBody>
                    <a:bodyPr/>
                    <a:lstStyle/>
                    <a:p>
                      <a:r>
                        <a:rPr lang="en-US" altLang="zh-CN" sz="2400" dirty="0"/>
                        <a:t>vi +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a:t>
                      </a:r>
                      <a:r>
                        <a:rPr lang="zh-CN" altLang="en-US" sz="2400" dirty="0">
                          <a:solidFill>
                            <a:srgbClr val="FF0000"/>
                          </a:solidFill>
                        </a:rPr>
                        <a:t>光标置于最后一行首</a:t>
                      </a:r>
                    </a:p>
                  </a:txBody>
                  <a:tcPr marL="86360" marR="86360"/>
                </a:tc>
                <a:extLst>
                  <a:ext uri="{0D108BD9-81ED-4DB2-BD59-A6C34878D82A}">
                    <a16:rowId xmlns:a16="http://schemas.microsoft.com/office/drawing/2014/main" val="10004"/>
                  </a:ext>
                </a:extLst>
              </a:tr>
              <a:tr h="370840">
                <a:tc>
                  <a:txBody>
                    <a:bodyPr/>
                    <a:lstStyle/>
                    <a:p>
                      <a:r>
                        <a:rPr lang="en-US" altLang="zh-CN" sz="2400" dirty="0"/>
                        <a:t>vi +/pattern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a:t>
                      </a:r>
                      <a:r>
                        <a:rPr lang="zh-CN" altLang="en-US" sz="2400" dirty="0">
                          <a:solidFill>
                            <a:srgbClr val="FF0000"/>
                          </a:solidFill>
                        </a:rPr>
                        <a:t>光标置于第一个与</a:t>
                      </a:r>
                      <a:r>
                        <a:rPr lang="en-US" altLang="zh-CN" sz="2400" dirty="0">
                          <a:solidFill>
                            <a:srgbClr val="FF0000"/>
                          </a:solidFill>
                        </a:rPr>
                        <a:t>pattern</a:t>
                      </a:r>
                      <a:r>
                        <a:rPr lang="zh-CN" altLang="en-US" sz="2400" dirty="0">
                          <a:solidFill>
                            <a:srgbClr val="FF0000"/>
                          </a:solidFill>
                        </a:rPr>
                        <a:t>匹配的串处</a:t>
                      </a:r>
                    </a:p>
                  </a:txBody>
                  <a:tcPr marL="86360" marR="86360"/>
                </a:tc>
                <a:extLst>
                  <a:ext uri="{0D108BD9-81ED-4DB2-BD59-A6C34878D82A}">
                    <a16:rowId xmlns:a16="http://schemas.microsoft.com/office/drawing/2014/main" val="10005"/>
                  </a:ext>
                </a:extLst>
              </a:tr>
              <a:tr h="370840">
                <a:tc>
                  <a:txBody>
                    <a:bodyPr/>
                    <a:lstStyle/>
                    <a:p>
                      <a:r>
                        <a:rPr lang="en-US" altLang="zh-CN" sz="2400" dirty="0"/>
                        <a:t>vi -r filename</a:t>
                      </a:r>
                      <a:endParaRPr lang="zh-CN" altLang="en-US" sz="2400" dirty="0"/>
                    </a:p>
                  </a:txBody>
                  <a:tcPr marL="86360" marR="86360"/>
                </a:tc>
                <a:tc>
                  <a:txBody>
                    <a:bodyPr/>
                    <a:lstStyle/>
                    <a:p>
                      <a:r>
                        <a:rPr lang="zh-CN" altLang="en-US" sz="2400" dirty="0"/>
                        <a:t>打开上次用</a:t>
                      </a:r>
                      <a:r>
                        <a:rPr lang="en-US" altLang="zh-CN" sz="2400" dirty="0"/>
                        <a:t>vi</a:t>
                      </a:r>
                      <a:r>
                        <a:rPr lang="zh-CN" altLang="en-US" sz="2400" dirty="0"/>
                        <a:t>编辑时发生系统崩溃，恢复</a:t>
                      </a:r>
                      <a:r>
                        <a:rPr lang="en-US" altLang="zh-CN" sz="2400" dirty="0"/>
                        <a:t>filename</a:t>
                      </a:r>
                      <a:endParaRPr lang="zh-CN" altLang="en-US" sz="2400" dirty="0"/>
                    </a:p>
                  </a:txBody>
                  <a:tcPr marL="86360" marR="86360"/>
                </a:tc>
                <a:extLst>
                  <a:ext uri="{0D108BD9-81ED-4DB2-BD59-A6C34878D82A}">
                    <a16:rowId xmlns:a16="http://schemas.microsoft.com/office/drawing/2014/main" val="10006"/>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sp>
        <p:nvSpPr>
          <p:cNvPr id="3" name="内容占位符 2"/>
          <p:cNvSpPr>
            <a:spLocks noGrp="1"/>
          </p:cNvSpPr>
          <p:nvPr>
            <p:ph idx="1"/>
          </p:nvPr>
        </p:nvSpPr>
        <p:spPr>
          <a:xfrm>
            <a:off x="827584" y="1371600"/>
            <a:ext cx="7772400" cy="4114800"/>
          </a:xfrm>
        </p:spPr>
        <p:txBody>
          <a:bodyPr/>
          <a:lstStyle/>
          <a:p>
            <a:r>
              <a:rPr lang="zh-CN" altLang="en-US" sz="2800" dirty="0"/>
              <a:t>输入 </a:t>
            </a:r>
            <a:r>
              <a:rPr lang="en-US" altLang="zh-CN" sz="2800" dirty="0"/>
              <a:t>vi</a:t>
            </a:r>
            <a:r>
              <a:rPr lang="zh-CN" altLang="en-US" sz="2800" dirty="0"/>
              <a:t>命令启动编辑器，即</a:t>
            </a:r>
            <a:r>
              <a:rPr lang="zh-CN" altLang="en-US" sz="2800" dirty="0">
                <a:solidFill>
                  <a:srgbClr val="0000FF"/>
                </a:solidFill>
              </a:rPr>
              <a:t>默认进入该模式</a:t>
            </a:r>
            <a:r>
              <a:rPr lang="zh-CN" altLang="en-US" sz="2800" dirty="0"/>
              <a:t>。</a:t>
            </a:r>
          </a:p>
          <a:p>
            <a:r>
              <a:rPr lang="zh-CN" altLang="en-US" sz="2800" dirty="0"/>
              <a:t>不管用户处于何种模式，只要按一下 </a:t>
            </a:r>
            <a:r>
              <a:rPr lang="en-US" altLang="zh-CN" sz="2800" dirty="0">
                <a:solidFill>
                  <a:srgbClr val="FF0000"/>
                </a:solidFill>
              </a:rPr>
              <a:t>Esc</a:t>
            </a:r>
            <a:r>
              <a:rPr lang="en-US" altLang="zh-CN" sz="2800" dirty="0">
                <a:solidFill>
                  <a:srgbClr val="0000FF"/>
                </a:solidFill>
              </a:rPr>
              <a:t> </a:t>
            </a:r>
            <a:r>
              <a:rPr lang="zh-CN" altLang="en-US" sz="2800" dirty="0">
                <a:solidFill>
                  <a:srgbClr val="0000FF"/>
                </a:solidFill>
              </a:rPr>
              <a:t>键</a:t>
            </a:r>
            <a:r>
              <a:rPr lang="zh-CN" altLang="en-US" sz="2800" dirty="0"/>
              <a:t>，即可使 </a:t>
            </a:r>
            <a:r>
              <a:rPr lang="en-US" altLang="zh-CN" sz="2800" dirty="0">
                <a:solidFill>
                  <a:srgbClr val="FF0000"/>
                </a:solidFill>
              </a:rPr>
              <a:t>vi </a:t>
            </a:r>
            <a:r>
              <a:rPr lang="zh-CN" altLang="en-US" sz="2800" dirty="0">
                <a:solidFill>
                  <a:srgbClr val="FF0000"/>
                </a:solidFill>
              </a:rPr>
              <a:t>进入 </a:t>
            </a:r>
            <a:r>
              <a:rPr lang="en-US" altLang="zh-CN" sz="2800" dirty="0">
                <a:solidFill>
                  <a:srgbClr val="FF0000"/>
                </a:solidFill>
              </a:rPr>
              <a:t>Normal </a:t>
            </a:r>
            <a:r>
              <a:rPr lang="zh-CN" altLang="en-US" sz="2800" dirty="0">
                <a:solidFill>
                  <a:srgbClr val="FF0000"/>
                </a:solidFill>
              </a:rPr>
              <a:t>模式</a:t>
            </a:r>
            <a:r>
              <a:rPr lang="zh-CN" altLang="en-US" sz="2800" dirty="0"/>
              <a:t>。</a:t>
            </a:r>
          </a:p>
          <a:p>
            <a:r>
              <a:rPr lang="zh-CN" altLang="en-US" sz="2800" dirty="0"/>
              <a:t>在该模式下，用户可以输入各种合法的 </a:t>
            </a:r>
            <a:r>
              <a:rPr lang="en-US" altLang="zh-CN" sz="2800" dirty="0"/>
              <a:t>vi</a:t>
            </a:r>
            <a:r>
              <a:rPr lang="zh-CN" altLang="en-US" sz="2800" dirty="0"/>
              <a:t>命令，用于管理自己的文档。此时从键盘上输入的</a:t>
            </a:r>
            <a:r>
              <a:rPr lang="zh-CN" altLang="en-US" sz="2800" dirty="0">
                <a:solidFill>
                  <a:srgbClr val="0000FF"/>
                </a:solidFill>
              </a:rPr>
              <a:t>任何字符都被当做</a:t>
            </a:r>
            <a:r>
              <a:rPr lang="zh-CN" altLang="en-US" sz="2800" dirty="0">
                <a:solidFill>
                  <a:srgbClr val="C00000"/>
                </a:solidFill>
              </a:rPr>
              <a:t>编辑命令</a:t>
            </a:r>
            <a:r>
              <a:rPr lang="zh-CN" altLang="en-US" sz="2800" dirty="0">
                <a:solidFill>
                  <a:srgbClr val="0000FF"/>
                </a:solidFill>
              </a:rPr>
              <a:t>来解释</a:t>
            </a:r>
            <a:r>
              <a:rPr lang="zh-CN" altLang="en-US" sz="2800" dirty="0"/>
              <a:t>。</a:t>
            </a:r>
          </a:p>
          <a:p>
            <a:r>
              <a:rPr lang="zh-CN" altLang="en-US" sz="2800" dirty="0"/>
              <a:t>若输入的字符是合法的 </a:t>
            </a:r>
            <a:r>
              <a:rPr lang="en-US" altLang="zh-CN" sz="2800" dirty="0"/>
              <a:t>vi </a:t>
            </a:r>
            <a:r>
              <a:rPr lang="zh-CN" altLang="en-US" sz="2800" dirty="0"/>
              <a:t>命令，则 </a:t>
            </a:r>
            <a:r>
              <a:rPr lang="en-US" altLang="zh-CN" sz="2800" dirty="0"/>
              <a:t>vi </a:t>
            </a:r>
            <a:r>
              <a:rPr lang="zh-CN" altLang="en-US" sz="2800" dirty="0"/>
              <a:t>在接受用户命令之后完成相应的动作。</a:t>
            </a:r>
            <a:r>
              <a:rPr lang="zh-CN" altLang="en-US" sz="2800" dirty="0">
                <a:solidFill>
                  <a:srgbClr val="0000FF"/>
                </a:solidFill>
              </a:rPr>
              <a:t>所输入的命令</a:t>
            </a:r>
            <a:r>
              <a:rPr lang="zh-CN" altLang="en-US" sz="2800" dirty="0">
                <a:solidFill>
                  <a:srgbClr val="C00000"/>
                </a:solidFill>
              </a:rPr>
              <a:t>并不在屏幕上显示</a:t>
            </a:r>
            <a:r>
              <a:rPr lang="zh-CN" altLang="en-US" sz="2800" dirty="0">
                <a:solidFill>
                  <a:srgbClr val="0000FF"/>
                </a:solidFill>
              </a:rPr>
              <a:t>出来。</a:t>
            </a:r>
            <a:endParaRPr lang="en-US" altLang="zh-CN" sz="2800" dirty="0">
              <a:solidFill>
                <a:srgbClr val="0000FF"/>
              </a:solidFill>
            </a:endParaRPr>
          </a:p>
          <a:p>
            <a:r>
              <a:rPr lang="zh-CN" altLang="en-US" sz="2800" dirty="0"/>
              <a:t>若输入的字符不是 </a:t>
            </a:r>
            <a:r>
              <a:rPr lang="en-US" altLang="zh-CN" sz="2800" dirty="0"/>
              <a:t>vi </a:t>
            </a:r>
            <a:r>
              <a:rPr lang="zh-CN" altLang="en-US" sz="2800" dirty="0"/>
              <a:t>的合法命令，</a:t>
            </a:r>
            <a:r>
              <a:rPr lang="en-US" altLang="zh-CN" sz="2800" dirty="0"/>
              <a:t>vi </a:t>
            </a:r>
            <a:r>
              <a:rPr lang="zh-CN" altLang="en-US" sz="2800" dirty="0"/>
              <a:t>会响铃报警。</a:t>
            </a:r>
            <a:endParaRPr lang="en-US" altLang="zh-CN" sz="28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pic>
        <p:nvPicPr>
          <p:cNvPr id="6" name="Picture 2" descr="用 vi 開啟一個新檔案">
            <a:extLst>
              <a:ext uri="{FF2B5EF4-FFF2-40B4-BE49-F238E27FC236}">
                <a16:creationId xmlns:a16="http://schemas.microsoft.com/office/drawing/2014/main" id="{E8F39254-39DE-4B29-AA02-A53884138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37444"/>
            <a:ext cx="4566068" cy="28307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用 vi 開啟一個舊檔案">
            <a:extLst>
              <a:ext uri="{FF2B5EF4-FFF2-40B4-BE49-F238E27FC236}">
                <a16:creationId xmlns:a16="http://schemas.microsoft.com/office/drawing/2014/main" id="{10497E5D-57E9-48F3-8F7C-F8420B01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639942"/>
            <a:ext cx="4968552" cy="309943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98E8A96-0EFF-45AD-85BD-8C14FFD412FD}"/>
              </a:ext>
            </a:extLst>
          </p:cNvPr>
          <p:cNvSpPr txBox="1"/>
          <p:nvPr/>
        </p:nvSpPr>
        <p:spPr>
          <a:xfrm>
            <a:off x="755576" y="4521858"/>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打开一个新文件</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5580112" y="5877272"/>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打开一个旧文件</a:t>
            </a:r>
          </a:p>
        </p:txBody>
      </p:sp>
      <p:sp>
        <p:nvSpPr>
          <p:cNvPr id="8" name="文本框 7">
            <a:extLst>
              <a:ext uri="{FF2B5EF4-FFF2-40B4-BE49-F238E27FC236}">
                <a16:creationId xmlns:a16="http://schemas.microsoft.com/office/drawing/2014/main" id="{36D91251-D00D-4E08-B4A7-5C2A9CE58A43}"/>
              </a:ext>
            </a:extLst>
          </p:cNvPr>
          <p:cNvSpPr txBox="1"/>
          <p:nvPr/>
        </p:nvSpPr>
        <p:spPr>
          <a:xfrm>
            <a:off x="218080" y="6023310"/>
            <a:ext cx="5328592" cy="707886"/>
          </a:xfrm>
          <a:prstGeom prst="rect">
            <a:avLst/>
          </a:prstGeom>
          <a:solidFill>
            <a:schemeClr val="accent2">
              <a:lumMod val="40000"/>
              <a:lumOff val="60000"/>
            </a:schemeClr>
          </a:solidFill>
        </p:spPr>
        <p:txBody>
          <a:bodyPr wrap="square">
            <a:spAutoFit/>
          </a:bodyPr>
          <a:lstStyle/>
          <a:p>
            <a:r>
              <a:rPr lang="zh-CN" altLang="en-US" sz="2000" dirty="0">
                <a:solidFill>
                  <a:srgbClr val="FF0000"/>
                </a:solidFill>
              </a:rPr>
              <a:t>普通模式下可以进行删除、复制、粘贴、搜索和替换等操作，但无法编辑文件的内容！！！</a:t>
            </a:r>
          </a:p>
        </p:txBody>
      </p:sp>
    </p:spTree>
    <p:extLst>
      <p:ext uri="{BB962C8B-B14F-4D97-AF65-F5344CB8AC3E}">
        <p14:creationId xmlns:p14="http://schemas.microsoft.com/office/powerpoint/2010/main" val="9212708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3" name="内容占位符 2"/>
          <p:cNvSpPr>
            <a:spLocks noGrp="1"/>
          </p:cNvSpPr>
          <p:nvPr>
            <p:ph idx="1"/>
          </p:nvPr>
        </p:nvSpPr>
        <p:spPr>
          <a:xfrm>
            <a:off x="899592" y="1484784"/>
            <a:ext cx="7772400" cy="4114800"/>
          </a:xfrm>
        </p:spPr>
        <p:txBody>
          <a:bodyPr/>
          <a:lstStyle/>
          <a:p>
            <a:r>
              <a:rPr kumimoji="1" lang="zh-CN" altLang="en-US" dirty="0"/>
              <a:t>在 </a:t>
            </a:r>
            <a:r>
              <a:rPr kumimoji="1" lang="en-US" altLang="zh-CN" b="1" dirty="0"/>
              <a:t>Normal</a:t>
            </a:r>
            <a:r>
              <a:rPr kumimoji="1" lang="en-US" altLang="zh-CN" dirty="0"/>
              <a:t> </a:t>
            </a:r>
            <a:r>
              <a:rPr kumimoji="1" lang="zh-CN" altLang="en-US" dirty="0"/>
              <a:t>模式下输入插入命令 </a:t>
            </a:r>
            <a:r>
              <a:rPr kumimoji="1" lang="en-US" altLang="zh-CN" b="1" dirty="0" err="1">
                <a:solidFill>
                  <a:srgbClr val="FF3300"/>
                </a:solidFill>
              </a:rPr>
              <a:t>i</a:t>
            </a:r>
            <a:r>
              <a:rPr kumimoji="1" lang="zh-CN" altLang="en-US" dirty="0"/>
              <a:t>、附加命令 </a:t>
            </a:r>
            <a:r>
              <a:rPr kumimoji="1" lang="en-US" altLang="zh-CN" b="1" dirty="0">
                <a:solidFill>
                  <a:srgbClr val="FF3300"/>
                </a:solidFill>
              </a:rPr>
              <a:t>a</a:t>
            </a:r>
            <a:r>
              <a:rPr kumimoji="1" lang="en-US" altLang="zh-CN" dirty="0"/>
              <a:t> </a:t>
            </a:r>
            <a:r>
              <a:rPr kumimoji="1" lang="zh-CN" altLang="en-US" dirty="0"/>
              <a:t>、打开命令 </a:t>
            </a:r>
            <a:r>
              <a:rPr kumimoji="1" lang="en-US" altLang="zh-CN" b="1" dirty="0">
                <a:solidFill>
                  <a:srgbClr val="FF3300"/>
                </a:solidFill>
              </a:rPr>
              <a:t>o</a:t>
            </a:r>
            <a:r>
              <a:rPr kumimoji="1" lang="zh-CN" altLang="en-US" dirty="0"/>
              <a:t>、修改命令 </a:t>
            </a:r>
            <a:r>
              <a:rPr kumimoji="1" lang="en-US" altLang="zh-CN" b="1" dirty="0">
                <a:solidFill>
                  <a:srgbClr val="FF3300"/>
                </a:solidFill>
              </a:rPr>
              <a:t>c</a:t>
            </a:r>
            <a:r>
              <a:rPr kumimoji="1" lang="zh-CN" altLang="en-US" dirty="0"/>
              <a:t>、取代命令 </a:t>
            </a:r>
            <a:r>
              <a:rPr kumimoji="1" lang="en-US" altLang="zh-CN" b="1" dirty="0">
                <a:solidFill>
                  <a:srgbClr val="FF3300"/>
                </a:solidFill>
              </a:rPr>
              <a:t>r</a:t>
            </a:r>
            <a:r>
              <a:rPr kumimoji="1" lang="en-US" altLang="zh-CN" dirty="0"/>
              <a:t> </a:t>
            </a:r>
            <a:r>
              <a:rPr kumimoji="1" lang="zh-CN" altLang="en-US" dirty="0"/>
              <a:t>或替换命令 </a:t>
            </a:r>
            <a:r>
              <a:rPr kumimoji="1" lang="en-US" altLang="zh-CN" b="1" dirty="0">
                <a:solidFill>
                  <a:srgbClr val="FF3300"/>
                </a:solidFill>
              </a:rPr>
              <a:t>s</a:t>
            </a:r>
            <a:r>
              <a:rPr kumimoji="1" lang="en-US" altLang="zh-CN" dirty="0"/>
              <a:t> </a:t>
            </a:r>
            <a:r>
              <a:rPr kumimoji="1" lang="zh-CN" altLang="en-US" dirty="0"/>
              <a:t>等都可以进入 </a:t>
            </a:r>
            <a:r>
              <a:rPr kumimoji="1" lang="en-US" altLang="zh-CN" dirty="0"/>
              <a:t>Insert </a:t>
            </a:r>
            <a:r>
              <a:rPr kumimoji="1" lang="zh-CN" altLang="en-US" dirty="0"/>
              <a:t>模式，</a:t>
            </a:r>
            <a:r>
              <a:rPr kumimoji="1" lang="zh-CN" altLang="en-US" dirty="0">
                <a:solidFill>
                  <a:srgbClr val="FF0000"/>
                </a:solidFill>
              </a:rPr>
              <a:t>编辑文件内容</a:t>
            </a:r>
            <a:r>
              <a:rPr kumimoji="1" lang="zh-CN" altLang="en-US" dirty="0"/>
              <a:t>。</a:t>
            </a:r>
          </a:p>
          <a:p>
            <a:r>
              <a:rPr kumimoji="1" lang="zh-CN" altLang="en-US" dirty="0"/>
              <a:t>在该模式下，用户</a:t>
            </a:r>
            <a:r>
              <a:rPr kumimoji="1" lang="zh-CN" altLang="en-US" dirty="0">
                <a:solidFill>
                  <a:srgbClr val="0000FF"/>
                </a:solidFill>
              </a:rPr>
              <a:t>输入的任何字符都被当做</a:t>
            </a:r>
            <a:r>
              <a:rPr kumimoji="1" lang="zh-CN" altLang="en-US" dirty="0">
                <a:solidFill>
                  <a:srgbClr val="FF0000"/>
                </a:solidFill>
              </a:rPr>
              <a:t>文件内容</a:t>
            </a:r>
            <a:r>
              <a:rPr kumimoji="1" lang="zh-CN" altLang="en-US" dirty="0"/>
              <a:t>保存起来，并将其</a:t>
            </a:r>
            <a:r>
              <a:rPr kumimoji="1" lang="zh-CN" altLang="en-US" dirty="0">
                <a:solidFill>
                  <a:srgbClr val="FF0000"/>
                </a:solidFill>
              </a:rPr>
              <a:t>显示在屏幕上</a:t>
            </a:r>
            <a:r>
              <a:rPr kumimoji="1" lang="zh-CN" altLang="en-US" dirty="0"/>
              <a:t>。</a:t>
            </a:r>
            <a:endParaRPr kumimoji="1" lang="en-US" altLang="zh-CN" dirty="0"/>
          </a:p>
          <a:p>
            <a:r>
              <a:rPr kumimoji="1" lang="zh-CN" altLang="en-US" dirty="0"/>
              <a:t>文本输入过程中，若想回到</a:t>
            </a:r>
            <a:r>
              <a:rPr kumimoji="1" lang="en-US" altLang="zh-CN" dirty="0"/>
              <a:t>Normal</a:t>
            </a:r>
            <a:r>
              <a:rPr kumimoji="1" lang="zh-CN" altLang="en-US" dirty="0"/>
              <a:t>模式下，按 </a:t>
            </a:r>
            <a:r>
              <a:rPr kumimoji="1" lang="en-US" altLang="zh-CN" b="1" dirty="0">
                <a:solidFill>
                  <a:srgbClr val="FF3300"/>
                </a:solidFill>
              </a:rPr>
              <a:t>Esc</a:t>
            </a:r>
            <a:r>
              <a:rPr kumimoji="1" lang="en-US" altLang="zh-CN" dirty="0"/>
              <a:t> </a:t>
            </a:r>
            <a:r>
              <a:rPr kumimoji="1" lang="zh-CN" altLang="en-US" dirty="0"/>
              <a:t>键即可。</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3563888" y="5877272"/>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进入插入模式</a:t>
            </a:r>
          </a:p>
        </p:txBody>
      </p:sp>
      <p:pic>
        <p:nvPicPr>
          <p:cNvPr id="3074" name="Picture 2" descr="開始用 vi 來進行編輯">
            <a:extLst>
              <a:ext uri="{FF2B5EF4-FFF2-40B4-BE49-F238E27FC236}">
                <a16:creationId xmlns:a16="http://schemas.microsoft.com/office/drawing/2014/main" id="{770ADAD3-A520-4707-B650-6815A0DA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484784"/>
            <a:ext cx="6966218" cy="434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983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err="1"/>
              <a:t>Cmdline</a:t>
            </a:r>
            <a:r>
              <a:rPr lang="en-US" altLang="zh-CN" dirty="0"/>
              <a:t> </a:t>
            </a:r>
            <a:r>
              <a:rPr lang="zh-CN" altLang="en-US" dirty="0"/>
              <a:t>模式</a:t>
            </a:r>
          </a:p>
        </p:txBody>
      </p:sp>
      <p:sp>
        <p:nvSpPr>
          <p:cNvPr id="3" name="内容占位符 2"/>
          <p:cNvSpPr>
            <a:spLocks noGrp="1"/>
          </p:cNvSpPr>
          <p:nvPr>
            <p:ph idx="1"/>
          </p:nvPr>
        </p:nvSpPr>
        <p:spPr>
          <a:xfrm>
            <a:off x="899592" y="1371600"/>
            <a:ext cx="7772400" cy="4114800"/>
          </a:xfrm>
        </p:spPr>
        <p:txBody>
          <a:bodyPr/>
          <a:lstStyle/>
          <a:p>
            <a:pPr>
              <a:spcBef>
                <a:spcPts val="300"/>
              </a:spcBef>
            </a:pPr>
            <a:r>
              <a:rPr kumimoji="1" lang="en-US" altLang="zh-CN" sz="3000" dirty="0">
                <a:solidFill>
                  <a:srgbClr val="FF0000"/>
                </a:solidFill>
              </a:rPr>
              <a:t>Normal </a:t>
            </a:r>
            <a:r>
              <a:rPr kumimoji="1" lang="zh-CN" altLang="en-US" sz="3000" dirty="0">
                <a:solidFill>
                  <a:srgbClr val="FF0000"/>
                </a:solidFill>
              </a:rPr>
              <a:t>模式下</a:t>
            </a:r>
            <a:r>
              <a:rPr kumimoji="1" lang="zh-CN" altLang="en-US" sz="3000" dirty="0"/>
              <a:t>，用户按</a:t>
            </a:r>
            <a:r>
              <a:rPr kumimoji="1" lang="en-US" altLang="zh-CN" sz="3000" dirty="0">
                <a:solidFill>
                  <a:srgbClr val="FF0000"/>
                </a:solidFill>
              </a:rPr>
              <a:t>[: / ?]</a:t>
            </a:r>
            <a:r>
              <a:rPr kumimoji="1" lang="zh-CN" altLang="en-US" sz="3000" dirty="0"/>
              <a:t>之一即可进入 </a:t>
            </a:r>
            <a:r>
              <a:rPr kumimoji="1" lang="en-US" altLang="zh-CN" sz="3000" dirty="0" err="1"/>
              <a:t>Cmdline</a:t>
            </a:r>
            <a:r>
              <a:rPr kumimoji="1" lang="en-US" altLang="zh-CN" sz="3000" dirty="0"/>
              <a:t> </a:t>
            </a:r>
            <a:r>
              <a:rPr kumimoji="1" lang="zh-CN" altLang="en-US" sz="3000" dirty="0"/>
              <a:t>模式，此时光标会移动到屏幕的最后一行，等待输入命令。</a:t>
            </a:r>
          </a:p>
          <a:p>
            <a:pPr>
              <a:spcBef>
                <a:spcPts val="300"/>
              </a:spcBef>
            </a:pPr>
            <a:r>
              <a:rPr kumimoji="1" lang="zh-CN" altLang="en-US" sz="3000" dirty="0"/>
              <a:t>多数文件管理都是在此模式下执行 </a:t>
            </a:r>
            <a:r>
              <a:rPr kumimoji="1" lang="en-US" altLang="zh-CN" sz="3000" dirty="0"/>
              <a:t>(</a:t>
            </a:r>
            <a:r>
              <a:rPr kumimoji="1" lang="zh-CN" altLang="en-US" sz="3000" dirty="0"/>
              <a:t>如</a:t>
            </a:r>
            <a:r>
              <a:rPr kumimoji="1" lang="zh-CN" altLang="en-US" sz="3000" dirty="0">
                <a:solidFill>
                  <a:srgbClr val="FF0000"/>
                </a:solidFill>
              </a:rPr>
              <a:t>保存、读取、退出</a:t>
            </a:r>
            <a:r>
              <a:rPr kumimoji="1" lang="zh-CN" altLang="en-US" sz="3000" dirty="0"/>
              <a:t>等</a:t>
            </a:r>
            <a:r>
              <a:rPr kumimoji="1" lang="en-US" altLang="zh-CN" sz="3000" dirty="0"/>
              <a:t>)</a:t>
            </a:r>
            <a:r>
              <a:rPr kumimoji="1" lang="zh-CN" altLang="en-US" sz="3000" dirty="0"/>
              <a:t>。</a:t>
            </a:r>
            <a:endParaRPr kumimoji="1" lang="en-US" altLang="zh-CN" sz="3000" dirty="0"/>
          </a:p>
          <a:p>
            <a:pPr>
              <a:spcBef>
                <a:spcPts val="300"/>
              </a:spcBef>
            </a:pPr>
            <a:r>
              <a:rPr kumimoji="1" lang="en-US" altLang="zh-CN" sz="3000" dirty="0" err="1"/>
              <a:t>Cmdline</a:t>
            </a:r>
            <a:r>
              <a:rPr kumimoji="1" lang="en-US" altLang="zh-CN" sz="3000" dirty="0"/>
              <a:t> </a:t>
            </a:r>
            <a:r>
              <a:rPr kumimoji="1" lang="zh-CN" altLang="en-US" sz="3000" dirty="0"/>
              <a:t>模式中</a:t>
            </a:r>
            <a:r>
              <a:rPr kumimoji="1" lang="zh-CN" altLang="en-US" sz="3000" dirty="0">
                <a:solidFill>
                  <a:srgbClr val="FF0000"/>
                </a:solidFill>
              </a:rPr>
              <a:t>所有命令</a:t>
            </a:r>
            <a:r>
              <a:rPr kumimoji="1" lang="zh-CN" altLang="en-US" sz="3000" dirty="0"/>
              <a:t>都必须</a:t>
            </a:r>
            <a:r>
              <a:rPr kumimoji="1" lang="zh-CN" altLang="en-US" sz="3000" dirty="0">
                <a:solidFill>
                  <a:srgbClr val="FF0000"/>
                </a:solidFill>
              </a:rPr>
              <a:t>按 </a:t>
            </a:r>
            <a:r>
              <a:rPr kumimoji="1" lang="en-US" altLang="zh-CN" sz="3000" dirty="0">
                <a:solidFill>
                  <a:srgbClr val="FF0000"/>
                </a:solidFill>
              </a:rPr>
              <a:t>&lt;</a:t>
            </a:r>
            <a:r>
              <a:rPr kumimoji="1" lang="zh-CN" altLang="en-US" sz="3000" dirty="0">
                <a:solidFill>
                  <a:srgbClr val="FF0000"/>
                </a:solidFill>
              </a:rPr>
              <a:t>回车</a:t>
            </a:r>
            <a:r>
              <a:rPr kumimoji="1" lang="en-US" altLang="zh-CN" sz="3000" dirty="0">
                <a:solidFill>
                  <a:srgbClr val="FF0000"/>
                </a:solidFill>
              </a:rPr>
              <a:t>&gt;</a:t>
            </a:r>
            <a:r>
              <a:rPr kumimoji="1" lang="zh-CN" altLang="en-US" sz="3000" dirty="0"/>
              <a:t>后</a:t>
            </a:r>
            <a:r>
              <a:rPr kumimoji="1" lang="zh-CN" altLang="en-US" sz="3000" dirty="0">
                <a:solidFill>
                  <a:srgbClr val="FF0000"/>
                </a:solidFill>
              </a:rPr>
              <a:t>执行</a:t>
            </a:r>
            <a:r>
              <a:rPr kumimoji="1" lang="zh-CN" altLang="en-US" sz="3000" dirty="0"/>
              <a:t>，</a:t>
            </a:r>
            <a:r>
              <a:rPr kumimoji="1" lang="zh-CN" altLang="en-US" sz="3000" dirty="0">
                <a:solidFill>
                  <a:srgbClr val="FF0000"/>
                </a:solidFill>
              </a:rPr>
              <a:t>执行完后</a:t>
            </a:r>
            <a:r>
              <a:rPr kumimoji="1" lang="zh-CN" altLang="en-US" sz="3000" dirty="0"/>
              <a:t>自动</a:t>
            </a:r>
            <a:r>
              <a:rPr kumimoji="1" lang="zh-CN" altLang="en-US" sz="3000" dirty="0">
                <a:solidFill>
                  <a:srgbClr val="FF0000"/>
                </a:solidFill>
              </a:rPr>
              <a:t>回到 </a:t>
            </a:r>
            <a:r>
              <a:rPr kumimoji="1" lang="en-US" altLang="zh-CN" sz="3000" dirty="0">
                <a:solidFill>
                  <a:srgbClr val="FF0000"/>
                </a:solidFill>
              </a:rPr>
              <a:t>Normal </a:t>
            </a:r>
            <a:r>
              <a:rPr kumimoji="1" lang="zh-CN" altLang="en-US" sz="3000" dirty="0">
                <a:solidFill>
                  <a:srgbClr val="FF0000"/>
                </a:solidFill>
              </a:rPr>
              <a:t>模式</a:t>
            </a:r>
            <a:r>
              <a:rPr kumimoji="1" lang="zh-CN" altLang="en-US" sz="3000" dirty="0"/>
              <a:t>。</a:t>
            </a:r>
          </a:p>
          <a:p>
            <a:pPr>
              <a:spcBef>
                <a:spcPts val="300"/>
              </a:spcBef>
            </a:pPr>
            <a:r>
              <a:rPr kumimoji="1" lang="en-US" altLang="zh-CN" sz="3000" dirty="0" err="1"/>
              <a:t>Cmdline</a:t>
            </a:r>
            <a:r>
              <a:rPr kumimoji="1" lang="en-US" altLang="zh-CN" sz="3000" dirty="0"/>
              <a:t> </a:t>
            </a:r>
            <a:r>
              <a:rPr kumimoji="1" lang="zh-CN" altLang="en-US" sz="3000" dirty="0"/>
              <a:t>模式下，输入命令过程中改变了主意，可按 </a:t>
            </a:r>
            <a:r>
              <a:rPr kumimoji="1" lang="en-US" altLang="zh-CN" sz="3000" dirty="0">
                <a:solidFill>
                  <a:srgbClr val="FF0000"/>
                </a:solidFill>
              </a:rPr>
              <a:t>Esc</a:t>
            </a:r>
            <a:r>
              <a:rPr kumimoji="1" lang="zh-CN" altLang="en-US" sz="3000" dirty="0"/>
              <a:t>键，或用</a:t>
            </a:r>
            <a:r>
              <a:rPr kumimoji="1" lang="zh-CN" altLang="en-US" sz="3000" dirty="0">
                <a:solidFill>
                  <a:srgbClr val="FF0000"/>
                </a:solidFill>
              </a:rPr>
              <a:t>退格键</a:t>
            </a:r>
            <a:r>
              <a:rPr kumimoji="1" lang="zh-CN" altLang="en-US" sz="3000" dirty="0"/>
              <a:t>删除全部输入命令后，再按一下</a:t>
            </a:r>
            <a:r>
              <a:rPr kumimoji="1" lang="zh-CN" altLang="en-US" sz="3000" dirty="0">
                <a:solidFill>
                  <a:srgbClr val="FF0000"/>
                </a:solidFill>
              </a:rPr>
              <a:t>退格键</a:t>
            </a:r>
            <a:r>
              <a:rPr kumimoji="1" lang="zh-CN" altLang="en-US" sz="3000" dirty="0"/>
              <a:t>，即可使 </a:t>
            </a:r>
            <a:r>
              <a:rPr kumimoji="1" lang="en-US" altLang="zh-CN" sz="3000" dirty="0"/>
              <a:t>vi </a:t>
            </a:r>
            <a:r>
              <a:rPr kumimoji="1" lang="zh-CN" altLang="en-US" sz="3000" dirty="0"/>
              <a:t>回到 </a:t>
            </a:r>
            <a:r>
              <a:rPr kumimoji="1" lang="en-US" altLang="zh-CN" sz="3000" dirty="0"/>
              <a:t>Normal </a:t>
            </a:r>
            <a:r>
              <a:rPr kumimoji="1" lang="zh-CN" altLang="en-US" sz="3000" dirty="0"/>
              <a:t>模式下。</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Vi </a:t>
            </a:r>
            <a:r>
              <a:rPr lang="zh-CN" altLang="en-US"/>
              <a:t>的 </a:t>
            </a:r>
            <a:r>
              <a:rPr lang="en-US" altLang="zh-CN"/>
              <a:t>Cmdline </a:t>
            </a:r>
            <a:r>
              <a:rPr lang="zh-CN" altLang="en-US"/>
              <a:t>模式</a:t>
            </a:r>
            <a:endParaRPr lang="zh-CN" altLang="en-US" dirty="0"/>
          </a:p>
        </p:txBody>
      </p:sp>
      <p:sp>
        <p:nvSpPr>
          <p:cNvPr id="10" name="文本框 9">
            <a:extLst>
              <a:ext uri="{FF2B5EF4-FFF2-40B4-BE49-F238E27FC236}">
                <a16:creationId xmlns:a16="http://schemas.microsoft.com/office/drawing/2014/main" id="{E3ACE5A4-A38E-4B57-B11E-FE7153297964}"/>
              </a:ext>
            </a:extLst>
          </p:cNvPr>
          <p:cNvSpPr txBox="1"/>
          <p:nvPr/>
        </p:nvSpPr>
        <p:spPr>
          <a:xfrm>
            <a:off x="3027818" y="5589240"/>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进入命令行模式</a:t>
            </a:r>
          </a:p>
        </p:txBody>
      </p:sp>
      <p:pic>
        <p:nvPicPr>
          <p:cNvPr id="4098" name="Picture 2" descr="儲存並離開 vi 環境">
            <a:extLst>
              <a:ext uri="{FF2B5EF4-FFF2-40B4-BE49-F238E27FC236}">
                <a16:creationId xmlns:a16="http://schemas.microsoft.com/office/drawing/2014/main" id="{066BB2EE-6026-455A-A654-7370DDC8F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11" y="1499835"/>
            <a:ext cx="6388495" cy="394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786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a:t>
            </a:r>
            <a:r>
              <a:rPr lang="zh-CN" altLang="en-GB" dirty="0"/>
              <a:t>模式下的基本操作</a:t>
            </a:r>
            <a:endParaRPr lang="zh-CN" altLang="en-US" dirty="0"/>
          </a:p>
        </p:txBody>
      </p:sp>
      <p:sp>
        <p:nvSpPr>
          <p:cNvPr id="3" name="内容占位符 2"/>
          <p:cNvSpPr>
            <a:spLocks noGrp="1"/>
          </p:cNvSpPr>
          <p:nvPr>
            <p:ph idx="1"/>
          </p:nvPr>
        </p:nvSpPr>
        <p:spPr>
          <a:xfrm>
            <a:off x="971600" y="1371600"/>
            <a:ext cx="7772400" cy="4114800"/>
          </a:xfrm>
        </p:spPr>
        <p:txBody>
          <a:bodyPr/>
          <a:lstStyle/>
          <a:p>
            <a:pPr>
              <a:lnSpc>
                <a:spcPct val="80000"/>
              </a:lnSpc>
            </a:pPr>
            <a:r>
              <a:rPr lang="en-US" altLang="zh-CN" sz="2800" dirty="0">
                <a:solidFill>
                  <a:srgbClr val="FF0000"/>
                </a:solidFill>
              </a:rPr>
              <a:t>0</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行首 </a:t>
            </a:r>
            <a:r>
              <a:rPr lang="zh-CN" altLang="en-US" sz="2800" dirty="0"/>
              <a:t>（数字</a:t>
            </a:r>
            <a:r>
              <a:rPr lang="en-US" altLang="zh-CN" sz="2800" dirty="0"/>
              <a:t>0</a:t>
            </a:r>
            <a:r>
              <a:rPr lang="zh-CN" altLang="en-US" sz="2800" dirty="0"/>
              <a:t>）</a:t>
            </a:r>
            <a:endParaRPr lang="en-US" altLang="zh-CN" sz="2800" dirty="0"/>
          </a:p>
          <a:p>
            <a:pPr>
              <a:lnSpc>
                <a:spcPct val="80000"/>
              </a:lnSpc>
            </a:pPr>
            <a:r>
              <a:rPr lang="en-US" altLang="zh-CN" sz="2800" dirty="0">
                <a:solidFill>
                  <a:srgbClr val="FF0000"/>
                </a:solidFill>
              </a:rPr>
              <a:t>$</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行尾</a:t>
            </a:r>
            <a:endParaRPr lang="en-US" altLang="zh-CN" sz="2800" dirty="0">
              <a:solidFill>
                <a:srgbClr val="FF0000"/>
              </a:solidFill>
            </a:endParaRPr>
          </a:p>
          <a:p>
            <a:pPr>
              <a:lnSpc>
                <a:spcPct val="80000"/>
              </a:lnSpc>
            </a:pPr>
            <a:r>
              <a:rPr lang="en-US" altLang="zh-CN" sz="2800" dirty="0">
                <a:solidFill>
                  <a:srgbClr val="FF0000"/>
                </a:solidFill>
              </a:rPr>
              <a:t>G</a:t>
            </a:r>
            <a:r>
              <a:rPr lang="en-US" altLang="zh-CN" sz="2800" dirty="0"/>
              <a:t> </a:t>
            </a:r>
            <a:r>
              <a:rPr lang="zh-CN" altLang="en-US" sz="2800" dirty="0"/>
              <a:t>用于直接</a:t>
            </a:r>
            <a:r>
              <a:rPr lang="zh-CN" altLang="en-US" sz="2800" dirty="0">
                <a:solidFill>
                  <a:srgbClr val="FF0000"/>
                </a:solidFill>
              </a:rPr>
              <a:t>跳转到文件尾</a:t>
            </a:r>
          </a:p>
          <a:p>
            <a:pPr>
              <a:lnSpc>
                <a:spcPct val="80000"/>
              </a:lnSpc>
            </a:pPr>
            <a:r>
              <a:rPr lang="en-US" altLang="zh-CN" sz="2800" dirty="0">
                <a:solidFill>
                  <a:srgbClr val="FF0000"/>
                </a:solidFill>
              </a:rPr>
              <a:t>x</a:t>
            </a:r>
            <a:r>
              <a:rPr lang="en-US" altLang="zh-CN" sz="2800" dirty="0"/>
              <a:t>/</a:t>
            </a:r>
            <a:r>
              <a:rPr lang="en-US" altLang="zh-CN" sz="2800" dirty="0">
                <a:solidFill>
                  <a:srgbClr val="0000FF"/>
                </a:solidFill>
              </a:rPr>
              <a:t>X </a:t>
            </a:r>
            <a:r>
              <a:rPr lang="zh-CN" altLang="en-US" sz="2800" dirty="0">
                <a:solidFill>
                  <a:srgbClr val="FF0000"/>
                </a:solidFill>
              </a:rPr>
              <a:t>删除光标所在的字符</a:t>
            </a:r>
            <a:r>
              <a:rPr lang="en-US" altLang="zh-CN" sz="2800" dirty="0"/>
              <a:t>/</a:t>
            </a:r>
            <a:r>
              <a:rPr lang="zh-CN" altLang="en-US" sz="2800" dirty="0">
                <a:solidFill>
                  <a:srgbClr val="0000FF"/>
                </a:solidFill>
              </a:rPr>
              <a:t>向前删除一个字符</a:t>
            </a:r>
          </a:p>
          <a:p>
            <a:pPr>
              <a:lnSpc>
                <a:spcPct val="80000"/>
              </a:lnSpc>
            </a:pPr>
            <a:r>
              <a:rPr lang="en-US" altLang="zh-CN" sz="2800" dirty="0">
                <a:solidFill>
                  <a:srgbClr val="FF0000"/>
                </a:solidFill>
              </a:rPr>
              <a:t>r</a:t>
            </a:r>
            <a:r>
              <a:rPr lang="en-US" altLang="zh-CN" sz="2800" dirty="0"/>
              <a:t> </a:t>
            </a:r>
            <a:r>
              <a:rPr lang="zh-CN" altLang="en-US" sz="2800" dirty="0"/>
              <a:t>替换光标所在的字符</a:t>
            </a:r>
          </a:p>
          <a:p>
            <a:pPr>
              <a:lnSpc>
                <a:spcPct val="80000"/>
              </a:lnSpc>
            </a:pPr>
            <a:r>
              <a:rPr lang="en-US" altLang="zh-CN" sz="2800" dirty="0">
                <a:solidFill>
                  <a:srgbClr val="FF0000"/>
                </a:solidFill>
              </a:rPr>
              <a:t>/</a:t>
            </a:r>
            <a:r>
              <a:rPr lang="zh-CN" altLang="en-US" sz="2800" dirty="0"/>
              <a:t>和</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字符串 </a:t>
            </a:r>
            <a:r>
              <a:rPr lang="zh-CN" altLang="en-US" sz="2800" dirty="0"/>
              <a:t>分别用于向</a:t>
            </a:r>
            <a:r>
              <a:rPr lang="zh-CN" altLang="en-US" sz="2800" dirty="0">
                <a:solidFill>
                  <a:srgbClr val="FF0000"/>
                </a:solidFill>
              </a:rPr>
              <a:t>光标之下</a:t>
            </a:r>
            <a:r>
              <a:rPr lang="zh-CN" altLang="en-US" sz="2800" dirty="0"/>
              <a:t>和</a:t>
            </a:r>
            <a:r>
              <a:rPr lang="zh-CN" altLang="en-US" sz="2800" dirty="0">
                <a:solidFill>
                  <a:srgbClr val="0000FF"/>
                </a:solidFill>
              </a:rPr>
              <a:t>光标之上</a:t>
            </a:r>
            <a:r>
              <a:rPr lang="zh-CN" altLang="en-US" sz="2800" dirty="0">
                <a:solidFill>
                  <a:srgbClr val="FF0000"/>
                </a:solidFill>
              </a:rPr>
              <a:t>查找字符串</a:t>
            </a:r>
          </a:p>
          <a:p>
            <a:pPr>
              <a:lnSpc>
                <a:spcPct val="80000"/>
              </a:lnSpc>
            </a:pPr>
            <a:r>
              <a:rPr lang="en-US" altLang="zh-CN" sz="2800" dirty="0">
                <a:solidFill>
                  <a:srgbClr val="FF0000"/>
                </a:solidFill>
              </a:rPr>
              <a:t>dd</a:t>
            </a:r>
            <a:r>
              <a:rPr lang="en-US" altLang="zh-CN" sz="2800" dirty="0"/>
              <a:t>/</a:t>
            </a:r>
            <a:r>
              <a:rPr lang="en-US" altLang="zh-CN" sz="2800" dirty="0">
                <a:solidFill>
                  <a:srgbClr val="0000FF"/>
                </a:solidFill>
              </a:rPr>
              <a:t>YY </a:t>
            </a:r>
            <a:r>
              <a:rPr lang="zh-CN" altLang="en-US" sz="2800" dirty="0"/>
              <a:t>分别用于</a:t>
            </a:r>
            <a:r>
              <a:rPr lang="zh-CN" altLang="en-US" sz="2800" dirty="0">
                <a:solidFill>
                  <a:srgbClr val="FF0000"/>
                </a:solidFill>
              </a:rPr>
              <a:t>剪切</a:t>
            </a:r>
            <a:r>
              <a:rPr lang="zh-CN" altLang="en-US" sz="2800" dirty="0"/>
              <a:t>、</a:t>
            </a:r>
            <a:r>
              <a:rPr lang="zh-CN" altLang="en-US" sz="2800" dirty="0">
                <a:solidFill>
                  <a:srgbClr val="0000FF"/>
                </a:solidFill>
              </a:rPr>
              <a:t>复制</a:t>
            </a:r>
            <a:r>
              <a:rPr lang="zh-CN" altLang="en-US" sz="2800" dirty="0"/>
              <a:t>光标</a:t>
            </a:r>
            <a:r>
              <a:rPr lang="zh-CN" altLang="en-US" sz="2800" dirty="0">
                <a:solidFill>
                  <a:srgbClr val="FF0000"/>
                </a:solidFill>
              </a:rPr>
              <a:t>所在行</a:t>
            </a:r>
            <a:r>
              <a:rPr lang="zh-CN" altLang="en-US" sz="2800" dirty="0"/>
              <a:t>的</a:t>
            </a:r>
            <a:r>
              <a:rPr lang="zh-CN" altLang="en-US" sz="2800" dirty="0">
                <a:solidFill>
                  <a:srgbClr val="FF0000"/>
                </a:solidFill>
              </a:rPr>
              <a:t>文字</a:t>
            </a:r>
            <a:endParaRPr lang="en-US" altLang="zh-CN" sz="2800" dirty="0">
              <a:solidFill>
                <a:srgbClr val="FF0000"/>
              </a:solidFill>
            </a:endParaRPr>
          </a:p>
          <a:p>
            <a:pPr>
              <a:lnSpc>
                <a:spcPct val="80000"/>
              </a:lnSpc>
            </a:pPr>
            <a:r>
              <a:rPr lang="en-US" altLang="zh-CN" sz="2800" dirty="0">
                <a:solidFill>
                  <a:srgbClr val="FF0000"/>
                </a:solidFill>
              </a:rPr>
              <a:t>p</a:t>
            </a:r>
            <a:r>
              <a:rPr lang="en-US" altLang="zh-CN" sz="2800" dirty="0"/>
              <a:t>/</a:t>
            </a:r>
            <a:r>
              <a:rPr lang="en-US" altLang="zh-CN" sz="2800" dirty="0">
                <a:solidFill>
                  <a:srgbClr val="0000FF"/>
                </a:solidFill>
              </a:rPr>
              <a:t>P</a:t>
            </a:r>
            <a:r>
              <a:rPr lang="zh-CN" altLang="en-US" sz="2800" dirty="0">
                <a:solidFill>
                  <a:srgbClr val="0000FF"/>
                </a:solidFill>
              </a:rPr>
              <a:t> </a:t>
            </a:r>
            <a:r>
              <a:rPr lang="zh-CN" altLang="en-US" sz="2800" dirty="0"/>
              <a:t>将已复制数据粘贴在</a:t>
            </a:r>
            <a:r>
              <a:rPr lang="zh-CN" altLang="en-US" sz="2800" dirty="0">
                <a:solidFill>
                  <a:srgbClr val="FF0000"/>
                </a:solidFill>
              </a:rPr>
              <a:t>光标下一行</a:t>
            </a:r>
            <a:r>
              <a:rPr lang="en-US" altLang="zh-CN" sz="2800" dirty="0"/>
              <a:t>/</a:t>
            </a:r>
            <a:r>
              <a:rPr lang="zh-CN" altLang="en-US" sz="2800" dirty="0">
                <a:solidFill>
                  <a:srgbClr val="0000FF"/>
                </a:solidFill>
              </a:rPr>
              <a:t>所在行</a:t>
            </a:r>
          </a:p>
          <a:p>
            <a:pPr>
              <a:lnSpc>
                <a:spcPct val="80000"/>
              </a:lnSpc>
            </a:pPr>
            <a:r>
              <a:rPr lang="en-US" altLang="zh-CN" sz="2800" dirty="0">
                <a:solidFill>
                  <a:srgbClr val="FF0000"/>
                </a:solidFill>
              </a:rPr>
              <a:t>u </a:t>
            </a:r>
            <a:r>
              <a:rPr lang="zh-CN" altLang="en-US" sz="2800" dirty="0"/>
              <a:t>取消上一次编辑操作（</a:t>
            </a:r>
            <a:r>
              <a:rPr lang="en-US" altLang="zh-CN" sz="2800" dirty="0"/>
              <a:t>undo</a:t>
            </a:r>
            <a:r>
              <a:rPr lang="zh-CN" altLang="en-US" sz="2800" dirty="0"/>
              <a:t>）</a:t>
            </a:r>
          </a:p>
          <a:p>
            <a:pPr>
              <a:lnSpc>
                <a:spcPct val="80000"/>
              </a:lnSpc>
            </a:pPr>
            <a:r>
              <a:rPr lang="en-US" altLang="zh-CN" sz="2800" dirty="0">
                <a:solidFill>
                  <a:srgbClr val="FF0000"/>
                </a:solidFill>
              </a:rPr>
              <a:t>.</a:t>
            </a:r>
            <a:r>
              <a:rPr lang="en-US" altLang="zh-CN" sz="2800" dirty="0"/>
              <a:t> </a:t>
            </a:r>
            <a:r>
              <a:rPr lang="zh-CN" altLang="en-US" sz="2800" dirty="0"/>
              <a:t>重复上一次编辑操作（</a:t>
            </a:r>
            <a:r>
              <a:rPr lang="en-US" altLang="zh-CN" sz="2800" dirty="0"/>
              <a:t>redo</a:t>
            </a:r>
            <a:r>
              <a:rPr lang="zh-CN" altLang="en-US" sz="2800" dirty="0"/>
              <a:t>）</a:t>
            </a:r>
          </a:p>
          <a:p>
            <a:pPr>
              <a:lnSpc>
                <a:spcPct val="80000"/>
              </a:lnSpc>
            </a:pPr>
            <a:r>
              <a:rPr lang="en-US" altLang="zh-CN" sz="2800" dirty="0">
                <a:solidFill>
                  <a:srgbClr val="FF0000"/>
                </a:solidFill>
              </a:rPr>
              <a:t>ZZ</a:t>
            </a:r>
            <a:r>
              <a:rPr lang="en-US" altLang="zh-CN" sz="2800" dirty="0"/>
              <a:t>/</a:t>
            </a:r>
            <a:r>
              <a:rPr lang="en-US" altLang="zh-CN" sz="2800" dirty="0">
                <a:solidFill>
                  <a:srgbClr val="0000FF"/>
                </a:solidFill>
              </a:rPr>
              <a:t>ZQ</a:t>
            </a:r>
            <a:r>
              <a:rPr lang="en-US" altLang="zh-CN" sz="2800" dirty="0"/>
              <a:t> </a:t>
            </a:r>
            <a:r>
              <a:rPr lang="zh-CN" altLang="en-US" sz="2800" dirty="0"/>
              <a:t>用于</a:t>
            </a:r>
            <a:r>
              <a:rPr lang="zh-CN" altLang="en-US" sz="2800" dirty="0">
                <a:solidFill>
                  <a:srgbClr val="FF0000"/>
                </a:solidFill>
              </a:rPr>
              <a:t>存盘</a:t>
            </a:r>
            <a:r>
              <a:rPr lang="en-US" altLang="zh-CN" sz="2800" dirty="0"/>
              <a:t>/</a:t>
            </a:r>
            <a:r>
              <a:rPr lang="zh-CN" altLang="en-US" sz="2800" dirty="0">
                <a:solidFill>
                  <a:srgbClr val="0000FF"/>
                </a:solidFill>
              </a:rPr>
              <a:t>不存盘</a:t>
            </a:r>
            <a:r>
              <a:rPr lang="zh-CN" altLang="en-US" sz="2800" dirty="0">
                <a:solidFill>
                  <a:srgbClr val="FF0000"/>
                </a:solidFill>
              </a:rPr>
              <a:t>退出</a:t>
            </a:r>
            <a:r>
              <a:rPr lang="en-US" altLang="zh-CN" sz="2800" dirty="0"/>
              <a:t>Vi</a:t>
            </a:r>
          </a:p>
          <a:p>
            <a:pPr>
              <a:lnSpc>
                <a:spcPct val="80000"/>
              </a:lnSpc>
            </a:pPr>
            <a:r>
              <a:rPr lang="en-US" altLang="zh-CN" sz="2800" dirty="0">
                <a:solidFill>
                  <a:srgbClr val="FF0000"/>
                </a:solidFill>
              </a:rPr>
              <a:t>n+</a:t>
            </a:r>
            <a:r>
              <a:rPr lang="en-US" altLang="zh-CN" sz="2800" dirty="0"/>
              <a:t>/</a:t>
            </a:r>
            <a:r>
              <a:rPr lang="en-US" altLang="zh-CN" sz="2800" dirty="0">
                <a:solidFill>
                  <a:srgbClr val="0000FF"/>
                </a:solidFill>
              </a:rPr>
              <a:t>n-</a:t>
            </a:r>
            <a:r>
              <a:rPr lang="en-US" altLang="zh-CN" sz="2800" dirty="0">
                <a:solidFill>
                  <a:srgbClr val="FF0000"/>
                </a:solidFill>
              </a:rPr>
              <a:t> </a:t>
            </a:r>
            <a:r>
              <a:rPr lang="zh-CN" altLang="en-US" sz="2800" dirty="0"/>
              <a:t>光标</a:t>
            </a:r>
            <a:r>
              <a:rPr lang="zh-CN" altLang="en-US" sz="2800" dirty="0">
                <a:solidFill>
                  <a:srgbClr val="FF0000"/>
                </a:solidFill>
              </a:rPr>
              <a:t>向下</a:t>
            </a:r>
            <a:r>
              <a:rPr lang="en-US" altLang="zh-CN" sz="2800" dirty="0"/>
              <a:t>/</a:t>
            </a:r>
            <a:r>
              <a:rPr lang="zh-CN" altLang="en-US" sz="2800" dirty="0">
                <a:solidFill>
                  <a:srgbClr val="0000FF"/>
                </a:solidFill>
              </a:rPr>
              <a:t>向上</a:t>
            </a:r>
            <a:r>
              <a:rPr lang="zh-CN" altLang="en-US" sz="2800" dirty="0">
                <a:solidFill>
                  <a:srgbClr val="FF0000"/>
                </a:solidFill>
              </a:rPr>
              <a:t>移</a:t>
            </a:r>
            <a:r>
              <a:rPr lang="en-US" altLang="zh-CN" sz="2800" dirty="0">
                <a:solidFill>
                  <a:srgbClr val="FF0000"/>
                </a:solidFill>
              </a:rPr>
              <a:t>n</a:t>
            </a:r>
            <a:r>
              <a:rPr lang="zh-CN" altLang="en-US" sz="2800" dirty="0">
                <a:solidFill>
                  <a:srgbClr val="FF0000"/>
                </a:solidFill>
              </a:rPr>
              <a:t>行</a:t>
            </a:r>
            <a:endParaRPr lang="en-US" altLang="zh-CN" sz="2800"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60648"/>
            <a:ext cx="7793037" cy="1052513"/>
          </a:xfrm>
        </p:spPr>
        <p:txBody>
          <a:bodyPr/>
          <a:lstStyle/>
          <a:p>
            <a:r>
              <a:rPr lang="en-US" altLang="zh-CN" dirty="0"/>
              <a:t>touch</a:t>
            </a:r>
            <a:r>
              <a:rPr lang="zh-CN" altLang="en-US" dirty="0"/>
              <a:t>命令举例</a:t>
            </a:r>
          </a:p>
        </p:txBody>
      </p:sp>
      <p:graphicFrame>
        <p:nvGraphicFramePr>
          <p:cNvPr id="4" name="表格 3">
            <a:extLst>
              <a:ext uri="{FF2B5EF4-FFF2-40B4-BE49-F238E27FC236}">
                <a16:creationId xmlns:a16="http://schemas.microsoft.com/office/drawing/2014/main" id="{4A1B930B-ECB6-4C1E-B184-22068ACFBAE0}"/>
              </a:ext>
            </a:extLst>
          </p:cNvPr>
          <p:cNvGraphicFramePr>
            <a:graphicFrameLocks noGrp="1"/>
          </p:cNvGraphicFramePr>
          <p:nvPr>
            <p:extLst>
              <p:ext uri="{D42A27DB-BD31-4B8C-83A1-F6EECF244321}">
                <p14:modId xmlns:p14="http://schemas.microsoft.com/office/powerpoint/2010/main" val="2929516239"/>
              </p:ext>
            </p:extLst>
          </p:nvPr>
        </p:nvGraphicFramePr>
        <p:xfrm>
          <a:off x="709113" y="2039616"/>
          <a:ext cx="8157821" cy="4557736"/>
        </p:xfrm>
        <a:graphic>
          <a:graphicData uri="http://schemas.openxmlformats.org/drawingml/2006/table">
            <a:tbl>
              <a:tblPr firstRow="1" bandRow="1">
                <a:tableStyleId>{B301B821-A1FF-4177-AEE7-76D212191A09}</a:tableStyleId>
              </a:tblPr>
              <a:tblGrid>
                <a:gridCol w="3461128">
                  <a:extLst>
                    <a:ext uri="{9D8B030D-6E8A-4147-A177-3AD203B41FA5}">
                      <a16:colId xmlns:a16="http://schemas.microsoft.com/office/drawing/2014/main" val="4152949088"/>
                    </a:ext>
                  </a:extLst>
                </a:gridCol>
                <a:gridCol w="4696693">
                  <a:extLst>
                    <a:ext uri="{9D8B030D-6E8A-4147-A177-3AD203B41FA5}">
                      <a16:colId xmlns:a16="http://schemas.microsoft.com/office/drawing/2014/main" val="3292320709"/>
                    </a:ext>
                  </a:extLst>
                </a:gridCol>
              </a:tblGrid>
              <a:tr h="44159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100" dirty="0"/>
                        <a:t>touch </a:t>
                      </a:r>
                      <a:r>
                        <a:rPr lang="en-US" altLang="zh-CN" sz="2100" dirty="0" err="1"/>
                        <a:t>newfile</a:t>
                      </a:r>
                      <a:endParaRPr lang="en-US" altLang="zh-CN" sz="2100" dirty="0"/>
                    </a:p>
                  </a:txBody>
                  <a:tcPr marL="86360" marR="86360"/>
                </a:tc>
                <a:tc>
                  <a:txBody>
                    <a:bodyPr/>
                    <a:lstStyle/>
                    <a:p>
                      <a:r>
                        <a:rPr lang="zh-CN" altLang="en-US" sz="2100" dirty="0"/>
                        <a:t>创建空的新文件</a:t>
                      </a:r>
                      <a:endParaRPr lang="zh-CN" altLang="en-US" sz="2100" dirty="0">
                        <a:solidFill>
                          <a:srgbClr val="FF0000"/>
                        </a:solidFill>
                      </a:endParaRPr>
                    </a:p>
                  </a:txBody>
                  <a:tcPr marL="86360" marR="86360"/>
                </a:tc>
                <a:extLst>
                  <a:ext uri="{0D108BD9-81ED-4DB2-BD59-A6C34878D82A}">
                    <a16:rowId xmlns:a16="http://schemas.microsoft.com/office/drawing/2014/main" val="2249595168"/>
                  </a:ext>
                </a:extLst>
              </a:tr>
              <a:tr h="412152">
                <a:tc>
                  <a:txBody>
                    <a:bodyPr/>
                    <a:lstStyle/>
                    <a:p>
                      <a:r>
                        <a:rPr lang="en-US" altLang="zh-CN" sz="2100" dirty="0"/>
                        <a:t>touch  file</a:t>
                      </a:r>
                    </a:p>
                  </a:txBody>
                  <a:tcPr marL="86360" marR="86360"/>
                </a:tc>
                <a:tc>
                  <a:txBody>
                    <a:bodyPr/>
                    <a:lstStyle/>
                    <a:p>
                      <a:r>
                        <a:rPr lang="zh-CN" altLang="en-US" sz="2100" dirty="0"/>
                        <a:t>修改已存在文件时间为当前时间（</a:t>
                      </a:r>
                      <a:r>
                        <a:rPr lang="zh-CN" altLang="en-US" sz="2100" dirty="0">
                          <a:solidFill>
                            <a:srgbClr val="FF0000"/>
                          </a:solidFill>
                        </a:rPr>
                        <a:t>三类时间戳都修改</a:t>
                      </a:r>
                      <a:r>
                        <a:rPr lang="zh-CN" altLang="en-US" sz="2100" dirty="0"/>
                        <a:t>）</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100" dirty="0"/>
                        <a:t>touch  -a file</a:t>
                      </a:r>
                    </a:p>
                  </a:txBody>
                  <a:tcPr marL="86360" marR="86360"/>
                </a:tc>
                <a:tc>
                  <a:txBody>
                    <a:bodyPr/>
                    <a:lstStyle/>
                    <a:p>
                      <a:r>
                        <a:rPr lang="zh-CN" altLang="en-US" sz="2100" dirty="0"/>
                        <a:t>修改文件</a:t>
                      </a:r>
                      <a:r>
                        <a:rPr lang="zh-CN" altLang="en-US" sz="2100" dirty="0">
                          <a:solidFill>
                            <a:srgbClr val="FF0000"/>
                          </a:solidFill>
                        </a:rPr>
                        <a:t>访问时间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2437616541"/>
                  </a:ext>
                </a:extLst>
              </a:tr>
              <a:tr h="412152">
                <a:tc>
                  <a:txBody>
                    <a:bodyPr/>
                    <a:lstStyle/>
                    <a:p>
                      <a:pPr>
                        <a:buNone/>
                      </a:pPr>
                      <a:r>
                        <a:rPr lang="en-US" altLang="zh-CN" sz="2400" dirty="0"/>
                        <a:t>touch  -m file</a:t>
                      </a:r>
                    </a:p>
                  </a:txBody>
                  <a:tcPr marL="86360" marR="86360"/>
                </a:tc>
                <a:tc>
                  <a:txBody>
                    <a:bodyPr/>
                    <a:lstStyle/>
                    <a:p>
                      <a:r>
                        <a:rPr lang="zh-CN" altLang="en-US" sz="2100" dirty="0"/>
                        <a:t>修改文件</a:t>
                      </a:r>
                      <a:r>
                        <a:rPr lang="zh-CN" altLang="en-US" sz="2100" dirty="0">
                          <a:solidFill>
                            <a:srgbClr val="FF0000"/>
                          </a:solidFill>
                        </a:rPr>
                        <a:t>修改时间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-t 200701311200  file </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修改文件时间为指定时间，</a:t>
                      </a:r>
                      <a:r>
                        <a:rPr lang="zh-CN" altLang="en-US" sz="2100" dirty="0">
                          <a:solidFill>
                            <a:srgbClr val="FF0000"/>
                          </a:solidFill>
                        </a:rPr>
                        <a:t>访问时间和修改时间均为指定时间</a:t>
                      </a:r>
                      <a:r>
                        <a:rPr lang="zh-CN" altLang="en-US" sz="2100" dirty="0"/>
                        <a:t>，但</a:t>
                      </a:r>
                      <a:r>
                        <a:rPr lang="zh-CN" altLang="en-US" sz="2100" dirty="0">
                          <a:solidFill>
                            <a:srgbClr val="FF0000"/>
                          </a:solidFill>
                        </a:rPr>
                        <a:t>状态时间为当前时间</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-r </a:t>
                      </a:r>
                      <a:r>
                        <a:rPr lang="en-US" altLang="zh-CN" sz="2400" dirty="0" err="1"/>
                        <a:t>oldfile</a:t>
                      </a:r>
                      <a:r>
                        <a:rPr lang="en-US" altLang="zh-CN" sz="2400" dirty="0"/>
                        <a:t>  </a:t>
                      </a:r>
                      <a:r>
                        <a:rPr lang="en-US" altLang="zh-CN" sz="2400" dirty="0" err="1"/>
                        <a:t>newfile</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a:t>
                      </a:r>
                      <a:r>
                        <a:rPr lang="en-US" altLang="zh-CN" sz="2100" dirty="0" err="1"/>
                        <a:t>newfile</a:t>
                      </a:r>
                      <a:r>
                        <a:rPr lang="zh-CN" altLang="en-US" sz="2100" dirty="0"/>
                        <a:t>文件时间为</a:t>
                      </a:r>
                      <a:r>
                        <a:rPr lang="en-US" altLang="zh-CN" sz="2100" dirty="0" err="1"/>
                        <a:t>oldfile</a:t>
                      </a:r>
                      <a:r>
                        <a:rPr lang="zh-CN" altLang="en-US" sz="2100" dirty="0"/>
                        <a:t>文件时间，</a:t>
                      </a:r>
                      <a:r>
                        <a:rPr lang="zh-CN" altLang="en-US" sz="2100" dirty="0">
                          <a:solidFill>
                            <a:srgbClr val="FF0000"/>
                          </a:solidFill>
                        </a:rPr>
                        <a:t>访问时间和修改时间均为指定文件的时间</a:t>
                      </a:r>
                      <a:r>
                        <a:rPr lang="zh-CN" altLang="en-US" sz="2100" dirty="0"/>
                        <a:t>，但</a:t>
                      </a:r>
                      <a:r>
                        <a:rPr lang="zh-CN" altLang="en-US" sz="2100" dirty="0">
                          <a:solidFill>
                            <a:srgbClr val="FF0000"/>
                          </a:solidFill>
                        </a:rPr>
                        <a:t>状态时间为当前时间</a:t>
                      </a:r>
                      <a:endParaRPr lang="zh-CN" altLang="en-US" sz="2100" dirty="0"/>
                    </a:p>
                  </a:txBody>
                  <a:tcPr marL="86360" marR="86360"/>
                </a:tc>
                <a:extLst>
                  <a:ext uri="{0D108BD9-81ED-4DB2-BD59-A6C34878D82A}">
                    <a16:rowId xmlns:a16="http://schemas.microsoft.com/office/drawing/2014/main" val="2937275167"/>
                  </a:ext>
                </a:extLst>
              </a:tr>
            </a:tbl>
          </a:graphicData>
        </a:graphic>
      </p:graphicFrame>
      <p:pic>
        <p:nvPicPr>
          <p:cNvPr id="5" name="图片 4">
            <a:extLst>
              <a:ext uri="{FF2B5EF4-FFF2-40B4-BE49-F238E27FC236}">
                <a16:creationId xmlns:a16="http://schemas.microsoft.com/office/drawing/2014/main" id="{F0AB4E89-81AC-40EE-9072-B655562CF5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8024" y="395816"/>
            <a:ext cx="4280767" cy="1189103"/>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dirty="0"/>
              <a:t> </a:t>
            </a:r>
            <a:r>
              <a:rPr lang="zh-CN" altLang="en-GB" dirty="0"/>
              <a:t>模式下的基本操作</a:t>
            </a:r>
            <a:endParaRPr lang="zh-CN" altLang="en-US" dirty="0"/>
          </a:p>
        </p:txBody>
      </p:sp>
      <p:sp>
        <p:nvSpPr>
          <p:cNvPr id="3" name="内容占位符 2"/>
          <p:cNvSpPr>
            <a:spLocks noGrp="1"/>
          </p:cNvSpPr>
          <p:nvPr>
            <p:ph idx="1"/>
          </p:nvPr>
        </p:nvSpPr>
        <p:spPr>
          <a:xfrm>
            <a:off x="1154113" y="1244228"/>
            <a:ext cx="7488832" cy="4718149"/>
          </a:xfrm>
        </p:spPr>
        <p:txBody>
          <a:bodyPr/>
          <a:lstStyle/>
          <a:p>
            <a:pPr>
              <a:spcBef>
                <a:spcPts val="0"/>
              </a:spcBef>
            </a:pPr>
            <a:r>
              <a:rPr lang="en-US" altLang="zh-CN" sz="3000" dirty="0"/>
              <a:t>:n1,n2 co n3  </a:t>
            </a:r>
            <a:r>
              <a:rPr lang="zh-CN" altLang="en-US" sz="3000" dirty="0"/>
              <a:t>用于</a:t>
            </a:r>
            <a:r>
              <a:rPr lang="zh-CN" altLang="en-US" sz="3000" dirty="0">
                <a:solidFill>
                  <a:srgbClr val="FF0000"/>
                </a:solidFill>
              </a:rPr>
              <a:t>块复制</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为止的内容复制到</a:t>
            </a:r>
            <a:r>
              <a:rPr lang="en-US" altLang="zh-CN" sz="3000" dirty="0"/>
              <a:t>n3</a:t>
            </a:r>
            <a:r>
              <a:rPr lang="zh-CN" altLang="en-US" sz="3000" dirty="0"/>
              <a:t>后面</a:t>
            </a:r>
          </a:p>
          <a:p>
            <a:pPr>
              <a:spcBef>
                <a:spcPts val="0"/>
              </a:spcBef>
            </a:pPr>
            <a:r>
              <a:rPr lang="en-US" altLang="zh-CN" sz="3000" dirty="0"/>
              <a:t>:n1,n2 m n3 	</a:t>
            </a:r>
            <a:r>
              <a:rPr lang="zh-CN" altLang="en-US" sz="3000" dirty="0"/>
              <a:t>用于</a:t>
            </a:r>
            <a:r>
              <a:rPr lang="zh-CN" altLang="en-US" sz="3000" dirty="0">
                <a:solidFill>
                  <a:srgbClr val="FF0000"/>
                </a:solidFill>
              </a:rPr>
              <a:t>块移动</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为止的内容移动到</a:t>
            </a:r>
            <a:r>
              <a:rPr lang="en-US" altLang="zh-CN" sz="3000" dirty="0"/>
              <a:t>n3</a:t>
            </a:r>
            <a:r>
              <a:rPr lang="zh-CN" altLang="en-US" sz="3000" dirty="0"/>
              <a:t>后面</a:t>
            </a:r>
          </a:p>
          <a:p>
            <a:pPr>
              <a:spcBef>
                <a:spcPts val="0"/>
              </a:spcBef>
            </a:pPr>
            <a:r>
              <a:rPr lang="en-US" altLang="zh-CN" sz="3000" dirty="0"/>
              <a:t>:n1,n2 d </a:t>
            </a:r>
            <a:r>
              <a:rPr lang="zh-CN" altLang="en-US" sz="3000" dirty="0"/>
              <a:t>用于</a:t>
            </a:r>
            <a:r>
              <a:rPr lang="zh-CN" altLang="en-US" sz="3000" dirty="0">
                <a:solidFill>
                  <a:srgbClr val="FF0000"/>
                </a:solidFill>
              </a:rPr>
              <a:t>块删除</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为止的内容删除</a:t>
            </a:r>
          </a:p>
          <a:p>
            <a:pPr>
              <a:spcBef>
                <a:spcPts val="0"/>
              </a:spcBef>
            </a:pPr>
            <a:r>
              <a:rPr lang="en-US" altLang="zh-CN" sz="3000" dirty="0">
                <a:solidFill>
                  <a:srgbClr val="FF0000"/>
                </a:solidFill>
              </a:rPr>
              <a:t>:w</a:t>
            </a:r>
            <a:r>
              <a:rPr lang="en-US" altLang="zh-CN" sz="3000" dirty="0"/>
              <a:t>   </a:t>
            </a:r>
            <a:r>
              <a:rPr lang="zh-CN" altLang="en-US" sz="3000" dirty="0">
                <a:solidFill>
                  <a:srgbClr val="FF0000"/>
                </a:solidFill>
              </a:rPr>
              <a:t>保存</a:t>
            </a:r>
            <a:r>
              <a:rPr lang="zh-CN" altLang="en-US" sz="3000" dirty="0"/>
              <a:t>当前编辑文件，</a:t>
            </a:r>
            <a:r>
              <a:rPr lang="zh-CN" altLang="en-US" sz="3000" dirty="0">
                <a:solidFill>
                  <a:srgbClr val="FF0000"/>
                </a:solidFill>
              </a:rPr>
              <a:t>但并不退出</a:t>
            </a:r>
          </a:p>
          <a:p>
            <a:pPr>
              <a:spcBef>
                <a:spcPts val="0"/>
              </a:spcBef>
            </a:pPr>
            <a:r>
              <a:rPr lang="en-US" altLang="zh-CN" sz="3000" dirty="0"/>
              <a:t>:w </a:t>
            </a:r>
            <a:r>
              <a:rPr lang="en-US" altLang="zh-CN" sz="3000" dirty="0" err="1"/>
              <a:t>newfile</a:t>
            </a:r>
            <a:r>
              <a:rPr lang="en-US" altLang="zh-CN" sz="3000" dirty="0"/>
              <a:t>  </a:t>
            </a:r>
            <a:r>
              <a:rPr lang="zh-CN" altLang="en-US" sz="3000" dirty="0"/>
              <a:t>存为另外一个名为“</a:t>
            </a:r>
            <a:r>
              <a:rPr lang="en-US" altLang="zh-CN" sz="3000" dirty="0" err="1"/>
              <a:t>newfile</a:t>
            </a:r>
            <a:r>
              <a:rPr lang="en-US" altLang="zh-CN" sz="3000" dirty="0"/>
              <a:t>” </a:t>
            </a:r>
            <a:r>
              <a:rPr lang="zh-CN" altLang="en-US" sz="3000" dirty="0"/>
              <a:t>的文件</a:t>
            </a:r>
          </a:p>
          <a:p>
            <a:pPr>
              <a:spcBef>
                <a:spcPts val="0"/>
              </a:spcBef>
            </a:pPr>
            <a:r>
              <a:rPr lang="en-US" altLang="zh-CN" sz="3000" dirty="0">
                <a:solidFill>
                  <a:srgbClr val="FF0000"/>
                </a:solidFill>
              </a:rPr>
              <a:t>:</a:t>
            </a:r>
            <a:r>
              <a:rPr lang="en-US" altLang="zh-CN" sz="3000" dirty="0" err="1">
                <a:solidFill>
                  <a:srgbClr val="FF0000"/>
                </a:solidFill>
              </a:rPr>
              <a:t>wq</a:t>
            </a:r>
            <a:r>
              <a:rPr lang="en-US" altLang="zh-CN" sz="3000" dirty="0"/>
              <a:t> </a:t>
            </a:r>
            <a:r>
              <a:rPr lang="zh-CN" altLang="en-US" sz="3000" dirty="0"/>
              <a:t>用于</a:t>
            </a:r>
            <a:r>
              <a:rPr lang="zh-CN" altLang="en-US" sz="3000" dirty="0">
                <a:solidFill>
                  <a:srgbClr val="FF0000"/>
                </a:solidFill>
              </a:rPr>
              <a:t>存盘退出</a:t>
            </a:r>
            <a:r>
              <a:rPr lang="en-US" altLang="zh-CN" sz="3000" dirty="0"/>
              <a:t>Vi</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不存盘退出</a:t>
            </a:r>
            <a:r>
              <a:rPr lang="en-US" altLang="zh-CN" sz="3000" dirty="0"/>
              <a:t>Vi </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直接退出</a:t>
            </a:r>
            <a:r>
              <a:rPr lang="en-US" altLang="zh-CN" sz="3000" dirty="0"/>
              <a:t>Vi </a:t>
            </a:r>
            <a:r>
              <a:rPr lang="zh-CN" altLang="en-US" sz="3000" dirty="0"/>
              <a:t>（未做修改）</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sz="4400" dirty="0"/>
              <a:t> </a:t>
            </a:r>
            <a:r>
              <a:rPr lang="zh-CN" altLang="en-GB" sz="4400" dirty="0"/>
              <a:t>模式</a:t>
            </a:r>
            <a:r>
              <a:rPr lang="en-GB" altLang="zh-CN" sz="4400" dirty="0">
                <a:latin typeface="Helvetica"/>
              </a:rPr>
              <a:t>—</a:t>
            </a:r>
            <a:r>
              <a:rPr lang="zh-CN" altLang="en-US" sz="4400" b="1" dirty="0"/>
              <a:t>设置 </a:t>
            </a:r>
            <a:r>
              <a:rPr lang="en-US" altLang="zh-CN" sz="4400" b="1" dirty="0"/>
              <a:t>Vi </a:t>
            </a:r>
            <a:r>
              <a:rPr lang="zh-CN" altLang="en-US" sz="4400" b="1" dirty="0"/>
              <a:t>环境</a:t>
            </a:r>
            <a:endParaRPr lang="zh-CN" altLang="en-US" dirty="0"/>
          </a:p>
        </p:txBody>
      </p:sp>
      <p:sp>
        <p:nvSpPr>
          <p:cNvPr id="3" name="内容占位符 2"/>
          <p:cNvSpPr>
            <a:spLocks noGrp="1"/>
          </p:cNvSpPr>
          <p:nvPr>
            <p:ph idx="1"/>
          </p:nvPr>
        </p:nvSpPr>
        <p:spPr>
          <a:xfrm>
            <a:off x="1043608" y="1628800"/>
            <a:ext cx="7712843" cy="4114800"/>
          </a:xfrm>
        </p:spPr>
        <p:txBody>
          <a:bodyPr/>
          <a:lstStyle/>
          <a:p>
            <a:r>
              <a:rPr lang="en-US" altLang="zh-CN" dirty="0"/>
              <a:t>:set </a:t>
            </a:r>
            <a:r>
              <a:rPr lang="en-US" altLang="zh-CN" dirty="0" err="1"/>
              <a:t>autoindent</a:t>
            </a:r>
            <a:r>
              <a:rPr lang="en-US" altLang="zh-CN" dirty="0"/>
              <a:t>  </a:t>
            </a:r>
            <a:r>
              <a:rPr lang="zh-CN" altLang="en-US" dirty="0">
                <a:solidFill>
                  <a:srgbClr val="FF0000"/>
                </a:solidFill>
              </a:rPr>
              <a:t>缩进</a:t>
            </a:r>
            <a:r>
              <a:rPr lang="en-US" altLang="zh-CN" dirty="0">
                <a:solidFill>
                  <a:srgbClr val="FF0000"/>
                </a:solidFill>
              </a:rPr>
              <a:t>,</a:t>
            </a:r>
            <a:r>
              <a:rPr lang="zh-CN" altLang="en-US" dirty="0"/>
              <a:t>常用于程序的编写</a:t>
            </a:r>
          </a:p>
          <a:p>
            <a:r>
              <a:rPr lang="en-US" altLang="zh-CN" dirty="0"/>
              <a:t>:set </a:t>
            </a:r>
            <a:r>
              <a:rPr lang="en-US" altLang="zh-CN" dirty="0" err="1"/>
              <a:t>noautoindent</a:t>
            </a:r>
            <a:r>
              <a:rPr lang="en-US" altLang="zh-CN" dirty="0"/>
              <a:t> </a:t>
            </a:r>
            <a:r>
              <a:rPr lang="zh-CN" altLang="en-US" dirty="0"/>
              <a:t>取消缩进</a:t>
            </a:r>
          </a:p>
          <a:p>
            <a:r>
              <a:rPr lang="en-US" altLang="zh-CN" dirty="0">
                <a:solidFill>
                  <a:srgbClr val="FF0000"/>
                </a:solidFill>
              </a:rPr>
              <a:t>:set number/nu </a:t>
            </a:r>
            <a:r>
              <a:rPr lang="zh-CN" altLang="en-US" dirty="0"/>
              <a:t>在编辑文件时</a:t>
            </a:r>
            <a:r>
              <a:rPr lang="zh-CN" altLang="en-US" dirty="0">
                <a:solidFill>
                  <a:srgbClr val="FF0000"/>
                </a:solidFill>
              </a:rPr>
              <a:t>显示行号</a:t>
            </a:r>
          </a:p>
          <a:p>
            <a:r>
              <a:rPr lang="en-US" altLang="zh-CN" dirty="0">
                <a:solidFill>
                  <a:srgbClr val="FF0000"/>
                </a:solidFill>
              </a:rPr>
              <a:t>:set </a:t>
            </a:r>
            <a:r>
              <a:rPr lang="en-US" altLang="zh-CN" dirty="0" err="1">
                <a:solidFill>
                  <a:srgbClr val="FF0000"/>
                </a:solidFill>
              </a:rPr>
              <a:t>nonumber</a:t>
            </a:r>
            <a:r>
              <a:rPr lang="en-US" altLang="zh-CN" dirty="0">
                <a:solidFill>
                  <a:srgbClr val="FF0000"/>
                </a:solidFill>
              </a:rPr>
              <a:t>/</a:t>
            </a:r>
            <a:r>
              <a:rPr lang="en-US" altLang="zh-CN" dirty="0" err="1">
                <a:solidFill>
                  <a:srgbClr val="FF0000"/>
                </a:solidFill>
              </a:rPr>
              <a:t>nonu</a:t>
            </a:r>
            <a:r>
              <a:rPr lang="en-US" altLang="zh-CN" dirty="0">
                <a:solidFill>
                  <a:srgbClr val="FF0000"/>
                </a:solidFill>
              </a:rPr>
              <a:t> </a:t>
            </a:r>
            <a:r>
              <a:rPr lang="zh-CN" altLang="en-US" dirty="0">
                <a:solidFill>
                  <a:srgbClr val="FF0000"/>
                </a:solidFill>
              </a:rPr>
              <a:t>不显示行号</a:t>
            </a:r>
          </a:p>
          <a:p>
            <a:r>
              <a:rPr lang="en-US" altLang="zh-CN" dirty="0">
                <a:solidFill>
                  <a:srgbClr val="FF0000"/>
                </a:solidFill>
              </a:rPr>
              <a:t>:set </a:t>
            </a:r>
            <a:r>
              <a:rPr lang="en-US" altLang="zh-CN" dirty="0" err="1">
                <a:solidFill>
                  <a:srgbClr val="FF0000"/>
                </a:solidFill>
              </a:rPr>
              <a:t>tabstop</a:t>
            </a:r>
            <a:r>
              <a:rPr lang="en-US" altLang="zh-CN" dirty="0">
                <a:solidFill>
                  <a:srgbClr val="FF0000"/>
                </a:solidFill>
              </a:rPr>
              <a:t>=value </a:t>
            </a:r>
            <a:r>
              <a:rPr lang="zh-CN" altLang="en-US" dirty="0"/>
              <a:t>设置</a:t>
            </a:r>
            <a:r>
              <a:rPr lang="zh-CN" altLang="en-US" dirty="0">
                <a:solidFill>
                  <a:srgbClr val="FF0000"/>
                </a:solidFill>
              </a:rPr>
              <a:t>显示制表符的空格字符个数</a:t>
            </a:r>
          </a:p>
          <a:p>
            <a:r>
              <a:rPr lang="en-US" altLang="zh-CN" dirty="0"/>
              <a:t>:set </a:t>
            </a:r>
            <a:r>
              <a:rPr lang="zh-CN" altLang="en-US" dirty="0"/>
              <a:t>显示设置的所有选项</a:t>
            </a:r>
          </a:p>
          <a:p>
            <a:r>
              <a:rPr lang="en-US" altLang="zh-CN" dirty="0"/>
              <a:t>:set all </a:t>
            </a:r>
            <a:r>
              <a:rPr lang="zh-CN" altLang="en-US" dirty="0"/>
              <a:t>显示所有可以设置的选项</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5040839"/>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6613035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BE1F177-E939-4B30-BC0C-29567606E38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87823" y="4844904"/>
            <a:ext cx="6156177" cy="2013096"/>
          </a:xfrm>
          <a:prstGeom prst="rect">
            <a:avLst/>
          </a:prstGeom>
        </p:spPr>
      </p:pic>
      <p:sp>
        <p:nvSpPr>
          <p:cNvPr id="2" name="标题 1"/>
          <p:cNvSpPr>
            <a:spLocks noGrp="1"/>
          </p:cNvSpPr>
          <p:nvPr>
            <p:ph type="title"/>
          </p:nvPr>
        </p:nvSpPr>
        <p:spPr>
          <a:xfrm>
            <a:off x="1070917" y="260648"/>
            <a:ext cx="7793037" cy="1052513"/>
          </a:xfrm>
        </p:spPr>
        <p:txBody>
          <a:bodyPr/>
          <a:lstStyle/>
          <a:p>
            <a:r>
              <a:rPr lang="zh-CN" altLang="en-US" b="1" dirty="0"/>
              <a:t>一 为何学习</a:t>
            </a:r>
            <a:r>
              <a:rPr lang="en-US" altLang="zh-CN" b="1" dirty="0"/>
              <a:t>Shell</a:t>
            </a:r>
            <a:r>
              <a:rPr lang="zh-CN" altLang="en-US" b="1" dirty="0"/>
              <a:t>？</a:t>
            </a:r>
            <a:endParaRPr lang="zh-CN" altLang="en-US" dirty="0"/>
          </a:p>
        </p:txBody>
      </p:sp>
      <p:sp>
        <p:nvSpPr>
          <p:cNvPr id="3" name="内容占位符 2"/>
          <p:cNvSpPr>
            <a:spLocks noGrp="1"/>
          </p:cNvSpPr>
          <p:nvPr>
            <p:ph idx="1"/>
          </p:nvPr>
        </p:nvSpPr>
        <p:spPr>
          <a:xfrm>
            <a:off x="856726" y="1951179"/>
            <a:ext cx="7772400" cy="3566053"/>
          </a:xfrm>
        </p:spPr>
        <p:txBody>
          <a:bodyPr/>
          <a:lstStyle/>
          <a:p>
            <a:pPr lvl="1"/>
            <a:r>
              <a:rPr lang="en-US" altLang="zh-CN" dirty="0"/>
              <a:t>Linux</a:t>
            </a:r>
            <a:r>
              <a:rPr lang="zh-CN" altLang="en-US" dirty="0"/>
              <a:t>发行版本不同，</a:t>
            </a:r>
            <a:r>
              <a:rPr lang="en-US" altLang="zh-CN" dirty="0">
                <a:solidFill>
                  <a:srgbClr val="FF0000"/>
                </a:solidFill>
              </a:rPr>
              <a:t>X window </a:t>
            </a:r>
            <a:r>
              <a:rPr lang="zh-CN" altLang="en-US" dirty="0">
                <a:solidFill>
                  <a:srgbClr val="FF0000"/>
                </a:solidFill>
              </a:rPr>
              <a:t>界面不同</a:t>
            </a:r>
            <a:endParaRPr lang="en-US" altLang="zh-CN" dirty="0">
              <a:solidFill>
                <a:srgbClr val="FF0000"/>
              </a:solidFill>
            </a:endParaRPr>
          </a:p>
          <a:p>
            <a:pPr lvl="1"/>
            <a:r>
              <a:rPr lang="zh-CN" altLang="en-US" dirty="0"/>
              <a:t>各家</a:t>
            </a:r>
            <a:r>
              <a:rPr lang="en-US" altLang="zh-CN" dirty="0"/>
              <a:t>Linux</a:t>
            </a:r>
            <a:r>
              <a:rPr lang="zh-CN" altLang="en-US" dirty="0"/>
              <a:t>发行版使用的</a:t>
            </a:r>
            <a:r>
              <a:rPr lang="en-US" altLang="zh-CN" dirty="0">
                <a:solidFill>
                  <a:srgbClr val="FF0000"/>
                </a:solidFill>
              </a:rPr>
              <a:t>bash</a:t>
            </a:r>
            <a:r>
              <a:rPr lang="zh-CN" altLang="en-US" dirty="0">
                <a:solidFill>
                  <a:srgbClr val="FF0000"/>
                </a:solidFill>
              </a:rPr>
              <a:t>都一样</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远程管理：命令行模式比较快</a:t>
            </a:r>
          </a:p>
          <a:p>
            <a:pPr lvl="1"/>
            <a:r>
              <a:rPr lang="zh-CN" altLang="en-US" dirty="0"/>
              <a:t>命令行</a:t>
            </a:r>
            <a:r>
              <a:rPr lang="zh-CN" altLang="en-US" dirty="0">
                <a:solidFill>
                  <a:srgbClr val="FF0000"/>
                </a:solidFill>
              </a:rPr>
              <a:t>传输速度</a:t>
            </a:r>
            <a:r>
              <a:rPr lang="zh-CN" altLang="en-US" dirty="0"/>
              <a:t>比较</a:t>
            </a:r>
            <a:r>
              <a:rPr lang="zh-CN" altLang="en-US" dirty="0">
                <a:solidFill>
                  <a:srgbClr val="FF0000"/>
                </a:solidFill>
              </a:rPr>
              <a:t>快</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系统管理：任督二脉</a:t>
            </a:r>
            <a:endParaRPr lang="en-US" altLang="zh-CN" sz="3200" b="0" dirty="0">
              <a:solidFill>
                <a:srgbClr val="0000FF"/>
              </a:solidFill>
            </a:endParaRPr>
          </a:p>
          <a:p>
            <a:pPr marL="342900" lvl="1" indent="-342900">
              <a:spcBef>
                <a:spcPts val="1200"/>
              </a:spcBef>
              <a:spcAft>
                <a:spcPts val="0"/>
              </a:spcAft>
              <a:buFont typeface="Wingdings" panose="05000000000000000000" pitchFamily="2" charset="2"/>
              <a:buChar char="n"/>
            </a:pPr>
            <a:r>
              <a:rPr lang="en-US" altLang="zh-CN" sz="3200" b="0" dirty="0" err="1">
                <a:solidFill>
                  <a:srgbClr val="0000FF"/>
                </a:solidFill>
              </a:rPr>
              <a:t>etc</a:t>
            </a:r>
            <a:r>
              <a:rPr lang="en-US" altLang="zh-CN" sz="3200" b="0" dirty="0">
                <a:solidFill>
                  <a:srgbClr val="0000FF"/>
                </a:solidFill>
              </a:rPr>
              <a:t>/shells</a:t>
            </a:r>
          </a:p>
        </p:txBody>
      </p:sp>
      <p:sp>
        <p:nvSpPr>
          <p:cNvPr id="5" name="内容占位符 2">
            <a:extLst>
              <a:ext uri="{FF2B5EF4-FFF2-40B4-BE49-F238E27FC236}">
                <a16:creationId xmlns:a16="http://schemas.microsoft.com/office/drawing/2014/main" id="{A0A56ED4-FC6C-4CB2-B173-E04DAD6CE2FC}"/>
              </a:ext>
            </a:extLst>
          </p:cNvPr>
          <p:cNvSpPr txBox="1">
            <a:spLocks/>
          </p:cNvSpPr>
          <p:nvPr/>
        </p:nvSpPr>
        <p:spPr bwMode="auto">
          <a:xfrm>
            <a:off x="856726" y="144712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命令行模式的</a:t>
            </a:r>
            <a:r>
              <a:rPr lang="en-US" altLang="zh-CN" dirty="0">
                <a:solidFill>
                  <a:srgbClr val="0000FF"/>
                </a:solidFill>
              </a:rPr>
              <a:t>Shell</a:t>
            </a:r>
            <a:r>
              <a:rPr lang="zh-CN" altLang="en-US" dirty="0">
                <a:solidFill>
                  <a:srgbClr val="0000FF"/>
                </a:solidFill>
              </a:rPr>
              <a:t>：大家都一样</a:t>
            </a:r>
          </a:p>
        </p:txBody>
      </p:sp>
    </p:spTree>
    <p:extLst>
      <p:ext uri="{BB962C8B-B14F-4D97-AF65-F5344CB8AC3E}">
        <p14:creationId xmlns:p14="http://schemas.microsoft.com/office/powerpoint/2010/main" val="2353832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a:t>
            </a:r>
          </a:p>
        </p:txBody>
      </p:sp>
      <p:sp>
        <p:nvSpPr>
          <p:cNvPr id="3" name="内容占位符 2"/>
          <p:cNvSpPr>
            <a:spLocks noGrp="1"/>
          </p:cNvSpPr>
          <p:nvPr>
            <p:ph idx="1"/>
          </p:nvPr>
        </p:nvSpPr>
        <p:spPr>
          <a:xfrm>
            <a:off x="899592" y="1371600"/>
            <a:ext cx="7772400" cy="4114800"/>
          </a:xfrm>
        </p:spPr>
        <p:txBody>
          <a:bodyPr/>
          <a:lstStyle/>
          <a:p>
            <a:pPr>
              <a:lnSpc>
                <a:spcPct val="110000"/>
              </a:lnSpc>
            </a:pPr>
            <a:r>
              <a:rPr lang="en-US" altLang="zh-CN" dirty="0"/>
              <a:t>Bash</a:t>
            </a:r>
            <a:r>
              <a:rPr lang="zh-CN" altLang="en-US" dirty="0"/>
              <a:t>根据用户</a:t>
            </a:r>
            <a:r>
              <a:rPr lang="zh-CN" altLang="en-US" dirty="0">
                <a:solidFill>
                  <a:srgbClr val="FF0000"/>
                </a:solidFill>
              </a:rPr>
              <a:t>已输入信息</a:t>
            </a:r>
            <a:r>
              <a:rPr lang="zh-CN" altLang="en-US" dirty="0"/>
              <a:t>来查找以这些信息开头的命令，试图</a:t>
            </a:r>
            <a:r>
              <a:rPr lang="zh-CN" altLang="en-US" dirty="0">
                <a:solidFill>
                  <a:srgbClr val="FF0000"/>
                </a:solidFill>
              </a:rPr>
              <a:t>补全当前命令</a:t>
            </a:r>
            <a:r>
              <a:rPr lang="zh-CN" altLang="en-US" dirty="0"/>
              <a:t>。</a:t>
            </a:r>
            <a:endParaRPr lang="en-US" altLang="zh-CN" dirty="0"/>
          </a:p>
          <a:p>
            <a:r>
              <a:rPr lang="zh-CN" altLang="en-US" dirty="0"/>
              <a:t>用来执行这项功能的键是 </a:t>
            </a:r>
            <a:r>
              <a:rPr lang="en-US" altLang="zh-CN" dirty="0">
                <a:solidFill>
                  <a:schemeClr val="accent6">
                    <a:lumMod val="75000"/>
                  </a:schemeClr>
                </a:solidFill>
                <a:ea typeface="黑体" pitchFamily="49" charset="-122"/>
              </a:rPr>
              <a:t>Tab </a:t>
            </a:r>
            <a:r>
              <a:rPr lang="zh-CN" altLang="en-US" dirty="0">
                <a:solidFill>
                  <a:schemeClr val="accent6">
                    <a:lumMod val="75000"/>
                  </a:schemeClr>
                </a:solidFill>
                <a:ea typeface="黑体" pitchFamily="49" charset="-122"/>
              </a:rPr>
              <a:t>键</a:t>
            </a:r>
            <a:r>
              <a:rPr lang="zh-CN" altLang="en-US" dirty="0"/>
              <a:t>，按</a:t>
            </a:r>
            <a:r>
              <a:rPr lang="zh-CN" altLang="en-US" dirty="0">
                <a:solidFill>
                  <a:srgbClr val="FF0000"/>
                </a:solidFill>
              </a:rPr>
              <a:t>一次 </a:t>
            </a:r>
            <a:r>
              <a:rPr lang="en-US" altLang="zh-CN" dirty="0">
                <a:solidFill>
                  <a:srgbClr val="FF0000"/>
                </a:solidFill>
              </a:rPr>
              <a:t>Tab </a:t>
            </a:r>
            <a:r>
              <a:rPr lang="zh-CN" altLang="en-US" dirty="0">
                <a:solidFill>
                  <a:srgbClr val="FF0000"/>
                </a:solidFill>
              </a:rPr>
              <a:t>键</a:t>
            </a:r>
            <a:r>
              <a:rPr lang="zh-CN" altLang="en-US" dirty="0"/>
              <a:t>，如果命令补全不成功，</a:t>
            </a:r>
            <a:r>
              <a:rPr lang="zh-CN" altLang="en-US" dirty="0">
                <a:solidFill>
                  <a:srgbClr val="FF0000"/>
                </a:solidFill>
              </a:rPr>
              <a:t>再按一次 </a:t>
            </a:r>
            <a:r>
              <a:rPr lang="en-US" altLang="zh-CN" dirty="0">
                <a:solidFill>
                  <a:srgbClr val="FF0000"/>
                </a:solidFill>
              </a:rPr>
              <a:t>Tab </a:t>
            </a:r>
            <a:r>
              <a:rPr lang="zh-CN" altLang="en-US" dirty="0">
                <a:solidFill>
                  <a:srgbClr val="FF0000"/>
                </a:solidFill>
              </a:rPr>
              <a:t>键</a:t>
            </a:r>
            <a:r>
              <a:rPr lang="zh-CN" altLang="en-US" dirty="0"/>
              <a:t>，这时将</a:t>
            </a:r>
            <a:r>
              <a:rPr lang="zh-CN" altLang="en-US" dirty="0">
                <a:solidFill>
                  <a:srgbClr val="FF0000"/>
                </a:solidFill>
              </a:rPr>
              <a:t>列出所有</a:t>
            </a:r>
            <a:r>
              <a:rPr lang="zh-CN" altLang="en-US" dirty="0"/>
              <a:t>能够与当前输入字符相匹配的命令列表。</a:t>
            </a:r>
            <a:endParaRPr lang="en-US" altLang="zh-CN" dirty="0"/>
          </a:p>
          <a:p>
            <a:r>
              <a:rPr lang="zh-CN" altLang="en-US" dirty="0"/>
              <a:t>补全对象</a:t>
            </a:r>
            <a:endParaRPr lang="en-US" altLang="zh-CN" dirty="0"/>
          </a:p>
          <a:p>
            <a:pPr lvl="1"/>
            <a:r>
              <a:rPr lang="zh-CN" altLang="en-US" dirty="0">
                <a:solidFill>
                  <a:srgbClr val="FF0000"/>
                </a:solidFill>
              </a:rPr>
              <a:t>命令名 </a:t>
            </a:r>
            <a:r>
              <a:rPr lang="en-US" altLang="zh-CN" dirty="0">
                <a:solidFill>
                  <a:srgbClr val="FF0000"/>
                </a:solidFill>
              </a:rPr>
              <a:t>shell</a:t>
            </a:r>
            <a:r>
              <a:rPr lang="zh-CN" altLang="en-US" dirty="0">
                <a:solidFill>
                  <a:srgbClr val="FF0000"/>
                </a:solidFill>
              </a:rPr>
              <a:t>变量 用户名 主机名 文件名</a:t>
            </a:r>
            <a:endParaRPr lang="en-US" altLang="zh-CN" dirty="0">
              <a:solidFill>
                <a:srgbClr val="FF0000"/>
              </a:solidFill>
            </a:endParaRPr>
          </a:p>
        </p:txBody>
      </p:sp>
      <p:sp>
        <p:nvSpPr>
          <p:cNvPr id="7" name="文本框 6">
            <a:extLst>
              <a:ext uri="{FF2B5EF4-FFF2-40B4-BE49-F238E27FC236}">
                <a16:creationId xmlns:a16="http://schemas.microsoft.com/office/drawing/2014/main" id="{4BB651FF-6C53-4047-AC0A-B6C1FE016DDA}"/>
              </a:ext>
            </a:extLst>
          </p:cNvPr>
          <p:cNvSpPr txBox="1"/>
          <p:nvPr/>
        </p:nvSpPr>
        <p:spPr>
          <a:xfrm>
            <a:off x="1691680" y="5939988"/>
            <a:ext cx="6264696" cy="523220"/>
          </a:xfrm>
          <a:prstGeom prst="rect">
            <a:avLst/>
          </a:prstGeom>
          <a:solidFill>
            <a:schemeClr val="accent2">
              <a:lumMod val="40000"/>
              <a:lumOff val="60000"/>
            </a:schemeClr>
          </a:solidFill>
        </p:spPr>
        <p:txBody>
          <a:bodyPr wrap="square">
            <a:spAutoFit/>
          </a:bodyPr>
          <a:lstStyle/>
          <a:p>
            <a:pPr lvl="1"/>
            <a:r>
              <a:rPr lang="zh-CN" altLang="en-US" sz="2800" b="1" dirty="0">
                <a:solidFill>
                  <a:srgbClr val="C00000"/>
                </a:solidFill>
                <a:latin typeface="微软雅黑" panose="020B0503020204020204" pitchFamily="34" charset="-122"/>
                <a:ea typeface="微软雅黑" panose="020B0503020204020204" pitchFamily="34" charset="-122"/>
              </a:rPr>
              <a:t>少打字，确定输入数据正确！！！</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20891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命令补全举例</a:t>
            </a:r>
          </a:p>
        </p:txBody>
      </p:sp>
      <p:sp>
        <p:nvSpPr>
          <p:cNvPr id="3" name="内容占位符 2"/>
          <p:cNvSpPr>
            <a:spLocks noGrp="1"/>
          </p:cNvSpPr>
          <p:nvPr>
            <p:ph idx="1"/>
          </p:nvPr>
        </p:nvSpPr>
        <p:spPr>
          <a:xfrm>
            <a:off x="971600" y="1371600"/>
            <a:ext cx="7772400" cy="4114800"/>
          </a:xfrm>
        </p:spPr>
        <p:txBody>
          <a:bodyPr/>
          <a:lstStyle/>
          <a:p>
            <a:r>
              <a:rPr lang="zh-CN" altLang="en-US" dirty="0">
                <a:solidFill>
                  <a:srgbClr val="0000FF"/>
                </a:solidFill>
              </a:rPr>
              <a:t>执行</a:t>
            </a:r>
            <a:r>
              <a:rPr lang="en-US" altLang="zh-CN" dirty="0" err="1">
                <a:solidFill>
                  <a:srgbClr val="0000FF"/>
                </a:solidFill>
              </a:rPr>
              <a:t>ch</a:t>
            </a:r>
            <a:r>
              <a:rPr lang="zh-CN" altLang="en-US" dirty="0">
                <a:solidFill>
                  <a:srgbClr val="0000FF"/>
                </a:solidFill>
              </a:rPr>
              <a:t>开头的命令补全</a:t>
            </a:r>
            <a:endParaRPr lang="en-US" altLang="zh-CN" dirty="0">
              <a:solidFill>
                <a:srgbClr val="0000FF"/>
              </a:solidFill>
            </a:endParaRPr>
          </a:p>
          <a:p>
            <a:pPr lvl="1">
              <a:spcBef>
                <a:spcPts val="0"/>
              </a:spcBef>
              <a:buNone/>
            </a:pPr>
            <a:r>
              <a:rPr lang="en-US" altLang="zh-CN" dirty="0" err="1"/>
              <a:t>ch</a:t>
            </a:r>
            <a:r>
              <a:rPr lang="en-US" altLang="zh-CN" dirty="0">
                <a:solidFill>
                  <a:schemeClr val="accent6">
                    <a:lumMod val="75000"/>
                  </a:schemeClr>
                </a:solidFill>
              </a:rPr>
              <a:t>&lt;Tab&gt; &lt;Tab&gt;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spcBef>
                <a:spcPts val="0"/>
              </a:spcBef>
            </a:pPr>
            <a:r>
              <a:rPr lang="zh-CN" altLang="en-US" dirty="0">
                <a:solidFill>
                  <a:srgbClr val="0000FF"/>
                </a:solidFill>
              </a:rPr>
              <a:t>显示</a:t>
            </a:r>
            <a:r>
              <a:rPr lang="en-US" altLang="zh-CN" dirty="0">
                <a:solidFill>
                  <a:srgbClr val="0000FF"/>
                </a:solidFill>
              </a:rPr>
              <a:t>$BASH</a:t>
            </a:r>
            <a:r>
              <a:rPr lang="zh-CN" altLang="en-US" dirty="0">
                <a:solidFill>
                  <a:srgbClr val="0000FF"/>
                </a:solidFill>
              </a:rPr>
              <a:t>变量的值</a:t>
            </a:r>
            <a:endParaRPr lang="en-US" altLang="zh-CN" dirty="0">
              <a:solidFill>
                <a:srgbClr val="0000FF"/>
              </a:solidFill>
            </a:endParaRPr>
          </a:p>
          <a:p>
            <a:pPr lvl="1">
              <a:spcBef>
                <a:spcPts val="0"/>
              </a:spcBef>
              <a:buNone/>
            </a:pPr>
            <a:r>
              <a:rPr lang="en-US" altLang="zh-CN" dirty="0"/>
              <a:t>echo  $B</a:t>
            </a:r>
            <a:r>
              <a:rPr lang="en-US" altLang="zh-CN" dirty="0">
                <a:solidFill>
                  <a:schemeClr val="accent6">
                    <a:lumMod val="75000"/>
                  </a:schemeClr>
                </a:solidFill>
              </a:rPr>
              <a:t>&lt;Tab&gt;</a:t>
            </a:r>
            <a:endParaRPr lang="zh-CN" altLang="en-US" dirty="0"/>
          </a:p>
        </p:txBody>
      </p:sp>
      <p:pic>
        <p:nvPicPr>
          <p:cNvPr id="4" name="图片 3">
            <a:extLst>
              <a:ext uri="{FF2B5EF4-FFF2-40B4-BE49-F238E27FC236}">
                <a16:creationId xmlns:a16="http://schemas.microsoft.com/office/drawing/2014/main" id="{45A5FC7D-D56B-45AB-A644-85EE518E01B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44326"/>
          <a:stretch/>
        </p:blipFill>
        <p:spPr>
          <a:xfrm>
            <a:off x="1246055" y="2348880"/>
            <a:ext cx="6651890" cy="2948865"/>
          </a:xfrm>
          <a:prstGeom prst="rect">
            <a:avLst/>
          </a:prstGeom>
        </p:spPr>
      </p:pic>
      <p:pic>
        <p:nvPicPr>
          <p:cNvPr id="6" name="图片 5">
            <a:extLst>
              <a:ext uri="{FF2B5EF4-FFF2-40B4-BE49-F238E27FC236}">
                <a16:creationId xmlns:a16="http://schemas.microsoft.com/office/drawing/2014/main" id="{938DCDBE-5F65-40F5-89A9-4309A482105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83512" y="6192709"/>
            <a:ext cx="6120680" cy="665291"/>
          </a:xfrm>
          <a:prstGeom prst="rect">
            <a:avLst/>
          </a:prstGeom>
        </p:spPr>
      </p:pic>
      <p:sp>
        <p:nvSpPr>
          <p:cNvPr id="7" name="矩形: 圆角 6">
            <a:extLst>
              <a:ext uri="{FF2B5EF4-FFF2-40B4-BE49-F238E27FC236}">
                <a16:creationId xmlns:a16="http://schemas.microsoft.com/office/drawing/2014/main" id="{65128249-C7CB-4F17-BA3B-45FBE488304B}"/>
              </a:ext>
            </a:extLst>
          </p:cNvPr>
          <p:cNvSpPr/>
          <p:nvPr/>
        </p:nvSpPr>
        <p:spPr bwMode="auto">
          <a:xfrm>
            <a:off x="4705130" y="4992960"/>
            <a:ext cx="720080" cy="284569"/>
          </a:xfrm>
          <a:prstGeom prst="round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983035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a:t>
            </a:r>
          </a:p>
        </p:txBody>
      </p:sp>
      <p:sp>
        <p:nvSpPr>
          <p:cNvPr id="3" name="内容占位符 2"/>
          <p:cNvSpPr>
            <a:spLocks noGrp="1"/>
          </p:cNvSpPr>
          <p:nvPr>
            <p:ph idx="1"/>
          </p:nvPr>
        </p:nvSpPr>
        <p:spPr>
          <a:xfrm>
            <a:off x="656697" y="1340768"/>
            <a:ext cx="8290454" cy="4718149"/>
          </a:xfrm>
        </p:spPr>
        <p:txBody>
          <a:bodyPr/>
          <a:lstStyle/>
          <a:p>
            <a:r>
              <a:rPr lang="en-US" altLang="zh-CN" dirty="0"/>
              <a:t>bash</a:t>
            </a:r>
            <a:r>
              <a:rPr lang="zh-CN" altLang="zh-CN" dirty="0"/>
              <a:t>可以记录一定数目的以前在</a:t>
            </a:r>
            <a:r>
              <a:rPr lang="en-US" altLang="zh-CN" dirty="0"/>
              <a:t>Shell</a:t>
            </a:r>
            <a:r>
              <a:rPr lang="zh-CN" altLang="zh-CN" dirty="0"/>
              <a:t>中输入的命令。</a:t>
            </a:r>
            <a:endParaRPr lang="en-US" altLang="zh-CN" dirty="0"/>
          </a:p>
          <a:p>
            <a:pPr lvl="1"/>
            <a:r>
              <a:rPr lang="zh-CN" altLang="zh-CN" dirty="0"/>
              <a:t>记录历史命令的</a:t>
            </a:r>
            <a:r>
              <a:rPr lang="zh-CN" altLang="zh-CN" dirty="0">
                <a:solidFill>
                  <a:srgbClr val="FF0000"/>
                </a:solidFill>
              </a:rPr>
              <a:t>文本文件</a:t>
            </a:r>
            <a:r>
              <a:rPr lang="zh-CN" altLang="zh-CN" dirty="0"/>
              <a:t>由环境变量</a:t>
            </a:r>
            <a:r>
              <a:rPr lang="en-US" altLang="zh-CN" dirty="0"/>
              <a:t> </a:t>
            </a:r>
            <a:r>
              <a:rPr lang="en-US" altLang="zh-CN" dirty="0">
                <a:solidFill>
                  <a:schemeClr val="accent6">
                    <a:lumMod val="75000"/>
                  </a:schemeClr>
                </a:solidFill>
              </a:rPr>
              <a:t>HISTFILE </a:t>
            </a:r>
            <a:r>
              <a:rPr lang="zh-CN" altLang="zh-CN" dirty="0"/>
              <a:t>来指定</a:t>
            </a:r>
            <a:endParaRPr lang="en-US" altLang="zh-CN" dirty="0"/>
          </a:p>
          <a:p>
            <a:pPr lvl="1"/>
            <a:r>
              <a:rPr lang="zh-CN" altLang="zh-CN" dirty="0">
                <a:solidFill>
                  <a:srgbClr val="FF0000"/>
                </a:solidFill>
              </a:rPr>
              <a:t>默认</a:t>
            </a:r>
            <a:r>
              <a:rPr lang="zh-CN" altLang="zh-CN" dirty="0"/>
              <a:t>的记录文件是</a:t>
            </a:r>
            <a:r>
              <a:rPr lang="en-US" altLang="zh-CN" dirty="0">
                <a:solidFill>
                  <a:srgbClr val="FF0000"/>
                </a:solidFill>
              </a:rPr>
              <a:t>.</a:t>
            </a:r>
            <a:r>
              <a:rPr lang="en-US" altLang="zh-CN" dirty="0" err="1">
                <a:solidFill>
                  <a:srgbClr val="FF0000"/>
                </a:solidFill>
              </a:rPr>
              <a:t>bash_history</a:t>
            </a:r>
            <a:r>
              <a:rPr lang="zh-CN" altLang="zh-CN" dirty="0"/>
              <a:t>，位于用户</a:t>
            </a:r>
            <a:r>
              <a:rPr lang="zh-CN" altLang="en-US" dirty="0"/>
              <a:t>自己的</a:t>
            </a:r>
            <a:r>
              <a:rPr lang="zh-CN" altLang="zh-CN" dirty="0"/>
              <a:t>目录。</a:t>
            </a:r>
            <a:endParaRPr lang="en-US" altLang="zh-CN" dirty="0"/>
          </a:p>
          <a:p>
            <a:pPr lvl="1"/>
            <a:r>
              <a:rPr lang="zh-CN" altLang="zh-CN" dirty="0"/>
              <a:t>记录</a:t>
            </a:r>
            <a:r>
              <a:rPr lang="zh-CN" altLang="zh-CN" dirty="0">
                <a:solidFill>
                  <a:srgbClr val="FF0000"/>
                </a:solidFill>
              </a:rPr>
              <a:t>历史命令数目</a:t>
            </a:r>
            <a:r>
              <a:rPr lang="zh-CN" altLang="zh-CN" dirty="0"/>
              <a:t>由环境变量</a:t>
            </a:r>
            <a:r>
              <a:rPr lang="en-US" altLang="zh-CN" dirty="0"/>
              <a:t> </a:t>
            </a:r>
            <a:r>
              <a:rPr lang="en-US" altLang="zh-CN" dirty="0">
                <a:solidFill>
                  <a:schemeClr val="accent6">
                    <a:lumMod val="75000"/>
                  </a:schemeClr>
                </a:solidFill>
              </a:rPr>
              <a:t>HISTSIZE </a:t>
            </a:r>
            <a:r>
              <a:rPr lang="zh-CN" altLang="zh-CN" dirty="0"/>
              <a:t>值指定，默认</a:t>
            </a:r>
            <a:r>
              <a:rPr lang="zh-CN" altLang="en-US" dirty="0"/>
              <a:t>为</a:t>
            </a:r>
            <a:r>
              <a:rPr lang="en-US" altLang="zh-CN" dirty="0">
                <a:solidFill>
                  <a:srgbClr val="FF0000"/>
                </a:solidFill>
              </a:rPr>
              <a:t>1000</a:t>
            </a:r>
          </a:p>
          <a:p>
            <a:r>
              <a:rPr lang="zh-CN" altLang="en-US" dirty="0"/>
              <a:t>查看命令历史</a:t>
            </a:r>
            <a:r>
              <a:rPr lang="en-US" altLang="zh-CN" dirty="0"/>
              <a:t>—</a:t>
            </a:r>
            <a:r>
              <a:rPr lang="en-US" altLang="zh-CN" dirty="0">
                <a:solidFill>
                  <a:srgbClr val="FF0000"/>
                </a:solidFill>
              </a:rPr>
              <a:t>history</a:t>
            </a:r>
          </a:p>
          <a:p>
            <a:pPr lvl="1"/>
            <a:r>
              <a:rPr lang="en-US" altLang="zh-CN" sz="2000" b="1" dirty="0">
                <a:solidFill>
                  <a:srgbClr val="006600"/>
                </a:solidFill>
                <a:latin typeface="Courier New" pitchFamily="49" charset="0"/>
              </a:rPr>
              <a:t>history</a:t>
            </a:r>
          </a:p>
          <a:p>
            <a:pPr lvl="1"/>
            <a:r>
              <a:rPr lang="en-US" altLang="zh-CN" sz="2000" b="1" dirty="0">
                <a:solidFill>
                  <a:srgbClr val="006600"/>
                </a:solidFill>
                <a:latin typeface="Courier New" pitchFamily="49" charset="0"/>
              </a:rPr>
              <a:t>history 30  </a:t>
            </a:r>
            <a:r>
              <a:rPr lang="en-US" altLang="zh-CN" sz="2000" dirty="0">
                <a:latin typeface="Courier New" pitchFamily="49" charset="0"/>
              </a:rPr>
              <a:t># </a:t>
            </a:r>
            <a:r>
              <a:rPr lang="zh-CN" altLang="en-US" sz="2000" dirty="0">
                <a:latin typeface="Courier New" pitchFamily="49" charset="0"/>
              </a:rPr>
              <a:t>查看最近 </a:t>
            </a:r>
            <a:r>
              <a:rPr lang="en-US" altLang="zh-CN" sz="2000" dirty="0">
                <a:latin typeface="Courier New" pitchFamily="49" charset="0"/>
              </a:rPr>
              <a:t>30 </a:t>
            </a:r>
            <a:r>
              <a:rPr lang="zh-CN" altLang="en-US" sz="2000" dirty="0">
                <a:latin typeface="Courier New" pitchFamily="49" charset="0"/>
              </a:rPr>
              <a:t>个历史命令</a:t>
            </a:r>
            <a:endParaRPr lang="en-US" altLang="zh-CN" sz="2000" dirty="0">
              <a:latin typeface="Courier New" pitchFamily="49" charset="0"/>
            </a:endParaRPr>
          </a:p>
          <a:p>
            <a:pPr lvl="1"/>
            <a:r>
              <a:rPr lang="en-US" altLang="zh-CN" sz="2000" b="1" dirty="0" err="1">
                <a:solidFill>
                  <a:schemeClr val="accent6">
                    <a:lumMod val="75000"/>
                  </a:schemeClr>
                </a:solidFill>
                <a:latin typeface="Courier New" pitchFamily="49" charset="0"/>
              </a:rPr>
              <a:t>fc</a:t>
            </a:r>
            <a:r>
              <a:rPr lang="en-US" altLang="zh-CN" sz="2000" b="1" dirty="0">
                <a:solidFill>
                  <a:schemeClr val="accent6">
                    <a:lumMod val="75000"/>
                  </a:schemeClr>
                </a:solidFill>
                <a:latin typeface="Courier New" pitchFamily="49" charset="0"/>
              </a:rPr>
              <a:t> –l 30 50 </a:t>
            </a:r>
            <a:r>
              <a:rPr lang="en-US" altLang="zh-CN" sz="2000" dirty="0">
                <a:latin typeface="Courier New" pitchFamily="49" charset="0"/>
              </a:rPr>
              <a:t># </a:t>
            </a:r>
            <a:r>
              <a:rPr lang="zh-CN" altLang="en-US" sz="2000" dirty="0">
                <a:latin typeface="Courier New" pitchFamily="49" charset="0"/>
              </a:rPr>
              <a:t>列出命令历史中第</a:t>
            </a:r>
            <a:r>
              <a:rPr lang="en-US" altLang="zh-CN" sz="2000" dirty="0">
                <a:latin typeface="Courier New" pitchFamily="49" charset="0"/>
              </a:rPr>
              <a:t>30</a:t>
            </a:r>
            <a:r>
              <a:rPr lang="zh-CN" altLang="en-US" sz="2000" dirty="0">
                <a:latin typeface="Courier New" pitchFamily="49" charset="0"/>
              </a:rPr>
              <a:t>到第</a:t>
            </a:r>
            <a:r>
              <a:rPr lang="en-US" altLang="zh-CN" sz="2000" dirty="0">
                <a:latin typeface="Courier New" pitchFamily="49" charset="0"/>
              </a:rPr>
              <a:t>50</a:t>
            </a:r>
            <a:r>
              <a:rPr lang="zh-CN" altLang="en-US" sz="2000" dirty="0">
                <a:latin typeface="Courier New" pitchFamily="49" charset="0"/>
              </a:rPr>
              <a:t>之间的命令</a:t>
            </a:r>
            <a:endParaRPr lang="en-US" altLang="zh-CN" sz="2000" dirty="0">
              <a:latin typeface="Courier New" pitchFamily="49" charset="0"/>
            </a:endParaRPr>
          </a:p>
          <a:p>
            <a:pPr lvl="1"/>
            <a:endParaRPr lang="zh-CN" altLang="en-US" dirty="0"/>
          </a:p>
        </p:txBody>
      </p:sp>
      <p:pic>
        <p:nvPicPr>
          <p:cNvPr id="5" name="图片 4">
            <a:extLst>
              <a:ext uri="{FF2B5EF4-FFF2-40B4-BE49-F238E27FC236}">
                <a16:creationId xmlns:a16="http://schemas.microsoft.com/office/drawing/2014/main" id="{DDEC886F-9118-4F77-B44C-4ABA6BDABAA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491880" y="3789040"/>
            <a:ext cx="5174975" cy="504056"/>
          </a:xfrm>
          <a:prstGeom prst="rect">
            <a:avLst/>
          </a:prstGeom>
          <a:ln>
            <a:solidFill>
              <a:schemeClr val="accent5">
                <a:lumMod val="50000"/>
              </a:schemeClr>
            </a:solidFill>
          </a:ln>
        </p:spPr>
      </p:pic>
    </p:spTree>
    <p:extLst>
      <p:ext uri="{BB962C8B-B14F-4D97-AF65-F5344CB8AC3E}">
        <p14:creationId xmlns:p14="http://schemas.microsoft.com/office/powerpoint/2010/main" val="14572366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命令历史使用</a:t>
            </a:r>
          </a:p>
        </p:txBody>
      </p:sp>
      <p:sp>
        <p:nvSpPr>
          <p:cNvPr id="3" name="内容占位符 2"/>
          <p:cNvSpPr>
            <a:spLocks noGrp="1"/>
          </p:cNvSpPr>
          <p:nvPr>
            <p:ph idx="1"/>
          </p:nvPr>
        </p:nvSpPr>
        <p:spPr>
          <a:xfrm>
            <a:off x="717550" y="1412776"/>
            <a:ext cx="8229600" cy="5112568"/>
          </a:xfrm>
        </p:spPr>
        <p:txBody>
          <a:bodyPr/>
          <a:lstStyle/>
          <a:p>
            <a:r>
              <a:rPr lang="zh-CN" altLang="en-US" dirty="0">
                <a:solidFill>
                  <a:srgbClr val="0000FF"/>
                </a:solidFill>
              </a:rPr>
              <a:t>键盘快捷键</a:t>
            </a:r>
            <a:endParaRPr lang="en-US" altLang="zh-CN" dirty="0">
              <a:solidFill>
                <a:srgbClr val="0000FF"/>
              </a:solidFill>
            </a:endParaRPr>
          </a:p>
          <a:p>
            <a:pPr lvl="1"/>
            <a:r>
              <a:rPr lang="zh-CN" altLang="en-US" dirty="0"/>
              <a:t>最简单的方法是用</a:t>
            </a:r>
            <a:r>
              <a:rPr lang="zh-CN" altLang="en-US" dirty="0">
                <a:solidFill>
                  <a:srgbClr val="FF0000"/>
                </a:solidFill>
              </a:rPr>
              <a:t>上下方向键</a:t>
            </a:r>
            <a:r>
              <a:rPr lang="zh-CN" altLang="en-US" dirty="0"/>
              <a:t>、</a:t>
            </a:r>
            <a:r>
              <a:rPr lang="en-US" altLang="zh-CN" dirty="0">
                <a:solidFill>
                  <a:srgbClr val="FF0000"/>
                </a:solidFill>
              </a:rPr>
              <a:t>&lt;</a:t>
            </a:r>
            <a:r>
              <a:rPr lang="en-US" altLang="zh-CN" dirty="0" err="1">
                <a:solidFill>
                  <a:srgbClr val="FF0000"/>
                </a:solidFill>
              </a:rPr>
              <a:t>PgUp</a:t>
            </a:r>
            <a:r>
              <a:rPr lang="en-US" altLang="zh-CN" dirty="0">
                <a:solidFill>
                  <a:srgbClr val="FF0000"/>
                </a:solidFill>
              </a:rPr>
              <a:t>&gt;</a:t>
            </a:r>
            <a:r>
              <a:rPr lang="zh-CN" altLang="en-US" dirty="0"/>
              <a:t>和</a:t>
            </a:r>
            <a:r>
              <a:rPr lang="en-US" altLang="zh-CN" dirty="0">
                <a:solidFill>
                  <a:srgbClr val="FF0000"/>
                </a:solidFill>
              </a:rPr>
              <a:t>&lt;</a:t>
            </a:r>
            <a:r>
              <a:rPr lang="en-US" altLang="zh-CN" dirty="0" err="1">
                <a:solidFill>
                  <a:srgbClr val="FF0000"/>
                </a:solidFill>
              </a:rPr>
              <a:t>PgDn</a:t>
            </a:r>
            <a:r>
              <a:rPr lang="en-US" altLang="zh-CN" dirty="0">
                <a:solidFill>
                  <a:srgbClr val="FF0000"/>
                </a:solidFill>
              </a:rPr>
              <a:t>&gt;</a:t>
            </a:r>
            <a:r>
              <a:rPr lang="zh-CN" altLang="en-US" dirty="0">
                <a:solidFill>
                  <a:srgbClr val="FF0000"/>
                </a:solidFill>
              </a:rPr>
              <a:t>键</a:t>
            </a:r>
            <a:r>
              <a:rPr lang="zh-CN" altLang="en-US" dirty="0"/>
              <a:t>来查看历史命令</a:t>
            </a:r>
          </a:p>
          <a:p>
            <a:pPr lvl="1"/>
            <a:r>
              <a:rPr lang="zh-CN" altLang="en-US" dirty="0"/>
              <a:t>对显示在命令行上的</a:t>
            </a:r>
            <a:r>
              <a:rPr lang="zh-CN" altLang="en-US" dirty="0">
                <a:solidFill>
                  <a:srgbClr val="FF0000"/>
                </a:solidFill>
              </a:rPr>
              <a:t>历史命令</a:t>
            </a:r>
            <a:r>
              <a:rPr lang="zh-CN" altLang="en-US" dirty="0"/>
              <a:t>可以按需使用键盘编辑功能进行</a:t>
            </a:r>
            <a:r>
              <a:rPr lang="zh-CN" altLang="en-US" dirty="0">
                <a:solidFill>
                  <a:srgbClr val="FF0000"/>
                </a:solidFill>
              </a:rPr>
              <a:t>编辑</a:t>
            </a:r>
            <a:endParaRPr lang="en-US" altLang="zh-CN" dirty="0">
              <a:solidFill>
                <a:srgbClr val="FF0000"/>
              </a:solidFill>
            </a:endParaRPr>
          </a:p>
          <a:p>
            <a:r>
              <a:rPr lang="zh-CN" altLang="en-US" dirty="0">
                <a:solidFill>
                  <a:srgbClr val="0000FF"/>
                </a:solidFill>
              </a:rPr>
              <a:t>感叹号的用法</a:t>
            </a:r>
            <a:endParaRPr lang="en-US" altLang="zh-CN" dirty="0">
              <a:solidFill>
                <a:srgbClr val="0000FF"/>
              </a:solidFill>
            </a:endParaRPr>
          </a:p>
          <a:p>
            <a:pPr lvl="1"/>
            <a:r>
              <a:rPr lang="zh-CN" altLang="en-US" dirty="0"/>
              <a:t>用 </a:t>
            </a:r>
            <a:r>
              <a:rPr lang="en-US" altLang="zh-CN" dirty="0">
                <a:solidFill>
                  <a:srgbClr val="FF0000"/>
                </a:solidFill>
              </a:rPr>
              <a:t>!! </a:t>
            </a:r>
            <a:r>
              <a:rPr lang="zh-CN" altLang="en-US" dirty="0"/>
              <a:t>执行</a:t>
            </a:r>
            <a:r>
              <a:rPr lang="zh-CN" altLang="en-US" dirty="0">
                <a:solidFill>
                  <a:srgbClr val="FF0000"/>
                </a:solidFill>
              </a:rPr>
              <a:t>最近执行过的命令</a:t>
            </a:r>
          </a:p>
          <a:p>
            <a:pPr lvl="1"/>
            <a:r>
              <a:rPr lang="zh-CN" altLang="en-US" dirty="0"/>
              <a:t>用 </a:t>
            </a:r>
            <a:r>
              <a:rPr lang="en-US" altLang="zh-CN" dirty="0">
                <a:solidFill>
                  <a:srgbClr val="FF0000"/>
                </a:solidFill>
              </a:rPr>
              <a:t>! &lt;</a:t>
            </a:r>
            <a:r>
              <a:rPr lang="zh-CN" altLang="en-US" dirty="0">
                <a:solidFill>
                  <a:srgbClr val="FF0000"/>
                </a:solidFill>
              </a:rPr>
              <a:t>命令事件号</a:t>
            </a:r>
            <a:r>
              <a:rPr lang="en-US" altLang="zh-CN" dirty="0">
                <a:solidFill>
                  <a:srgbClr val="FF0000"/>
                </a:solidFill>
              </a:rPr>
              <a:t>&gt; </a:t>
            </a:r>
            <a:r>
              <a:rPr lang="zh-CN" altLang="en-US" dirty="0"/>
              <a:t>执行已经运行过的命令</a:t>
            </a:r>
          </a:p>
          <a:p>
            <a:pPr lvl="1"/>
            <a:r>
              <a:rPr lang="zh-CN" altLang="en-US" dirty="0"/>
              <a:t>用 </a:t>
            </a:r>
            <a:r>
              <a:rPr lang="en-US" altLang="zh-CN" dirty="0">
                <a:solidFill>
                  <a:srgbClr val="FF0000"/>
                </a:solidFill>
              </a:rPr>
              <a:t>! &lt;</a:t>
            </a:r>
            <a:r>
              <a:rPr lang="zh-CN" altLang="en-US" dirty="0">
                <a:solidFill>
                  <a:srgbClr val="FF0000"/>
                </a:solidFill>
              </a:rPr>
              <a:t>已经使用过的命令前面的部分</a:t>
            </a:r>
            <a:r>
              <a:rPr lang="en-US" altLang="zh-CN" dirty="0">
                <a:solidFill>
                  <a:srgbClr val="FF0000"/>
                </a:solidFill>
              </a:rPr>
              <a:t>&gt; </a:t>
            </a:r>
            <a:r>
              <a:rPr lang="zh-CN" altLang="en-US" dirty="0"/>
              <a:t>执行已经运行过的以该字符串开头的</a:t>
            </a:r>
            <a:r>
              <a:rPr lang="zh-CN" altLang="en-US" dirty="0">
                <a:solidFill>
                  <a:schemeClr val="accent6">
                    <a:lumMod val="75000"/>
                  </a:schemeClr>
                </a:solidFill>
                <a:ea typeface="黑体" pitchFamily="49" charset="-122"/>
              </a:rPr>
              <a:t>最近的</a:t>
            </a:r>
            <a:r>
              <a:rPr lang="zh-CN" altLang="en-US" dirty="0"/>
              <a:t>命令</a:t>
            </a:r>
          </a:p>
        </p:txBody>
      </p:sp>
    </p:spTree>
    <p:extLst>
      <p:ext uri="{BB962C8B-B14F-4D97-AF65-F5344CB8AC3E}">
        <p14:creationId xmlns:p14="http://schemas.microsoft.com/office/powerpoint/2010/main" val="1046498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924299-CB7B-4B04-BD28-53D2784EFF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p:blipFill>
        <p:spPr>
          <a:xfrm>
            <a:off x="0" y="0"/>
            <a:ext cx="9144000" cy="6874416"/>
          </a:xfrm>
          <a:prstGeom prst="rect">
            <a:avLst/>
          </a:prstGeom>
          <a:ln>
            <a:solidFill>
              <a:schemeClr val="accent1">
                <a:lumMod val="50000"/>
              </a:schemeClr>
            </a:solidFill>
          </a:ln>
        </p:spPr>
      </p:pic>
      <p:cxnSp>
        <p:nvCxnSpPr>
          <p:cNvPr id="18" name="直接连接符 17">
            <a:extLst>
              <a:ext uri="{FF2B5EF4-FFF2-40B4-BE49-F238E27FC236}">
                <a16:creationId xmlns:a16="http://schemas.microsoft.com/office/drawing/2014/main" id="{A0356AC4-555C-4728-B860-84BB4F703315}"/>
              </a:ext>
            </a:extLst>
          </p:cNvPr>
          <p:cNvCxnSpPr/>
          <p:nvPr/>
        </p:nvCxnSpPr>
        <p:spPr bwMode="auto">
          <a:xfrm>
            <a:off x="4427984" y="332656"/>
            <a:ext cx="302433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1C1F0C83-E522-4498-8062-27188668CF5A}"/>
              </a:ext>
            </a:extLst>
          </p:cNvPr>
          <p:cNvCxnSpPr/>
          <p:nvPr/>
        </p:nvCxnSpPr>
        <p:spPr bwMode="auto">
          <a:xfrm>
            <a:off x="539552" y="2348880"/>
            <a:ext cx="4896544"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54518E40-8A9B-4240-B441-E65ED2347DE8}"/>
              </a:ext>
            </a:extLst>
          </p:cNvPr>
          <p:cNvCxnSpPr/>
          <p:nvPr/>
        </p:nvCxnSpPr>
        <p:spPr bwMode="auto">
          <a:xfrm>
            <a:off x="4427984" y="5157192"/>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1459DA2D-A428-4217-906F-FB3945FD56EB}"/>
              </a:ext>
            </a:extLst>
          </p:cNvPr>
          <p:cNvCxnSpPr/>
          <p:nvPr/>
        </p:nvCxnSpPr>
        <p:spPr bwMode="auto">
          <a:xfrm>
            <a:off x="4301716" y="6021288"/>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69C2E4DF-99FD-45DC-B1B2-339F35A988DA}"/>
              </a:ext>
            </a:extLst>
          </p:cNvPr>
          <p:cNvCxnSpPr/>
          <p:nvPr/>
        </p:nvCxnSpPr>
        <p:spPr bwMode="auto">
          <a:xfrm>
            <a:off x="539552" y="2132856"/>
            <a:ext cx="792088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F8911334-18FD-4320-8096-B35B05CDD3B4}"/>
              </a:ext>
            </a:extLst>
          </p:cNvPr>
          <p:cNvCxnSpPr/>
          <p:nvPr/>
        </p:nvCxnSpPr>
        <p:spPr bwMode="auto">
          <a:xfrm>
            <a:off x="4427984" y="6525344"/>
            <a:ext cx="151216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901248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599416" y="1340768"/>
            <a:ext cx="8568952" cy="5325517"/>
          </a:xfrm>
        </p:spPr>
        <p:txBody>
          <a:bodyPr/>
          <a:lstStyle/>
          <a:p>
            <a:r>
              <a:rPr lang="zh-CN" altLang="en-US" dirty="0">
                <a:solidFill>
                  <a:srgbClr val="FF0000"/>
                </a:solidFill>
              </a:rPr>
              <a:t>用户</a:t>
            </a:r>
            <a:r>
              <a:rPr lang="zh-CN" altLang="en-US" dirty="0"/>
              <a:t>按照</a:t>
            </a:r>
            <a:r>
              <a:rPr lang="zh-CN" altLang="en-US" dirty="0">
                <a:solidFill>
                  <a:srgbClr val="FF0000"/>
                </a:solidFill>
              </a:rPr>
              <a:t>自己</a:t>
            </a:r>
            <a:r>
              <a:rPr lang="zh-CN" altLang="en-US" dirty="0"/>
              <a:t>喜欢的方式对</a:t>
            </a:r>
            <a:r>
              <a:rPr lang="zh-CN" altLang="en-US" dirty="0">
                <a:solidFill>
                  <a:srgbClr val="FF0000"/>
                </a:solidFill>
              </a:rPr>
              <a:t>命令</a:t>
            </a:r>
            <a:r>
              <a:rPr lang="zh-CN" altLang="en-US" dirty="0"/>
              <a:t>进行</a:t>
            </a:r>
            <a:r>
              <a:rPr lang="zh-CN" altLang="en-US" dirty="0">
                <a:solidFill>
                  <a:srgbClr val="FF0000"/>
                </a:solidFill>
              </a:rPr>
              <a:t>命名</a:t>
            </a:r>
            <a:endParaRPr lang="en-US" altLang="zh-CN" dirty="0">
              <a:solidFill>
                <a:srgbClr val="FF0000"/>
              </a:solidFill>
            </a:endParaRPr>
          </a:p>
          <a:p>
            <a:r>
              <a:rPr lang="zh-CN" altLang="en-US" dirty="0"/>
              <a:t>格式 </a:t>
            </a:r>
          </a:p>
          <a:p>
            <a:pPr lvl="1"/>
            <a:r>
              <a:rPr lang="en-US" altLang="zh-CN" dirty="0"/>
              <a:t>alias [</a:t>
            </a:r>
            <a:r>
              <a:rPr lang="en-US" altLang="zh-CN" dirty="0" err="1">
                <a:solidFill>
                  <a:schemeClr val="accent6">
                    <a:lumMod val="75000"/>
                  </a:schemeClr>
                </a:solidFill>
              </a:rPr>
              <a:t>alias_name</a:t>
            </a:r>
            <a:r>
              <a:rPr lang="en-US" altLang="zh-CN" dirty="0"/>
              <a:t>='</a:t>
            </a:r>
            <a:r>
              <a:rPr lang="en-US" altLang="zh-CN" dirty="0" err="1">
                <a:solidFill>
                  <a:srgbClr val="002060"/>
                </a:solidFill>
              </a:rPr>
              <a:t>original_command</a:t>
            </a:r>
            <a:r>
              <a:rPr lang="en-US" altLang="zh-CN" dirty="0"/>
              <a:t>'] </a:t>
            </a:r>
          </a:p>
          <a:p>
            <a:r>
              <a:rPr lang="zh-CN" altLang="en-US" dirty="0"/>
              <a:t>说明</a:t>
            </a:r>
            <a:endParaRPr lang="en-US" altLang="zh-CN" dirty="0"/>
          </a:p>
          <a:p>
            <a:pPr lvl="1"/>
            <a:r>
              <a:rPr lang="en-US" altLang="zh-CN" sz="2400" dirty="0" err="1">
                <a:solidFill>
                  <a:schemeClr val="accent6">
                    <a:lumMod val="75000"/>
                  </a:schemeClr>
                </a:solidFill>
              </a:rPr>
              <a:t>alias_name</a:t>
            </a:r>
            <a:r>
              <a:rPr lang="zh-CN" altLang="en-US" sz="2400" dirty="0"/>
              <a:t>：用户给命令取的</a:t>
            </a:r>
            <a:r>
              <a:rPr lang="zh-CN" altLang="en-US" sz="2400" dirty="0">
                <a:solidFill>
                  <a:srgbClr val="FF0000"/>
                </a:solidFill>
              </a:rPr>
              <a:t>别名</a:t>
            </a:r>
            <a:r>
              <a:rPr lang="zh-CN" altLang="en-US" sz="2400" dirty="0"/>
              <a:t>。</a:t>
            </a:r>
          </a:p>
          <a:p>
            <a:pPr lvl="1"/>
            <a:r>
              <a:rPr lang="en-US" altLang="zh-CN" sz="2400" dirty="0" err="1">
                <a:solidFill>
                  <a:srgbClr val="002060"/>
                </a:solidFill>
              </a:rPr>
              <a:t>original_command</a:t>
            </a:r>
            <a:r>
              <a:rPr lang="zh-CN" altLang="en-US" sz="2400" dirty="0"/>
              <a:t>：</a:t>
            </a:r>
            <a:r>
              <a:rPr lang="zh-CN" altLang="en-US" sz="2400" dirty="0">
                <a:solidFill>
                  <a:srgbClr val="FF0000"/>
                </a:solidFill>
              </a:rPr>
              <a:t>原来的命令和参数</a:t>
            </a:r>
            <a:r>
              <a:rPr lang="zh-CN" altLang="en-US" sz="2400" dirty="0"/>
              <a:t>。若命令中包含空格或其他的特殊字符串</a:t>
            </a:r>
            <a:r>
              <a:rPr lang="zh-CN" altLang="en-US" sz="2400" dirty="0">
                <a:solidFill>
                  <a:srgbClr val="FF0000"/>
                </a:solidFill>
              </a:rPr>
              <a:t>必须使用引号</a:t>
            </a:r>
          </a:p>
          <a:p>
            <a:pPr lvl="1"/>
            <a:r>
              <a:rPr lang="zh-CN" altLang="en-US" sz="2400" dirty="0"/>
              <a:t>在定义别名时，</a:t>
            </a:r>
            <a:r>
              <a:rPr lang="zh-CN" altLang="en-US" sz="2400" dirty="0">
                <a:solidFill>
                  <a:srgbClr val="FF0000"/>
                </a:solidFill>
              </a:rPr>
              <a:t>等号两边不允许有空格</a:t>
            </a:r>
            <a:endParaRPr lang="en-US" altLang="zh-CN" sz="2400" dirty="0"/>
          </a:p>
          <a:p>
            <a:pPr lvl="1"/>
            <a:r>
              <a:rPr lang="zh-CN" altLang="en-US" sz="2400" dirty="0"/>
              <a:t>不带任何参数的</a:t>
            </a:r>
            <a:r>
              <a:rPr lang="en-US" altLang="zh-CN" sz="2400" dirty="0">
                <a:solidFill>
                  <a:srgbClr val="FF0000"/>
                </a:solidFill>
              </a:rPr>
              <a:t>alias</a:t>
            </a:r>
            <a:r>
              <a:rPr lang="zh-CN" altLang="en-US" sz="2400" dirty="0">
                <a:solidFill>
                  <a:srgbClr val="FF0000"/>
                </a:solidFill>
              </a:rPr>
              <a:t>命令显示</a:t>
            </a:r>
            <a:r>
              <a:rPr lang="zh-CN" altLang="en-US" sz="2400" dirty="0"/>
              <a:t>当前</a:t>
            </a:r>
            <a:r>
              <a:rPr lang="zh-CN" altLang="en-US" sz="2400" dirty="0">
                <a:solidFill>
                  <a:srgbClr val="FF0000"/>
                </a:solidFill>
              </a:rPr>
              <a:t>已定义</a:t>
            </a:r>
            <a:r>
              <a:rPr lang="zh-CN" altLang="en-US" sz="2400" dirty="0"/>
              <a:t>的</a:t>
            </a:r>
            <a:r>
              <a:rPr lang="zh-CN" altLang="en-US" sz="2400" dirty="0">
                <a:solidFill>
                  <a:srgbClr val="FF0000"/>
                </a:solidFill>
              </a:rPr>
              <a:t>所有别名</a:t>
            </a:r>
            <a:endParaRPr lang="en-US" altLang="zh-CN" sz="2400" dirty="0"/>
          </a:p>
          <a:p>
            <a:pPr lvl="1"/>
            <a:r>
              <a:rPr lang="en-US" altLang="zh-CN" sz="2400" dirty="0"/>
              <a:t>unalias </a:t>
            </a:r>
            <a:r>
              <a:rPr lang="en-US" altLang="zh-CN" sz="2400" dirty="0" err="1">
                <a:solidFill>
                  <a:schemeClr val="accent6">
                    <a:lumMod val="75000"/>
                  </a:schemeClr>
                </a:solidFill>
              </a:rPr>
              <a:t>alias_name</a:t>
            </a:r>
            <a:r>
              <a:rPr lang="en-US" altLang="zh-CN" sz="2400" dirty="0">
                <a:solidFill>
                  <a:schemeClr val="accent6">
                    <a:lumMod val="75000"/>
                  </a:schemeClr>
                </a:solidFill>
              </a:rPr>
              <a:t> </a:t>
            </a:r>
            <a:r>
              <a:rPr lang="zh-CN" altLang="en-US" sz="2400" dirty="0"/>
              <a:t>命令</a:t>
            </a:r>
            <a:r>
              <a:rPr lang="zh-CN" altLang="en-US" sz="2400" dirty="0">
                <a:solidFill>
                  <a:srgbClr val="FF0000"/>
                </a:solidFill>
              </a:rPr>
              <a:t>取消别名</a:t>
            </a:r>
            <a:r>
              <a:rPr lang="zh-CN" altLang="en-US" sz="2400" dirty="0"/>
              <a:t>的定义</a:t>
            </a:r>
          </a:p>
          <a:p>
            <a:pPr lvl="1"/>
            <a:r>
              <a:rPr lang="zh-CN" altLang="en-US" sz="2400" dirty="0"/>
              <a:t>别名定义每次登录时均有效，需将其写入</a:t>
            </a:r>
            <a:r>
              <a:rPr lang="en-US" altLang="zh-CN" sz="2400" dirty="0">
                <a:solidFill>
                  <a:srgbClr val="C00000"/>
                </a:solidFill>
              </a:rPr>
              <a:t>~/.</a:t>
            </a:r>
            <a:r>
              <a:rPr lang="en-US" altLang="zh-CN" sz="2400" dirty="0" err="1">
                <a:solidFill>
                  <a:srgbClr val="C00000"/>
                </a:solidFill>
              </a:rPr>
              <a:t>bashrc</a:t>
            </a:r>
            <a:r>
              <a:rPr lang="zh-CN" altLang="en-US" sz="2400" dirty="0"/>
              <a:t>中</a:t>
            </a:r>
          </a:p>
          <a:p>
            <a:pPr lvl="1"/>
            <a:endParaRPr lang="zh-CN" altLang="en-US" dirty="0"/>
          </a:p>
        </p:txBody>
      </p:sp>
    </p:spTree>
    <p:extLst>
      <p:ext uri="{BB962C8B-B14F-4D97-AF65-F5344CB8AC3E}">
        <p14:creationId xmlns:p14="http://schemas.microsoft.com/office/powerpoint/2010/main" val="401996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29450" y="3971197"/>
            <a:ext cx="7687518" cy="2821183"/>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2" name="标题 1"/>
          <p:cNvSpPr>
            <a:spLocks noGrp="1"/>
          </p:cNvSpPr>
          <p:nvPr>
            <p:ph type="title"/>
          </p:nvPr>
        </p:nvSpPr>
        <p:spPr/>
        <p:txBody>
          <a:bodyPr/>
          <a:lstStyle/>
          <a:p>
            <a:r>
              <a:rPr lang="en-US" altLang="zh-CN" dirty="0"/>
              <a:t>file</a:t>
            </a:r>
            <a:r>
              <a:rPr lang="zh-CN" altLang="en-US" dirty="0"/>
              <a:t>命令</a:t>
            </a: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27584" y="1412777"/>
            <a:ext cx="8229600"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功能：确定</a:t>
            </a:r>
            <a:r>
              <a:rPr lang="zh-CN" altLang="en-US" dirty="0">
                <a:solidFill>
                  <a:srgbClr val="FF0000"/>
                </a:solidFill>
              </a:rPr>
              <a:t>文件类型</a:t>
            </a:r>
            <a:endParaRPr lang="en-US" altLang="zh-CN" dirty="0">
              <a:solidFill>
                <a:srgbClr val="FF0000"/>
              </a:solidFill>
            </a:endParaRPr>
          </a:p>
          <a:p>
            <a:r>
              <a:rPr lang="zh-CN" altLang="zh-CN" dirty="0"/>
              <a:t>格式：</a:t>
            </a:r>
            <a:r>
              <a:rPr lang="en-US" altLang="zh-CN" dirty="0">
                <a:solidFill>
                  <a:schemeClr val="accent6">
                    <a:lumMod val="75000"/>
                  </a:schemeClr>
                </a:solidFill>
              </a:rPr>
              <a:t>file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zh-CN" altLang="en-US" dirty="0">
                <a:solidFill>
                  <a:schemeClr val="accent6">
                    <a:lumMod val="75000"/>
                  </a:schemeClr>
                </a:solidFill>
              </a:rPr>
              <a:t>名</a:t>
            </a:r>
            <a:r>
              <a:rPr lang="en-US" altLang="zh-CN" dirty="0">
                <a:solidFill>
                  <a:schemeClr val="accent6">
                    <a:lumMod val="75000"/>
                  </a:schemeClr>
                </a:solidFill>
              </a:rPr>
              <a:t>&gt; </a:t>
            </a:r>
            <a:r>
              <a:rPr lang="zh-CN" altLang="zh-CN" dirty="0">
                <a:solidFill>
                  <a:schemeClr val="accent6">
                    <a:lumMod val="75000"/>
                  </a:schemeClr>
                </a:solidFill>
              </a:rPr>
              <a:t>…</a:t>
            </a:r>
            <a:endParaRPr lang="en-US" altLang="zh-CN" dirty="0">
              <a:solidFill>
                <a:schemeClr val="accent6">
                  <a:lumMod val="75000"/>
                </a:schemeClr>
              </a:solidFill>
            </a:endParaRPr>
          </a:p>
          <a:p>
            <a:r>
              <a:rPr lang="zh-CN" altLang="en-US" dirty="0"/>
              <a:t>举例</a:t>
            </a:r>
            <a:endParaRPr lang="en-US" altLang="zh-CN" dirty="0"/>
          </a:p>
          <a:p>
            <a:pPr lvl="1"/>
            <a:r>
              <a:rPr lang="en-US" altLang="zh-CN" sz="2400" dirty="0"/>
              <a:t>[</a:t>
            </a:r>
            <a:r>
              <a:rPr lang="en-US" altLang="zh-CN" sz="2400" dirty="0" err="1"/>
              <a:t>lily@localhost</a:t>
            </a:r>
            <a:r>
              <a:rPr lang="en-US" altLang="zh-CN" sz="2400" dirty="0"/>
              <a:t> ~]$ </a:t>
            </a:r>
            <a:r>
              <a:rPr lang="en-US" altLang="zh-CN" sz="2400" dirty="0">
                <a:solidFill>
                  <a:schemeClr val="accent2">
                    <a:lumMod val="50000"/>
                  </a:schemeClr>
                </a:solidFill>
              </a:rPr>
              <a:t>file /</a:t>
            </a:r>
            <a:r>
              <a:rPr lang="en-US" altLang="zh-CN" sz="2400" dirty="0" err="1">
                <a:solidFill>
                  <a:schemeClr val="accent2">
                    <a:lumMod val="50000"/>
                  </a:schemeClr>
                </a:solidFill>
              </a:rPr>
              <a:t>etc</a:t>
            </a:r>
            <a:r>
              <a:rPr lang="en-US" altLang="zh-CN" sz="2400" dirty="0">
                <a:solidFill>
                  <a:schemeClr val="accent2">
                    <a:lumMod val="50000"/>
                  </a:schemeClr>
                </a:solidFill>
              </a:rPr>
              <a:t>/passwd /bin/bash /dev/console</a:t>
            </a:r>
          </a:p>
          <a:p>
            <a:pPr lvl="1"/>
            <a:r>
              <a:rPr lang="en-US" altLang="zh-CN" sz="2400" dirty="0"/>
              <a:t>/</a:t>
            </a:r>
            <a:r>
              <a:rPr lang="en-US" altLang="zh-CN" sz="2400" dirty="0" err="1"/>
              <a:t>etc</a:t>
            </a:r>
            <a:r>
              <a:rPr lang="en-US" altLang="zh-CN" sz="2400" dirty="0"/>
              <a:t>/passwd:  ASCII text  </a:t>
            </a:r>
            <a:r>
              <a:rPr lang="zh-CN" altLang="en-US" sz="2400" dirty="0">
                <a:solidFill>
                  <a:srgbClr val="FF0000"/>
                </a:solidFill>
              </a:rPr>
              <a:t>文本文件</a:t>
            </a:r>
            <a:endParaRPr lang="en-US" altLang="zh-CN" sz="2400" dirty="0">
              <a:solidFill>
                <a:srgbClr val="FF0000"/>
              </a:solidFill>
            </a:endParaRPr>
          </a:p>
          <a:p>
            <a:pPr lvl="1"/>
            <a:r>
              <a:rPr lang="en-US" altLang="zh-CN" sz="2400" dirty="0"/>
              <a:t>/bin/bash:    ELF 64-bit LSB executable, x86-64, version 1 (SYSV), dynamically linked (uses shared libs), for GNU/Linux 2.6.32, </a:t>
            </a:r>
            <a:r>
              <a:rPr lang="en-US" altLang="zh-CN" sz="2400" dirty="0" err="1"/>
              <a:t>BuildID</a:t>
            </a:r>
            <a:r>
              <a:rPr lang="en-US" altLang="zh-CN" sz="2400" dirty="0"/>
              <a:t>[sha1]=85e3da5a087950e7aaeb7893c056218a8874d2e5, stripped </a:t>
            </a:r>
            <a:r>
              <a:rPr lang="zh-CN" altLang="en-US" sz="2400" dirty="0">
                <a:solidFill>
                  <a:srgbClr val="FF0000"/>
                </a:solidFill>
              </a:rPr>
              <a:t>二进制文件</a:t>
            </a:r>
            <a:endParaRPr lang="en-US" altLang="zh-CN" sz="2400" dirty="0">
              <a:solidFill>
                <a:srgbClr val="FF0000"/>
              </a:solidFill>
            </a:endParaRPr>
          </a:p>
          <a:p>
            <a:pPr lvl="1"/>
            <a:r>
              <a:rPr lang="en-US" altLang="zh-CN" sz="2400" dirty="0"/>
              <a:t>/dev/console: character special  </a:t>
            </a:r>
            <a:r>
              <a:rPr lang="zh-CN" altLang="en-US" sz="2400" dirty="0">
                <a:solidFill>
                  <a:srgbClr val="FF0000"/>
                </a:solidFill>
              </a:rPr>
              <a:t>字符设备文件</a:t>
            </a:r>
            <a:endParaRPr lang="en-US" altLang="zh-CN" sz="2400" dirty="0">
              <a:solidFill>
                <a:srgbClr val="FF0000"/>
              </a:solidFill>
            </a:endParaRPr>
          </a:p>
          <a:p>
            <a:pPr lvl="1"/>
            <a:endParaRPr lang="zh-CN" altLang="zh-CN"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905272" y="1412776"/>
            <a:ext cx="8229600" cy="4862165"/>
          </a:xfrm>
        </p:spPr>
        <p:txBody>
          <a:bodyPr/>
          <a:lstStyle/>
          <a:p>
            <a:r>
              <a:rPr lang="zh-CN" altLang="en-US" dirty="0"/>
              <a:t>定义别名举例</a:t>
            </a:r>
            <a:endParaRPr lang="en-US" altLang="zh-CN" dirty="0"/>
          </a:p>
          <a:p>
            <a:pPr lvl="1">
              <a:buNone/>
            </a:pPr>
            <a:r>
              <a:rPr lang="en-US" altLang="zh-CN" dirty="0">
                <a:solidFill>
                  <a:schemeClr val="accent6">
                    <a:lumMod val="75000"/>
                  </a:schemeClr>
                </a:solidFill>
              </a:rPr>
              <a:t>alias </a:t>
            </a:r>
            <a:r>
              <a:rPr lang="en-US" altLang="zh-CN" dirty="0" err="1">
                <a:solidFill>
                  <a:schemeClr val="accent6">
                    <a:lumMod val="75000"/>
                  </a:schemeClr>
                </a:solidFill>
              </a:rPr>
              <a:t>lh</a:t>
            </a:r>
            <a:r>
              <a:rPr lang="en-US" altLang="zh-CN" dirty="0">
                <a:solidFill>
                  <a:schemeClr val="accent6">
                    <a:lumMod val="75000"/>
                  </a:schemeClr>
                </a:solidFill>
              </a:rPr>
              <a:t>='</a:t>
            </a:r>
            <a:r>
              <a:rPr lang="en-US" altLang="zh-CN" dirty="0" err="1">
                <a:solidFill>
                  <a:schemeClr val="accent6">
                    <a:lumMod val="75000"/>
                  </a:schemeClr>
                </a:solidFill>
              </a:rPr>
              <a:t>ls</a:t>
            </a:r>
            <a:r>
              <a:rPr lang="en-US" altLang="zh-CN" dirty="0">
                <a:solidFill>
                  <a:schemeClr val="accent6">
                    <a:lumMod val="75000"/>
                  </a:schemeClr>
                </a:solidFill>
              </a:rPr>
              <a:t> -</a:t>
            </a:r>
            <a:r>
              <a:rPr lang="en-US" altLang="zh-CN" dirty="0" err="1">
                <a:solidFill>
                  <a:schemeClr val="accent6">
                    <a:lumMod val="75000"/>
                  </a:schemeClr>
                </a:solidFill>
              </a:rPr>
              <a:t>lh</a:t>
            </a:r>
            <a:r>
              <a:rPr lang="en-US" altLang="zh-CN" dirty="0">
                <a:solidFill>
                  <a:schemeClr val="accent6">
                    <a:lumMod val="75000"/>
                  </a:schemeClr>
                </a:solidFill>
              </a:rPr>
              <a:t>'</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grep</a:t>
            </a:r>
            <a:r>
              <a:rPr lang="en-US" altLang="zh-CN" dirty="0">
                <a:solidFill>
                  <a:schemeClr val="accent6">
                    <a:lumMod val="75000"/>
                  </a:schemeClr>
                </a:solidFill>
              </a:rPr>
              <a:t>='</a:t>
            </a:r>
            <a:r>
              <a:rPr lang="en-US" altLang="zh-CN" dirty="0" err="1">
                <a:solidFill>
                  <a:schemeClr val="accent6">
                    <a:lumMod val="75000"/>
                  </a:schemeClr>
                </a:solidFill>
              </a:rPr>
              <a:t>grep</a:t>
            </a:r>
            <a:r>
              <a:rPr lang="en-US" altLang="zh-CN" dirty="0">
                <a:solidFill>
                  <a:schemeClr val="accent6">
                    <a:lumMod val="75000"/>
                  </a:schemeClr>
                </a:solidFill>
              </a:rPr>
              <a:t> --color=auto'</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gitcam</a:t>
            </a:r>
            <a:r>
              <a:rPr lang="en-US" altLang="zh-CN" dirty="0">
                <a:solidFill>
                  <a:schemeClr val="accent6">
                    <a:lumMod val="75000"/>
                  </a:schemeClr>
                </a:solidFill>
              </a:rPr>
              <a:t>='</a:t>
            </a:r>
            <a:r>
              <a:rPr lang="en-US" altLang="zh-CN" dirty="0" err="1">
                <a:solidFill>
                  <a:schemeClr val="accent6">
                    <a:lumMod val="75000"/>
                  </a:schemeClr>
                </a:solidFill>
              </a:rPr>
              <a:t>git</a:t>
            </a:r>
            <a:r>
              <a:rPr lang="en-US" altLang="zh-CN" dirty="0">
                <a:solidFill>
                  <a:schemeClr val="accent6">
                    <a:lumMod val="75000"/>
                  </a:schemeClr>
                </a:solidFill>
              </a:rPr>
              <a:t> commit -a -m '</a:t>
            </a:r>
          </a:p>
          <a:p>
            <a:r>
              <a:rPr lang="zh-CN" altLang="en-US" dirty="0"/>
              <a:t>注意</a:t>
            </a:r>
            <a:endParaRPr lang="en-US" altLang="zh-CN" dirty="0"/>
          </a:p>
          <a:p>
            <a:pPr lvl="1"/>
            <a:r>
              <a:rPr lang="zh-CN" altLang="en-US" sz="2400" dirty="0"/>
              <a:t>别名与系统中已有命令同名（例如，系统中有</a:t>
            </a:r>
            <a:r>
              <a:rPr lang="en-US" altLang="zh-CN" sz="2400" dirty="0" err="1"/>
              <a:t>grep</a:t>
            </a:r>
            <a:r>
              <a:rPr lang="zh-CN" altLang="en-US" sz="2400" dirty="0"/>
              <a:t>命令，且又定义了</a:t>
            </a:r>
            <a:r>
              <a:rPr lang="en-US" altLang="zh-CN" sz="2400" dirty="0" err="1"/>
              <a:t>grep</a:t>
            </a:r>
            <a:r>
              <a:rPr lang="zh-CN" altLang="en-US" sz="2400" dirty="0"/>
              <a:t>的别名），则</a:t>
            </a:r>
            <a:r>
              <a:rPr lang="zh-CN" altLang="en-US" sz="2400" dirty="0">
                <a:solidFill>
                  <a:srgbClr val="FF0000"/>
                </a:solidFill>
              </a:rPr>
              <a:t>别名将优先于系统中原有的命令的执行</a:t>
            </a:r>
            <a:endParaRPr lang="zh-CN" altLang="en-US" sz="2400" dirty="0"/>
          </a:p>
          <a:p>
            <a:pPr lvl="1"/>
            <a:r>
              <a:rPr lang="zh-CN" altLang="en-US" sz="2400" dirty="0"/>
              <a:t>要想</a:t>
            </a:r>
            <a:r>
              <a:rPr lang="zh-CN" altLang="en-US" sz="2400" dirty="0">
                <a:solidFill>
                  <a:srgbClr val="FF0000"/>
                </a:solidFill>
              </a:rPr>
              <a:t>临时使用系统</a:t>
            </a:r>
            <a:r>
              <a:rPr lang="zh-CN" altLang="en-US" sz="2400" dirty="0"/>
              <a:t>中的</a:t>
            </a:r>
            <a:r>
              <a:rPr lang="zh-CN" altLang="en-US" sz="2400" dirty="0">
                <a:solidFill>
                  <a:srgbClr val="FF0000"/>
                </a:solidFill>
              </a:rPr>
              <a:t>命令</a:t>
            </a:r>
            <a:r>
              <a:rPr lang="zh-CN" altLang="en-US" sz="2400" dirty="0"/>
              <a:t>而非别名，应该在命令前</a:t>
            </a:r>
            <a:r>
              <a:rPr lang="zh-CN" altLang="en-US" sz="2400" dirty="0">
                <a:solidFill>
                  <a:srgbClr val="FF0000"/>
                </a:solidFill>
              </a:rPr>
              <a:t>添加“</a:t>
            </a:r>
            <a:r>
              <a:rPr lang="en-US" altLang="zh-CN" sz="2400" dirty="0">
                <a:solidFill>
                  <a:srgbClr val="FF0000"/>
                </a:solidFill>
              </a:rPr>
              <a:t>\”</a:t>
            </a:r>
            <a:r>
              <a:rPr lang="zh-CN" altLang="en-US" sz="2400" dirty="0">
                <a:solidFill>
                  <a:srgbClr val="FF0000"/>
                </a:solidFill>
              </a:rPr>
              <a:t>字符</a:t>
            </a:r>
            <a:r>
              <a:rPr lang="zh-CN" altLang="en-US" sz="2400" dirty="0"/>
              <a:t>，例如，</a:t>
            </a:r>
            <a:r>
              <a:rPr lang="en-US" altLang="zh-CN" sz="2400" dirty="0"/>
              <a:t>$ \</a:t>
            </a:r>
            <a:r>
              <a:rPr lang="en-US" altLang="zh-CN" sz="2400" dirty="0" err="1"/>
              <a:t>grep</a:t>
            </a:r>
            <a:r>
              <a:rPr lang="zh-CN" altLang="en-US" sz="2400" dirty="0"/>
              <a:t>命令将运行系统中原来的</a:t>
            </a:r>
            <a:r>
              <a:rPr lang="en-US" altLang="zh-CN" sz="2400" dirty="0" err="1"/>
              <a:t>grep</a:t>
            </a:r>
            <a:r>
              <a:rPr lang="zh-CN" altLang="en-US" sz="2400" dirty="0"/>
              <a:t>命令而不是</a:t>
            </a:r>
            <a:r>
              <a:rPr lang="en-US" altLang="zh-CN" sz="2400" dirty="0" err="1"/>
              <a:t>grep</a:t>
            </a:r>
            <a:r>
              <a:rPr lang="zh-CN" altLang="en-US" sz="2400" dirty="0"/>
              <a:t>别名，它不在输出中显示颜色</a:t>
            </a:r>
          </a:p>
        </p:txBody>
      </p:sp>
    </p:spTree>
    <p:extLst>
      <p:ext uri="{BB962C8B-B14F-4D97-AF65-F5344CB8AC3E}">
        <p14:creationId xmlns:p14="http://schemas.microsoft.com/office/powerpoint/2010/main" val="14984503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8A36E47-206E-4DD5-8B60-69B33243A5E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21642"/>
          <a:stretch/>
        </p:blipFill>
        <p:spPr>
          <a:xfrm>
            <a:off x="0" y="0"/>
            <a:ext cx="9144000" cy="5218100"/>
          </a:xfrm>
          <a:prstGeom prst="rect">
            <a:avLst/>
          </a:prstGeom>
        </p:spPr>
      </p:pic>
      <p:pic>
        <p:nvPicPr>
          <p:cNvPr id="9" name="图片 8">
            <a:extLst>
              <a:ext uri="{FF2B5EF4-FFF2-40B4-BE49-F238E27FC236}">
                <a16:creationId xmlns:a16="http://schemas.microsoft.com/office/drawing/2014/main" id="{B13A7BBB-984D-4E07-8256-CE802D7B9A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9472" y="5218100"/>
            <a:ext cx="9144000" cy="1639900"/>
          </a:xfrm>
          <a:prstGeom prst="rect">
            <a:avLst/>
          </a:prstGeom>
        </p:spPr>
      </p:pic>
      <p:cxnSp>
        <p:nvCxnSpPr>
          <p:cNvPr id="11" name="直接连接符 10">
            <a:extLst>
              <a:ext uri="{FF2B5EF4-FFF2-40B4-BE49-F238E27FC236}">
                <a16:creationId xmlns:a16="http://schemas.microsoft.com/office/drawing/2014/main" id="{D65FBDAA-74D2-4CCB-926A-B2D1302037C8}"/>
              </a:ext>
            </a:extLst>
          </p:cNvPr>
          <p:cNvCxnSpPr/>
          <p:nvPr/>
        </p:nvCxnSpPr>
        <p:spPr bwMode="auto">
          <a:xfrm>
            <a:off x="2411760" y="260648"/>
            <a:ext cx="115212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9FA5FF75-F4B0-4B5A-8337-0445F53BA50A}"/>
              </a:ext>
            </a:extLst>
          </p:cNvPr>
          <p:cNvCxnSpPr/>
          <p:nvPr/>
        </p:nvCxnSpPr>
        <p:spPr bwMode="auto">
          <a:xfrm>
            <a:off x="2699792" y="260643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5C316371-BDD4-45CB-AA27-B03FD1E1FB04}"/>
              </a:ext>
            </a:extLst>
          </p:cNvPr>
          <p:cNvCxnSpPr/>
          <p:nvPr/>
        </p:nvCxnSpPr>
        <p:spPr bwMode="auto">
          <a:xfrm>
            <a:off x="0" y="442187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401C6A10-5EF3-4FAE-B077-0797A82BBB77}"/>
              </a:ext>
            </a:extLst>
          </p:cNvPr>
          <p:cNvCxnSpPr/>
          <p:nvPr/>
        </p:nvCxnSpPr>
        <p:spPr bwMode="auto">
          <a:xfrm>
            <a:off x="2448272" y="2852936"/>
            <a:ext cx="111561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E93C3C7F-8CE0-439B-81F9-8DF852907374}"/>
              </a:ext>
            </a:extLst>
          </p:cNvPr>
          <p:cNvCxnSpPr/>
          <p:nvPr/>
        </p:nvCxnSpPr>
        <p:spPr bwMode="auto">
          <a:xfrm>
            <a:off x="-19472" y="4653136"/>
            <a:ext cx="35833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D345563A-091C-46F5-A9B0-15C02CD84F09}"/>
              </a:ext>
            </a:extLst>
          </p:cNvPr>
          <p:cNvCxnSpPr/>
          <p:nvPr/>
        </p:nvCxnSpPr>
        <p:spPr bwMode="auto">
          <a:xfrm>
            <a:off x="2411760" y="5517232"/>
            <a:ext cx="86409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82326989-3A0F-4304-9C39-FCD14412DA5A}"/>
              </a:ext>
            </a:extLst>
          </p:cNvPr>
          <p:cNvCxnSpPr/>
          <p:nvPr/>
        </p:nvCxnSpPr>
        <p:spPr bwMode="auto">
          <a:xfrm>
            <a:off x="2411760" y="6309320"/>
            <a:ext cx="100811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文本框 1">
            <a:extLst>
              <a:ext uri="{FF2B5EF4-FFF2-40B4-BE49-F238E27FC236}">
                <a16:creationId xmlns:a16="http://schemas.microsoft.com/office/drawing/2014/main" id="{A35A2284-7574-46E1-99C9-A1862B260543}"/>
              </a:ext>
            </a:extLst>
          </p:cNvPr>
          <p:cNvSpPr txBox="1"/>
          <p:nvPr/>
        </p:nvSpPr>
        <p:spPr>
          <a:xfrm>
            <a:off x="5211430" y="2421766"/>
            <a:ext cx="2031325" cy="369332"/>
          </a:xfrm>
          <a:prstGeom prst="rect">
            <a:avLst/>
          </a:prstGeom>
          <a:solidFill>
            <a:schemeClr val="accent2">
              <a:lumMod val="40000"/>
              <a:lumOff val="60000"/>
            </a:schemeClr>
          </a:solidFill>
        </p:spPr>
        <p:txBody>
          <a:bodyPr wrap="none" rtlCol="0">
            <a:spAutoFit/>
          </a:bodyPr>
          <a:lstStyle/>
          <a:p>
            <a:r>
              <a:rPr lang="zh-CN" altLang="en-US" dirty="0">
                <a:solidFill>
                  <a:srgbClr val="FF0000"/>
                </a:solidFill>
              </a:rPr>
              <a:t>定义新的命令别名</a:t>
            </a:r>
          </a:p>
        </p:txBody>
      </p:sp>
      <p:sp>
        <p:nvSpPr>
          <p:cNvPr id="13" name="文本框 12">
            <a:extLst>
              <a:ext uri="{FF2B5EF4-FFF2-40B4-BE49-F238E27FC236}">
                <a16:creationId xmlns:a16="http://schemas.microsoft.com/office/drawing/2014/main" id="{8CE9ECC1-BD0B-41AC-8FBF-32453654491E}"/>
              </a:ext>
            </a:extLst>
          </p:cNvPr>
          <p:cNvSpPr txBox="1"/>
          <p:nvPr/>
        </p:nvSpPr>
        <p:spPr>
          <a:xfrm>
            <a:off x="4539233" y="0"/>
            <a:ext cx="1569660" cy="369332"/>
          </a:xfrm>
          <a:prstGeom prst="rect">
            <a:avLst/>
          </a:prstGeom>
          <a:solidFill>
            <a:schemeClr val="accent2">
              <a:lumMod val="40000"/>
              <a:lumOff val="60000"/>
            </a:schemeClr>
          </a:solidFill>
        </p:spPr>
        <p:txBody>
          <a:bodyPr wrap="none" rtlCol="0">
            <a:spAutoFit/>
          </a:bodyPr>
          <a:lstStyle/>
          <a:p>
            <a:r>
              <a:rPr lang="zh-CN" altLang="en-US" dirty="0">
                <a:solidFill>
                  <a:srgbClr val="FF0000"/>
                </a:solidFill>
              </a:rPr>
              <a:t>查看命令别名</a:t>
            </a:r>
          </a:p>
        </p:txBody>
      </p:sp>
      <p:cxnSp>
        <p:nvCxnSpPr>
          <p:cNvPr id="4" name="连接符: 曲线 3">
            <a:extLst>
              <a:ext uri="{FF2B5EF4-FFF2-40B4-BE49-F238E27FC236}">
                <a16:creationId xmlns:a16="http://schemas.microsoft.com/office/drawing/2014/main" id="{FF9DF469-EF75-4826-ACFA-BBFC94B41389}"/>
              </a:ext>
            </a:extLst>
          </p:cNvPr>
          <p:cNvCxnSpPr/>
          <p:nvPr/>
        </p:nvCxnSpPr>
        <p:spPr bwMode="auto">
          <a:xfrm rot="16200000" flipH="1">
            <a:off x="2672916" y="4986300"/>
            <a:ext cx="864096" cy="197768"/>
          </a:xfrm>
          <a:prstGeom prst="curvedConnector3">
            <a:avLst>
              <a:gd name="adj1" fmla="val 76455"/>
            </a:avLst>
          </a:prstGeom>
          <a:ln w="19050">
            <a:solidFill>
              <a:srgbClr val="FF0000"/>
            </a:solidFill>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61579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914074" y="1371600"/>
            <a:ext cx="7539875" cy="4114800"/>
          </a:xfrm>
        </p:spPr>
        <p:txBody>
          <a:bodyPr/>
          <a:lstStyle/>
          <a:p>
            <a:pPr marL="342900" lvl="1" indent="-342900">
              <a:buFont typeface="Wingdings" panose="05000000000000000000" pitchFamily="2" charset="2"/>
              <a:buChar char="n"/>
            </a:pPr>
            <a:r>
              <a:rPr lang="zh-CN" altLang="en-US" sz="3200" b="0" dirty="0">
                <a:solidFill>
                  <a:srgbClr val="0000FF"/>
                </a:solidFill>
              </a:rPr>
              <a:t>标准输入</a:t>
            </a:r>
            <a:r>
              <a:rPr lang="en-US" altLang="zh-CN" sz="3200" b="0" dirty="0">
                <a:solidFill>
                  <a:srgbClr val="0000FF"/>
                </a:solidFill>
              </a:rPr>
              <a:t>/</a:t>
            </a:r>
            <a:r>
              <a:rPr lang="zh-CN" altLang="en-US" sz="3200" b="0" dirty="0">
                <a:solidFill>
                  <a:srgbClr val="0000FF"/>
                </a:solidFill>
              </a:rPr>
              <a:t>输出设备</a:t>
            </a:r>
          </a:p>
          <a:p>
            <a:pPr lvl="1">
              <a:lnSpc>
                <a:spcPct val="150000"/>
              </a:lnSpc>
              <a:spcBef>
                <a:spcPts val="600"/>
              </a:spcBef>
            </a:pPr>
            <a:r>
              <a:rPr lang="en-US" altLang="zh-CN" sz="2400" dirty="0"/>
              <a:t>Linux</a:t>
            </a:r>
            <a:r>
              <a:rPr lang="zh-CN" altLang="en-US" sz="2400" dirty="0"/>
              <a:t>命令在执行时常常期望</a:t>
            </a:r>
            <a:r>
              <a:rPr lang="zh-CN" altLang="en-US" sz="2400" dirty="0">
                <a:solidFill>
                  <a:srgbClr val="FF0000"/>
                </a:solidFill>
              </a:rPr>
              <a:t>接收输入数据</a:t>
            </a:r>
            <a:r>
              <a:rPr lang="zh-CN" altLang="en-US" sz="2400" dirty="0"/>
              <a:t>，命令执行后又期望将产生的</a:t>
            </a:r>
            <a:r>
              <a:rPr lang="zh-CN" altLang="en-US" sz="2400" dirty="0">
                <a:solidFill>
                  <a:srgbClr val="FF0000"/>
                </a:solidFill>
              </a:rPr>
              <a:t>数据结果输出</a:t>
            </a:r>
            <a:endParaRPr lang="zh-CN" altLang="en-US" sz="2400" dirty="0"/>
          </a:p>
          <a:p>
            <a:pPr lvl="1">
              <a:lnSpc>
                <a:spcPct val="150000"/>
              </a:lnSpc>
              <a:spcBef>
                <a:spcPts val="600"/>
              </a:spcBef>
            </a:pPr>
            <a:r>
              <a:rPr lang="en-US" altLang="zh-CN" sz="2400" dirty="0"/>
              <a:t>Linux</a:t>
            </a:r>
            <a:r>
              <a:rPr lang="zh-CN" altLang="en-US" sz="2400" dirty="0"/>
              <a:t>的大部分命令都具有</a:t>
            </a:r>
            <a:r>
              <a:rPr lang="zh-CN" altLang="en-US" sz="2400" dirty="0">
                <a:solidFill>
                  <a:srgbClr val="FF0000"/>
                </a:solidFill>
              </a:rPr>
              <a:t>标准的输入</a:t>
            </a:r>
            <a:r>
              <a:rPr lang="en-US" altLang="zh-CN" sz="2400" dirty="0">
                <a:solidFill>
                  <a:srgbClr val="FF0000"/>
                </a:solidFill>
              </a:rPr>
              <a:t>/</a:t>
            </a:r>
            <a:r>
              <a:rPr lang="zh-CN" altLang="en-US" sz="2400" dirty="0">
                <a:solidFill>
                  <a:srgbClr val="FF0000"/>
                </a:solidFill>
              </a:rPr>
              <a:t>输出设备端口</a:t>
            </a:r>
            <a:endParaRPr lang="en-US" altLang="zh-CN" sz="2400" dirty="0"/>
          </a:p>
          <a:p>
            <a:pPr marL="0" indent="0">
              <a:buNone/>
            </a:pP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441458166"/>
              </p:ext>
            </p:extLst>
          </p:nvPr>
        </p:nvGraphicFramePr>
        <p:xfrm>
          <a:off x="690051" y="4301642"/>
          <a:ext cx="8065296" cy="2499360"/>
        </p:xfrm>
        <a:graphic>
          <a:graphicData uri="http://schemas.openxmlformats.org/drawingml/2006/table">
            <a:tbl>
              <a:tblPr firstRow="1" bandRow="1">
                <a:tableStyleId>{21E4AEA4-8DFA-4A89-87EB-49C32662AFE0}</a:tableStyleId>
              </a:tblPr>
              <a:tblGrid>
                <a:gridCol w="1317952">
                  <a:extLst>
                    <a:ext uri="{9D8B030D-6E8A-4147-A177-3AD203B41FA5}">
                      <a16:colId xmlns:a16="http://schemas.microsoft.com/office/drawing/2014/main" val="20000"/>
                    </a:ext>
                  </a:extLst>
                </a:gridCol>
                <a:gridCol w="698472">
                  <a:extLst>
                    <a:ext uri="{9D8B030D-6E8A-4147-A177-3AD203B41FA5}">
                      <a16:colId xmlns:a16="http://schemas.microsoft.com/office/drawing/2014/main" val="20001"/>
                    </a:ext>
                  </a:extLst>
                </a:gridCol>
                <a:gridCol w="1256421">
                  <a:extLst>
                    <a:ext uri="{9D8B030D-6E8A-4147-A177-3AD203B41FA5}">
                      <a16:colId xmlns:a16="http://schemas.microsoft.com/office/drawing/2014/main" val="20002"/>
                    </a:ext>
                  </a:extLst>
                </a:gridCol>
                <a:gridCol w="1119843">
                  <a:extLst>
                    <a:ext uri="{9D8B030D-6E8A-4147-A177-3AD203B41FA5}">
                      <a16:colId xmlns:a16="http://schemas.microsoft.com/office/drawing/2014/main" val="20003"/>
                    </a:ext>
                  </a:extLst>
                </a:gridCol>
                <a:gridCol w="3672608">
                  <a:extLst>
                    <a:ext uri="{9D8B030D-6E8A-4147-A177-3AD203B41FA5}">
                      <a16:colId xmlns:a16="http://schemas.microsoft.com/office/drawing/2014/main" val="20004"/>
                    </a:ext>
                  </a:extLst>
                </a:gridCol>
              </a:tblGrid>
              <a:tr h="370840">
                <a:tc>
                  <a:txBody>
                    <a:bodyPr/>
                    <a:lstStyle/>
                    <a:p>
                      <a:pPr algn="l"/>
                      <a:r>
                        <a:rPr lang="zh-CN" altLang="en-US" sz="2000" dirty="0">
                          <a:solidFill>
                            <a:srgbClr val="C00000"/>
                          </a:solidFill>
                        </a:rPr>
                        <a:t>名称</a:t>
                      </a:r>
                    </a:p>
                  </a:txBody>
                  <a:tcPr/>
                </a:tc>
                <a:tc>
                  <a:txBody>
                    <a:bodyPr/>
                    <a:lstStyle/>
                    <a:p>
                      <a:pPr algn="l"/>
                      <a:r>
                        <a:rPr lang="zh-CN" altLang="en-US" sz="2000" dirty="0">
                          <a:solidFill>
                            <a:srgbClr val="C00000"/>
                          </a:solidFill>
                        </a:rPr>
                        <a:t>代码</a:t>
                      </a:r>
                    </a:p>
                  </a:txBody>
                  <a:tcPr/>
                </a:tc>
                <a:tc>
                  <a:txBody>
                    <a:bodyPr/>
                    <a:lstStyle/>
                    <a:p>
                      <a:pPr algn="l"/>
                      <a:r>
                        <a:rPr lang="zh-CN" altLang="en-US" sz="2000" dirty="0">
                          <a:solidFill>
                            <a:srgbClr val="C00000"/>
                          </a:solidFill>
                        </a:rPr>
                        <a:t>含义</a:t>
                      </a:r>
                    </a:p>
                  </a:txBody>
                  <a:tcPr/>
                </a:tc>
                <a:tc>
                  <a:txBody>
                    <a:bodyPr/>
                    <a:lstStyle/>
                    <a:p>
                      <a:pPr algn="l"/>
                      <a:r>
                        <a:rPr lang="zh-CN" altLang="en-US" sz="2000" dirty="0">
                          <a:solidFill>
                            <a:srgbClr val="C00000"/>
                          </a:solidFill>
                        </a:rPr>
                        <a:t>设备</a:t>
                      </a:r>
                    </a:p>
                  </a:txBody>
                  <a:tcPr/>
                </a:tc>
                <a:tc>
                  <a:txBody>
                    <a:bodyPr/>
                    <a:lstStyle/>
                    <a:p>
                      <a:pPr algn="l"/>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STDIN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0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标准输入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键盘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命令在执行时所要的输入通过它来取得 </a:t>
                      </a:r>
                    </a:p>
                  </a:txBody>
                  <a:tcPr anchor="ctr" horzOverflow="overflow"/>
                </a:tc>
                <a:extLst>
                  <a:ext uri="{0D108BD9-81ED-4DB2-BD59-A6C34878D82A}">
                    <a16:rowId xmlns:a16="http://schemas.microsoft.com/office/drawing/2014/main" val="10001"/>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STDOUT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1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标准输出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命令执行后的输出结果从该端口送出 </a:t>
                      </a:r>
                    </a:p>
                  </a:txBody>
                  <a:tcPr anchor="ctr" horzOverflow="overflow"/>
                </a:tc>
                <a:extLst>
                  <a:ext uri="{0D108BD9-81ED-4DB2-BD59-A6C34878D82A}">
                    <a16:rowId xmlns:a16="http://schemas.microsoft.com/office/drawing/2014/main" val="10002"/>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STDERR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2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标准错误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命令执行时的错误信息通过该端口送出</a:t>
                      </a: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7739" y="148203"/>
            <a:ext cx="7793037" cy="1052513"/>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1093474" y="1340894"/>
            <a:ext cx="8229600" cy="4502125"/>
          </a:xfrm>
        </p:spPr>
        <p:txBody>
          <a:bodyPr/>
          <a:lstStyle/>
          <a:p>
            <a:r>
              <a:rPr lang="zh-CN" altLang="en-US" sz="3600" dirty="0">
                <a:solidFill>
                  <a:srgbClr val="0000FF"/>
                </a:solidFill>
              </a:rPr>
              <a:t>标准输入</a:t>
            </a:r>
            <a:r>
              <a:rPr lang="en-US" altLang="zh-CN" sz="3600" dirty="0">
                <a:solidFill>
                  <a:srgbClr val="0000FF"/>
                </a:solidFill>
              </a:rPr>
              <a:t>/</a:t>
            </a:r>
            <a:r>
              <a:rPr lang="zh-CN" altLang="en-US" sz="3600" dirty="0">
                <a:solidFill>
                  <a:srgbClr val="0000FF"/>
                </a:solidFill>
              </a:rPr>
              <a:t>输出举例</a:t>
            </a:r>
            <a:endParaRPr lang="en-US" altLang="zh-CN" sz="3600" dirty="0">
              <a:solidFill>
                <a:srgbClr val="0000FF"/>
              </a:solidFill>
            </a:endParaRPr>
          </a:p>
          <a:p>
            <a:pPr lvl="1">
              <a:spcBef>
                <a:spcPts val="1800"/>
              </a:spcBef>
            </a:pPr>
            <a:r>
              <a:rPr lang="zh-CN" altLang="en-US" sz="3200" dirty="0"/>
              <a:t>标准输入和标准输出</a:t>
            </a:r>
            <a:endParaRPr lang="en-US" altLang="zh-CN" sz="3200" dirty="0"/>
          </a:p>
          <a:p>
            <a:endParaRPr lang="en-US" altLang="zh-CN" dirty="0"/>
          </a:p>
          <a:p>
            <a:endParaRPr lang="en-US" altLang="zh-CN" dirty="0"/>
          </a:p>
          <a:p>
            <a:endParaRPr lang="en-US" altLang="zh-CN" dirty="0"/>
          </a:p>
          <a:p>
            <a:pPr lvl="1">
              <a:spcBef>
                <a:spcPts val="1800"/>
              </a:spcBef>
            </a:pPr>
            <a:r>
              <a:rPr lang="zh-CN" altLang="en-US" sz="3200" dirty="0"/>
              <a:t>标准错误输出</a:t>
            </a:r>
          </a:p>
        </p:txBody>
      </p:sp>
      <p:grpSp>
        <p:nvGrpSpPr>
          <p:cNvPr id="5" name="组合 4">
            <a:extLst>
              <a:ext uri="{FF2B5EF4-FFF2-40B4-BE49-F238E27FC236}">
                <a16:creationId xmlns:a16="http://schemas.microsoft.com/office/drawing/2014/main" id="{802C4C88-ADA5-4A27-B8DD-87C5A9597847}"/>
              </a:ext>
            </a:extLst>
          </p:cNvPr>
          <p:cNvGrpSpPr/>
          <p:nvPr/>
        </p:nvGrpSpPr>
        <p:grpSpPr>
          <a:xfrm>
            <a:off x="1857838" y="2725163"/>
            <a:ext cx="6192688" cy="1733585"/>
            <a:chOff x="1907704" y="1988840"/>
            <a:chExt cx="6192688" cy="1733585"/>
          </a:xfrm>
        </p:grpSpPr>
        <p:sp>
          <p:nvSpPr>
            <p:cNvPr id="9" name="Line 7"/>
            <p:cNvSpPr>
              <a:spLocks noChangeShapeType="1"/>
            </p:cNvSpPr>
            <p:nvPr/>
          </p:nvSpPr>
          <p:spPr bwMode="auto">
            <a:xfrm flipV="1">
              <a:off x="5220072" y="2204864"/>
              <a:ext cx="306760" cy="216024"/>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0" name="Text Box 8"/>
            <p:cNvSpPr txBox="1">
              <a:spLocks noChangeArrowheads="1"/>
            </p:cNvSpPr>
            <p:nvPr/>
          </p:nvSpPr>
          <p:spPr bwMode="auto">
            <a:xfrm>
              <a:off x="5580112" y="1988840"/>
              <a:ext cx="2304256"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命令等待标准输入</a:t>
              </a:r>
            </a:p>
          </p:txBody>
        </p:sp>
        <p:sp>
          <p:nvSpPr>
            <p:cNvPr id="11" name="Line 9"/>
            <p:cNvSpPr>
              <a:spLocks noChangeShapeType="1"/>
            </p:cNvSpPr>
            <p:nvPr/>
          </p:nvSpPr>
          <p:spPr bwMode="auto">
            <a:xfrm>
              <a:off x="3059832" y="2852936"/>
              <a:ext cx="2304256" cy="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2" name="Text Box 10"/>
            <p:cNvSpPr txBox="1">
              <a:spLocks noChangeArrowheads="1"/>
            </p:cNvSpPr>
            <p:nvPr/>
          </p:nvSpPr>
          <p:spPr bwMode="auto">
            <a:xfrm>
              <a:off x="5508104" y="2713112"/>
              <a:ext cx="2592288"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标准输入的屏幕回显</a:t>
              </a:r>
            </a:p>
          </p:txBody>
        </p:sp>
        <p:sp>
          <p:nvSpPr>
            <p:cNvPr id="13" name="Line 11"/>
            <p:cNvSpPr>
              <a:spLocks noChangeShapeType="1"/>
            </p:cNvSpPr>
            <p:nvPr/>
          </p:nvSpPr>
          <p:spPr bwMode="auto">
            <a:xfrm>
              <a:off x="3059832" y="3212976"/>
              <a:ext cx="864096" cy="36004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4" name="Text Box 12"/>
            <p:cNvSpPr txBox="1">
              <a:spLocks noChangeArrowheads="1"/>
            </p:cNvSpPr>
            <p:nvPr/>
          </p:nvSpPr>
          <p:spPr bwMode="auto">
            <a:xfrm>
              <a:off x="4002832" y="3322315"/>
              <a:ext cx="1447800" cy="400110"/>
            </a:xfrm>
            <a:prstGeom prst="rect">
              <a:avLst/>
            </a:prstGeom>
            <a:noFill/>
            <a:ln w="9525">
              <a:solidFill>
                <a:schemeClr val="tx1"/>
              </a:solidFill>
              <a:miter lim="800000"/>
              <a:headEnd/>
              <a:tailEnd/>
            </a:ln>
            <a:effectLst/>
          </p:spPr>
          <p:txBody>
            <a:bodyPr>
              <a:spAutoFit/>
            </a:bodyPr>
            <a:lstStyle/>
            <a:p>
              <a:pPr>
                <a:spcBef>
                  <a:spcPct val="50000"/>
                </a:spcBef>
              </a:pPr>
              <a:r>
                <a:rPr lang="zh-CN" altLang="en-US" sz="2000" b="0" dirty="0">
                  <a:solidFill>
                    <a:schemeClr val="tx1"/>
                  </a:solidFill>
                  <a:latin typeface="Tahoma" pitchFamily="34" charset="0"/>
                  <a:ea typeface="黑体" pitchFamily="49" charset="-122"/>
                </a:rPr>
                <a:t>标准输出</a:t>
              </a:r>
            </a:p>
          </p:txBody>
        </p:sp>
        <p:sp>
          <p:nvSpPr>
            <p:cNvPr id="17" name="TextBox 16"/>
            <p:cNvSpPr txBox="1"/>
            <p:nvPr/>
          </p:nvSpPr>
          <p:spPr>
            <a:xfrm>
              <a:off x="1907704" y="2132856"/>
              <a:ext cx="3312368" cy="1384995"/>
            </a:xfrm>
            <a:prstGeom prst="rect">
              <a:avLst/>
            </a:prstGeom>
            <a:noFill/>
          </p:spPr>
          <p:txBody>
            <a:bodyPr wrap="square" rtlCol="0">
              <a:spAutoFit/>
            </a:bodyPr>
            <a:lstStyle/>
            <a:p>
              <a:r>
                <a:rPr lang="en-US" altLang="zh-CN" sz="2800" dirty="0">
                  <a:solidFill>
                    <a:schemeClr val="accent6">
                      <a:lumMod val="75000"/>
                    </a:schemeClr>
                  </a:solidFill>
                </a:rPr>
                <a:t>[</a:t>
              </a:r>
              <a:r>
                <a:rPr lang="en-US" altLang="zh-CN" sz="2800" dirty="0" err="1">
                  <a:solidFill>
                    <a:schemeClr val="accent6">
                      <a:lumMod val="75000"/>
                    </a:schemeClr>
                  </a:solidFill>
                </a:rPr>
                <a:t>root@soho</a:t>
              </a:r>
              <a:r>
                <a:rPr lang="en-US" altLang="zh-CN" sz="2800" dirty="0">
                  <a:solidFill>
                    <a:schemeClr val="accent6">
                      <a:lumMod val="75000"/>
                    </a:schemeClr>
                  </a:solidFill>
                </a:rPr>
                <a:t> ~]# cat</a:t>
              </a:r>
            </a:p>
            <a:p>
              <a:r>
                <a:rPr lang="en-US" altLang="zh-CN" sz="2800" dirty="0">
                  <a:solidFill>
                    <a:srgbClr val="002060"/>
                  </a:solidFill>
                </a:rPr>
                <a:t>hello</a:t>
              </a:r>
            </a:p>
            <a:p>
              <a:r>
                <a:rPr lang="en-US" altLang="zh-CN" sz="2800" dirty="0">
                  <a:solidFill>
                    <a:schemeClr val="accent6">
                      <a:lumMod val="75000"/>
                    </a:schemeClr>
                  </a:solidFill>
                </a:rPr>
                <a:t>hello</a:t>
              </a:r>
            </a:p>
          </p:txBody>
        </p:sp>
      </p:grpSp>
      <p:grpSp>
        <p:nvGrpSpPr>
          <p:cNvPr id="4" name="组合 3">
            <a:extLst>
              <a:ext uri="{FF2B5EF4-FFF2-40B4-BE49-F238E27FC236}">
                <a16:creationId xmlns:a16="http://schemas.microsoft.com/office/drawing/2014/main" id="{074AD167-C2AA-45D8-9C70-C0D7C5D7ECBA}"/>
              </a:ext>
            </a:extLst>
          </p:cNvPr>
          <p:cNvGrpSpPr/>
          <p:nvPr/>
        </p:nvGrpSpPr>
        <p:grpSpPr>
          <a:xfrm>
            <a:off x="2012529" y="5323053"/>
            <a:ext cx="5943846" cy="1150308"/>
            <a:chOff x="1004417" y="4509363"/>
            <a:chExt cx="5943846" cy="1150308"/>
          </a:xfrm>
        </p:grpSpPr>
        <p:sp>
          <p:nvSpPr>
            <p:cNvPr id="15" name="Line 13"/>
            <p:cNvSpPr>
              <a:spLocks noChangeShapeType="1"/>
            </p:cNvSpPr>
            <p:nvPr/>
          </p:nvSpPr>
          <p:spPr bwMode="auto">
            <a:xfrm>
              <a:off x="4612432" y="5262736"/>
              <a:ext cx="533400" cy="22860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6" name="Text Box 14"/>
            <p:cNvSpPr txBox="1">
              <a:spLocks noChangeArrowheads="1"/>
            </p:cNvSpPr>
            <p:nvPr/>
          </p:nvSpPr>
          <p:spPr bwMode="auto">
            <a:xfrm>
              <a:off x="5175994" y="5259561"/>
              <a:ext cx="1772269"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标准错误</a:t>
              </a:r>
              <a:r>
                <a:rPr lang="zh-CN" altLang="en-US" sz="2000" dirty="0">
                  <a:latin typeface="Tahoma" pitchFamily="34" charset="0"/>
                  <a:ea typeface="黑体" pitchFamily="49" charset="-122"/>
                </a:rPr>
                <a:t>输出</a:t>
              </a:r>
              <a:endParaRPr lang="zh-CN" altLang="en-US" sz="2000" b="0" dirty="0">
                <a:solidFill>
                  <a:schemeClr val="tx1"/>
                </a:solidFill>
                <a:latin typeface="Tahoma" pitchFamily="34" charset="0"/>
                <a:ea typeface="黑体" pitchFamily="49" charset="-122"/>
              </a:endParaRPr>
            </a:p>
          </p:txBody>
        </p:sp>
        <p:sp>
          <p:nvSpPr>
            <p:cNvPr id="18" name="TextBox 17"/>
            <p:cNvSpPr txBox="1"/>
            <p:nvPr/>
          </p:nvSpPr>
          <p:spPr>
            <a:xfrm>
              <a:off x="1004417" y="4509363"/>
              <a:ext cx="3888432" cy="1107996"/>
            </a:xfrm>
            <a:prstGeom prst="rect">
              <a:avLst/>
            </a:prstGeom>
            <a:noFill/>
          </p:spPr>
          <p:txBody>
            <a:bodyPr wrap="square" rtlCol="0">
              <a:spAutoFit/>
            </a:bodyPr>
            <a:lstStyle/>
            <a:p>
              <a:r>
                <a:rPr lang="en-US" altLang="zh-CN" sz="2400" dirty="0">
                  <a:solidFill>
                    <a:schemeClr val="accent6">
                      <a:lumMod val="75000"/>
                    </a:schemeClr>
                  </a:solidFill>
                </a:rPr>
                <a:t>[</a:t>
              </a:r>
              <a:r>
                <a:rPr lang="en-US" altLang="zh-CN" sz="2400" dirty="0" err="1">
                  <a:solidFill>
                    <a:schemeClr val="accent6">
                      <a:lumMod val="75000"/>
                    </a:schemeClr>
                  </a:solidFill>
                </a:rPr>
                <a:t>root@soho</a:t>
              </a:r>
              <a:r>
                <a:rPr lang="en-US" altLang="zh-CN" sz="2400" dirty="0">
                  <a:solidFill>
                    <a:schemeClr val="accent6">
                      <a:lumMod val="75000"/>
                    </a:schemeClr>
                  </a:solidFill>
                </a:rPr>
                <a:t> ~]# cat x</a:t>
              </a:r>
            </a:p>
            <a:p>
              <a:r>
                <a:rPr lang="en-US" altLang="zh-CN" sz="2400" dirty="0">
                  <a:solidFill>
                    <a:schemeClr val="accent6">
                      <a:lumMod val="75000"/>
                    </a:schemeClr>
                  </a:solidFill>
                </a:rPr>
                <a:t>cat: x: </a:t>
              </a:r>
              <a:r>
                <a:rPr lang="zh-CN" altLang="en-US" sz="2400" dirty="0">
                  <a:solidFill>
                    <a:schemeClr val="accent6">
                      <a:lumMod val="75000"/>
                    </a:schemeClr>
                  </a:solidFill>
                </a:rPr>
                <a:t>没有那个文件或目录</a:t>
              </a:r>
            </a:p>
            <a:p>
              <a:endParaRPr lang="zh-CN" altLang="en-US" dirty="0"/>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899592" y="1484784"/>
            <a:ext cx="7772400" cy="4824536"/>
          </a:xfrm>
        </p:spPr>
        <p:txBody>
          <a:bodyPr/>
          <a:lstStyle/>
          <a:p>
            <a:r>
              <a:rPr lang="zh-CN" altLang="en-US" dirty="0">
                <a:solidFill>
                  <a:srgbClr val="0000FF"/>
                </a:solidFill>
              </a:rPr>
              <a:t>重定向（</a:t>
            </a:r>
            <a:r>
              <a:rPr lang="en-US" altLang="zh-CN" dirty="0">
                <a:solidFill>
                  <a:srgbClr val="0000FF"/>
                </a:solidFill>
              </a:rPr>
              <a:t>Redirection </a:t>
            </a:r>
            <a:r>
              <a:rPr lang="zh-CN" altLang="en-US" dirty="0">
                <a:solidFill>
                  <a:srgbClr val="0000FF"/>
                </a:solidFill>
              </a:rPr>
              <a:t>） </a:t>
            </a:r>
            <a:r>
              <a:rPr lang="zh-CN" altLang="en-US" dirty="0"/>
              <a:t>：不使用系统的标准输入端口、标准输出端口或标准错误端口，而进行</a:t>
            </a:r>
            <a:r>
              <a:rPr lang="zh-CN" altLang="en-US" dirty="0">
                <a:solidFill>
                  <a:srgbClr val="FF0000"/>
                </a:solidFill>
              </a:rPr>
              <a:t>重新指定</a:t>
            </a:r>
            <a:r>
              <a:rPr lang="zh-CN" altLang="en-US" dirty="0"/>
              <a:t>，通常情况下</a:t>
            </a:r>
            <a:r>
              <a:rPr lang="zh-CN" altLang="en-US" dirty="0">
                <a:solidFill>
                  <a:srgbClr val="FF0000"/>
                </a:solidFill>
              </a:rPr>
              <a:t>重定向到一个文件或设备</a:t>
            </a:r>
            <a:endParaRPr lang="en-US" altLang="zh-CN" dirty="0">
              <a:solidFill>
                <a:srgbClr val="FF0000"/>
              </a:solidFill>
            </a:endParaRPr>
          </a:p>
          <a:p>
            <a:r>
              <a:rPr lang="zh-CN" altLang="en-US" dirty="0"/>
              <a:t>重定向分为：</a:t>
            </a:r>
            <a:r>
              <a:rPr lang="zh-CN" altLang="en-US" dirty="0">
                <a:solidFill>
                  <a:srgbClr val="FF0000"/>
                </a:solidFill>
              </a:rPr>
              <a:t>输出重定向</a:t>
            </a:r>
            <a:r>
              <a:rPr lang="zh-CN" altLang="en-US" dirty="0"/>
              <a:t>、</a:t>
            </a:r>
            <a:r>
              <a:rPr lang="zh-CN" altLang="en-US" dirty="0">
                <a:solidFill>
                  <a:srgbClr val="FF0000"/>
                </a:solidFill>
              </a:rPr>
              <a:t>输入重定向</a:t>
            </a:r>
            <a:r>
              <a:rPr lang="zh-CN" altLang="en-US" dirty="0"/>
              <a:t>和</a:t>
            </a:r>
            <a:r>
              <a:rPr lang="zh-CN" altLang="en-US" dirty="0">
                <a:solidFill>
                  <a:srgbClr val="FF0000"/>
                </a:solidFill>
              </a:rPr>
              <a:t>错误重定向</a:t>
            </a:r>
            <a:endParaRPr lang="zh-CN" altLang="en-US" dirty="0"/>
          </a:p>
          <a:p>
            <a:r>
              <a:rPr lang="zh-CN" altLang="en-US" dirty="0">
                <a:solidFill>
                  <a:srgbClr val="FF0000"/>
                </a:solidFill>
              </a:rPr>
              <a:t>实现重定向</a:t>
            </a:r>
            <a:r>
              <a:rPr lang="zh-CN" altLang="en-US" dirty="0"/>
              <a:t>主要依靠</a:t>
            </a:r>
            <a:r>
              <a:rPr lang="zh-CN" altLang="en-US" dirty="0">
                <a:solidFill>
                  <a:srgbClr val="FF0000"/>
                </a:solidFill>
              </a:rPr>
              <a:t>重定向符</a:t>
            </a:r>
            <a:r>
              <a:rPr lang="zh-CN" altLang="en-US" dirty="0"/>
              <a:t>实现，即</a:t>
            </a:r>
            <a:r>
              <a:rPr lang="en-US" altLang="zh-CN" dirty="0"/>
              <a:t>Shell</a:t>
            </a:r>
            <a:r>
              <a:rPr lang="zh-CN" altLang="en-US" dirty="0"/>
              <a:t>是检查命令行中有无重定向符来决定是否需要实施重定向</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重定向符</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260403406"/>
              </p:ext>
            </p:extLst>
          </p:nvPr>
        </p:nvGraphicFramePr>
        <p:xfrm>
          <a:off x="827584" y="1700808"/>
          <a:ext cx="7793037" cy="4389120"/>
        </p:xfrm>
        <a:graphic>
          <a:graphicData uri="http://schemas.openxmlformats.org/drawingml/2006/table">
            <a:tbl>
              <a:tblPr firstRow="1" bandRow="1">
                <a:tableStyleId>{21E4AEA4-8DFA-4A89-87EB-49C32662AFE0}</a:tableStyleId>
              </a:tblPr>
              <a:tblGrid>
                <a:gridCol w="1474358">
                  <a:extLst>
                    <a:ext uri="{9D8B030D-6E8A-4147-A177-3AD203B41FA5}">
                      <a16:colId xmlns:a16="http://schemas.microsoft.com/office/drawing/2014/main" val="20000"/>
                    </a:ext>
                  </a:extLst>
                </a:gridCol>
                <a:gridCol w="6318679">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重定向符</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a:solidFill>
                            <a:srgbClr val="FF0000"/>
                          </a:solidFill>
                        </a:rPr>
                        <a:t>&lt;</a:t>
                      </a:r>
                      <a:endParaRPr lang="zh-CN" altLang="en-US" sz="2400" dirty="0">
                        <a:solidFill>
                          <a:srgbClr val="FF0000"/>
                        </a:solidFill>
                      </a:endParaRPr>
                    </a:p>
                  </a:txBody>
                  <a:tcPr marL="86360" marR="86360"/>
                </a:tc>
                <a:tc>
                  <a:txBody>
                    <a:bodyPr/>
                    <a:lstStyle/>
                    <a:p>
                      <a:r>
                        <a:rPr lang="zh-CN" altLang="en-US" sz="2400" dirty="0">
                          <a:solidFill>
                            <a:srgbClr val="FF0000"/>
                          </a:solidFill>
                        </a:rPr>
                        <a:t>输入</a:t>
                      </a:r>
                      <a:r>
                        <a:rPr lang="zh-CN" altLang="en-US" sz="2400" dirty="0"/>
                        <a:t>重定向</a:t>
                      </a:r>
                    </a:p>
                  </a:txBody>
                  <a:tcPr marL="86360" marR="86360"/>
                </a:tc>
                <a:extLst>
                  <a:ext uri="{0D108BD9-81ED-4DB2-BD59-A6C34878D82A}">
                    <a16:rowId xmlns:a16="http://schemas.microsoft.com/office/drawing/2014/main" val="10001"/>
                  </a:ext>
                </a:extLst>
              </a:tr>
              <a:tr h="370840">
                <a:tc>
                  <a:txBody>
                    <a:bodyPr/>
                    <a:lstStyle/>
                    <a:p>
                      <a:r>
                        <a:rPr lang="en-US" altLang="zh-CN" sz="2400" dirty="0"/>
                        <a:t>&lt;&lt;!</a:t>
                      </a:r>
                    </a:p>
                    <a:p>
                      <a:r>
                        <a:rPr lang="en-US" altLang="zh-CN" sz="2400" dirty="0"/>
                        <a:t>……</a:t>
                      </a:r>
                    </a:p>
                    <a:p>
                      <a:r>
                        <a:rPr lang="en-US" altLang="zh-CN" sz="2400" dirty="0"/>
                        <a:t>!</a:t>
                      </a:r>
                      <a:endParaRPr lang="zh-CN" altLang="en-US" sz="2400" dirty="0"/>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输入重定向的特例，即</a:t>
                      </a:r>
                      <a:r>
                        <a:rPr lang="en-US" altLang="zh-CN" sz="2400" dirty="0">
                          <a:solidFill>
                            <a:srgbClr val="C00000"/>
                          </a:solidFill>
                        </a:rPr>
                        <a:t>HERE</a:t>
                      </a:r>
                      <a:r>
                        <a:rPr lang="zh-CN" altLang="en-US" sz="2400" dirty="0">
                          <a:solidFill>
                            <a:srgbClr val="C00000"/>
                          </a:solidFill>
                        </a:rPr>
                        <a:t>文件</a:t>
                      </a:r>
                      <a:r>
                        <a:rPr lang="zh-CN" altLang="en-US" sz="2400" dirty="0"/>
                        <a:t>，通常用于</a:t>
                      </a:r>
                      <a:r>
                        <a:rPr lang="en-US" altLang="zh-CN" sz="2400" dirty="0"/>
                        <a:t>Shell</a:t>
                      </a:r>
                      <a:r>
                        <a:rPr lang="zh-CN" altLang="en-US" sz="2400" dirty="0"/>
                        <a:t>脚本中。其中“</a:t>
                      </a:r>
                      <a:r>
                        <a:rPr lang="en-US" altLang="zh-CN" sz="2400" dirty="0"/>
                        <a:t>!</a:t>
                      </a:r>
                      <a:r>
                        <a:rPr lang="zh-CN" altLang="en-US" sz="2400" dirty="0"/>
                        <a:t>”可以使用任何字符或字符串替换，只要其没在</a:t>
                      </a:r>
                      <a:r>
                        <a:rPr lang="en-US" altLang="zh-CN" sz="2400" dirty="0"/>
                        <a:t>……</a:t>
                      </a:r>
                      <a:r>
                        <a:rPr lang="zh-CN" altLang="en-US" sz="2400" dirty="0"/>
                        <a:t>中出现过即可。</a:t>
                      </a:r>
                    </a:p>
                  </a:txBody>
                  <a:tcPr marL="86360" marR="86360"/>
                </a:tc>
                <a:extLst>
                  <a:ext uri="{0D108BD9-81ED-4DB2-BD59-A6C34878D82A}">
                    <a16:rowId xmlns:a16="http://schemas.microsoft.com/office/drawing/2014/main" val="10002"/>
                  </a:ext>
                </a:extLst>
              </a:tr>
              <a:tr h="370840">
                <a:tc>
                  <a:txBody>
                    <a:bodyPr/>
                    <a:lstStyle/>
                    <a:p>
                      <a:r>
                        <a:rPr lang="en-US" altLang="zh-CN" sz="2400" dirty="0">
                          <a:solidFill>
                            <a:srgbClr val="FF0000"/>
                          </a:solidFill>
                        </a:rPr>
                        <a:t>&gt;</a:t>
                      </a:r>
                      <a:endParaRPr lang="zh-CN" altLang="en-US" sz="2400" dirty="0">
                        <a:solidFill>
                          <a:srgbClr val="FF0000"/>
                        </a:solidFill>
                      </a:endParaRPr>
                    </a:p>
                  </a:txBody>
                  <a:tcPr marL="86360" marR="86360"/>
                </a:tc>
                <a:tc>
                  <a:txBody>
                    <a:bodyPr/>
                    <a:lstStyle/>
                    <a:p>
                      <a:r>
                        <a:rPr lang="zh-CN" altLang="en-US" sz="2400" dirty="0">
                          <a:solidFill>
                            <a:srgbClr val="FF0000"/>
                          </a:solidFill>
                        </a:rPr>
                        <a:t>覆盖式</a:t>
                      </a:r>
                      <a:r>
                        <a:rPr lang="zh-CN" altLang="en-US" sz="2400" dirty="0">
                          <a:solidFill>
                            <a:schemeClr val="tx1"/>
                          </a:solidFill>
                        </a:rPr>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3"/>
                  </a:ext>
                </a:extLst>
              </a:tr>
              <a:tr h="370840">
                <a:tc>
                  <a:txBody>
                    <a:bodyPr/>
                    <a:lstStyle/>
                    <a:p>
                      <a:r>
                        <a:rPr lang="en-US" altLang="zh-CN" sz="2400" dirty="0">
                          <a:solidFill>
                            <a:srgbClr val="FF0000"/>
                          </a:solidFill>
                        </a:rPr>
                        <a:t>&gt;&gt;</a:t>
                      </a:r>
                      <a:endParaRPr lang="zh-CN" altLang="en-US" sz="2400" dirty="0">
                        <a:solidFill>
                          <a:srgbClr val="FF0000"/>
                        </a:solidFill>
                      </a:endParaRPr>
                    </a:p>
                  </a:txBody>
                  <a:tcPr marL="86360" marR="86360"/>
                </a:tc>
                <a:tc>
                  <a:txBody>
                    <a:bodyPr/>
                    <a:lstStyle/>
                    <a:p>
                      <a:r>
                        <a:rPr lang="zh-CN" altLang="en-US" sz="2400" dirty="0">
                          <a:solidFill>
                            <a:srgbClr val="FF0000"/>
                          </a:solidFill>
                        </a:rPr>
                        <a:t>追加式</a:t>
                      </a:r>
                      <a:r>
                        <a:rPr lang="zh-CN" altLang="en-US" sz="2400" dirty="0"/>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4"/>
                  </a:ext>
                </a:extLst>
              </a:tr>
              <a:tr h="370840">
                <a:tc>
                  <a:txBody>
                    <a:bodyPr/>
                    <a:lstStyle/>
                    <a:p>
                      <a:r>
                        <a:rPr lang="en-US" altLang="zh-CN" sz="2400" dirty="0">
                          <a:solidFill>
                            <a:srgbClr val="FF0000"/>
                          </a:solidFill>
                        </a:rPr>
                        <a:t>2&gt;</a:t>
                      </a:r>
                      <a:endParaRPr lang="zh-CN" altLang="en-US" sz="2400" dirty="0">
                        <a:solidFill>
                          <a:srgbClr val="FF0000"/>
                        </a:solidFill>
                      </a:endParaRPr>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覆盖式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5"/>
                  </a:ext>
                </a:extLst>
              </a:tr>
              <a:tr h="370840">
                <a:tc>
                  <a:txBody>
                    <a:bodyPr/>
                    <a:lstStyle/>
                    <a:p>
                      <a:r>
                        <a:rPr lang="en-US" altLang="zh-CN" sz="2400" dirty="0">
                          <a:solidFill>
                            <a:srgbClr val="FF0000"/>
                          </a:solidFill>
                        </a:rPr>
                        <a:t>2&gt;&gt;</a:t>
                      </a:r>
                      <a:endParaRPr lang="zh-CN" altLang="en-US" sz="2400" dirty="0">
                        <a:solidFill>
                          <a:srgbClr val="FF0000"/>
                        </a:solidFill>
                      </a:endParaRPr>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追加式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6"/>
                  </a:ext>
                </a:extLst>
              </a:tr>
              <a:tr h="370840">
                <a:tc>
                  <a:txBody>
                    <a:bodyPr/>
                    <a:lstStyle/>
                    <a:p>
                      <a:r>
                        <a:rPr lang="en-US" altLang="zh-CN" sz="2400" dirty="0">
                          <a:solidFill>
                            <a:srgbClr val="FF0000"/>
                          </a:solidFill>
                        </a:rPr>
                        <a:t>&amp;&gt;</a:t>
                      </a:r>
                      <a:endParaRPr lang="zh-CN" altLang="en-US" sz="2400" dirty="0">
                        <a:solidFill>
                          <a:srgbClr val="FF0000"/>
                        </a:solidFill>
                      </a:endParaRPr>
                    </a:p>
                  </a:txBody>
                  <a:tcPr marL="86360" marR="86360"/>
                </a:tc>
                <a:tc>
                  <a:txBody>
                    <a:bodyPr/>
                    <a:lstStyle/>
                    <a:p>
                      <a:r>
                        <a:rPr lang="zh-CN" altLang="en-US" sz="2400" dirty="0"/>
                        <a:t>同时实现</a:t>
                      </a:r>
                      <a:r>
                        <a:rPr lang="zh-CN" altLang="en-US" sz="2400" dirty="0">
                          <a:solidFill>
                            <a:srgbClr val="FF0000"/>
                          </a:solidFill>
                        </a:rPr>
                        <a:t>输出</a:t>
                      </a:r>
                      <a:r>
                        <a:rPr lang="zh-CN" altLang="en-US" sz="2400" dirty="0"/>
                        <a:t>重定向和</a:t>
                      </a:r>
                      <a:r>
                        <a:rPr lang="zh-CN" altLang="en-US" sz="2400" dirty="0">
                          <a:solidFill>
                            <a:srgbClr val="FF0000"/>
                          </a:solidFill>
                        </a:rPr>
                        <a:t>错误</a:t>
                      </a:r>
                      <a:r>
                        <a:rPr lang="zh-CN" altLang="en-US" sz="2400" dirty="0"/>
                        <a:t>重定向（覆盖式）</a:t>
                      </a:r>
                    </a:p>
                  </a:txBody>
                  <a:tcPr marL="86360" marR="86360"/>
                </a:tc>
                <a:extLst>
                  <a:ext uri="{0D108BD9-81ED-4DB2-BD59-A6C34878D82A}">
                    <a16:rowId xmlns:a16="http://schemas.microsoft.com/office/drawing/2014/main" val="10007"/>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输出重定向</a:t>
            </a:r>
          </a:p>
        </p:txBody>
      </p:sp>
      <p:pic>
        <p:nvPicPr>
          <p:cNvPr id="5" name="图片 4">
            <a:extLst>
              <a:ext uri="{FF2B5EF4-FFF2-40B4-BE49-F238E27FC236}">
                <a16:creationId xmlns:a16="http://schemas.microsoft.com/office/drawing/2014/main" id="{96AB5B20-85E1-42D8-B6AC-3883DB0B8E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76598" y="1328327"/>
            <a:ext cx="8339546" cy="5517232"/>
          </a:xfrm>
          <a:prstGeom prst="rect">
            <a:avLst/>
          </a:prstGeom>
        </p:spPr>
      </p:pic>
      <p:cxnSp>
        <p:nvCxnSpPr>
          <p:cNvPr id="9" name="直接连接符 8">
            <a:extLst>
              <a:ext uri="{FF2B5EF4-FFF2-40B4-BE49-F238E27FC236}">
                <a16:creationId xmlns:a16="http://schemas.microsoft.com/office/drawing/2014/main" id="{C3C59D01-FA07-42EB-A601-2E92BDF4CF6D}"/>
              </a:ext>
            </a:extLst>
          </p:cNvPr>
          <p:cNvCxnSpPr/>
          <p:nvPr/>
        </p:nvCxnSpPr>
        <p:spPr bwMode="auto">
          <a:xfrm>
            <a:off x="2843808" y="1628800"/>
            <a:ext cx="136815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DD927E36-4DA5-4715-AB86-A83FB71155D8}"/>
              </a:ext>
            </a:extLst>
          </p:cNvPr>
          <p:cNvCxnSpPr/>
          <p:nvPr/>
        </p:nvCxnSpPr>
        <p:spPr bwMode="auto">
          <a:xfrm>
            <a:off x="3420751" y="6841502"/>
            <a:ext cx="1943337"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a:extLst>
              <a:ext uri="{FF2B5EF4-FFF2-40B4-BE49-F238E27FC236}">
                <a16:creationId xmlns:a16="http://schemas.microsoft.com/office/drawing/2014/main" id="{A00417AE-8C98-4EA9-AF5F-FEAF6D92A4C9}"/>
              </a:ext>
            </a:extLst>
          </p:cNvPr>
          <p:cNvCxnSpPr/>
          <p:nvPr/>
        </p:nvCxnSpPr>
        <p:spPr bwMode="auto">
          <a:xfrm flipH="1">
            <a:off x="5364088" y="6656836"/>
            <a:ext cx="856484" cy="84532"/>
          </a:xfrm>
          <a:prstGeom prst="straightConnector1">
            <a:avLst/>
          </a:prstGeom>
          <a:solidFill>
            <a:schemeClr val="accent1"/>
          </a:solidFill>
          <a:ln w="25400" cap="flat" cmpd="sng" algn="ctr">
            <a:solidFill>
              <a:srgbClr val="FF0000"/>
            </a:solidFill>
            <a:prstDash val="solid"/>
            <a:round/>
            <a:headEnd type="none"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C7AFD2C1-828F-4C3A-B46B-6CB06A0E2AE2}"/>
              </a:ext>
            </a:extLst>
          </p:cNvPr>
          <p:cNvSpPr txBox="1"/>
          <p:nvPr/>
        </p:nvSpPr>
        <p:spPr>
          <a:xfrm>
            <a:off x="6173398" y="6457890"/>
            <a:ext cx="2989921" cy="400110"/>
          </a:xfrm>
          <a:prstGeom prst="rect">
            <a:avLst/>
          </a:prstGeom>
          <a:noFill/>
        </p:spPr>
        <p:txBody>
          <a:bodyPr wrap="none" rtlCol="0">
            <a:spAutoFit/>
          </a:bodyPr>
          <a:lstStyle/>
          <a:p>
            <a:r>
              <a:rPr lang="zh-CN" altLang="en-US" sz="2000" dirty="0">
                <a:solidFill>
                  <a:srgbClr val="FF0000"/>
                </a:solidFill>
              </a:rPr>
              <a:t>重定向输出到</a:t>
            </a:r>
            <a:r>
              <a:rPr lang="en-US" altLang="zh-CN" sz="2000" dirty="0" err="1">
                <a:solidFill>
                  <a:srgbClr val="FF0000"/>
                </a:solidFill>
              </a:rPr>
              <a:t>mytest</a:t>
            </a:r>
            <a:r>
              <a:rPr lang="zh-CN" altLang="en-US" sz="2000" dirty="0">
                <a:solidFill>
                  <a:srgbClr val="FF0000"/>
                </a:solidFill>
              </a:rPr>
              <a:t>文件</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输出重定向</a:t>
            </a:r>
          </a:p>
        </p:txBody>
      </p:sp>
      <p:pic>
        <p:nvPicPr>
          <p:cNvPr id="4" name="图片 3">
            <a:extLst>
              <a:ext uri="{FF2B5EF4-FFF2-40B4-BE49-F238E27FC236}">
                <a16:creationId xmlns:a16="http://schemas.microsoft.com/office/drawing/2014/main" id="{74D3F955-BF86-4076-891E-BCEE8148715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26121" y="1285180"/>
            <a:ext cx="7450335" cy="5570504"/>
          </a:xfrm>
          <a:prstGeom prst="rect">
            <a:avLst/>
          </a:prstGeom>
        </p:spPr>
      </p:pic>
      <p:cxnSp>
        <p:nvCxnSpPr>
          <p:cNvPr id="8" name="直接连接符 7">
            <a:extLst>
              <a:ext uri="{FF2B5EF4-FFF2-40B4-BE49-F238E27FC236}">
                <a16:creationId xmlns:a16="http://schemas.microsoft.com/office/drawing/2014/main" id="{1C6BDD19-83DD-4499-B03A-6FA678CEE5CF}"/>
              </a:ext>
            </a:extLst>
          </p:cNvPr>
          <p:cNvCxnSpPr/>
          <p:nvPr/>
        </p:nvCxnSpPr>
        <p:spPr bwMode="auto">
          <a:xfrm>
            <a:off x="3496951" y="2276872"/>
            <a:ext cx="136815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A0030F41-A3E3-4770-9167-4DB953E1F293}"/>
              </a:ext>
            </a:extLst>
          </p:cNvPr>
          <p:cNvCxnSpPr/>
          <p:nvPr/>
        </p:nvCxnSpPr>
        <p:spPr bwMode="auto">
          <a:xfrm>
            <a:off x="3260913" y="1524134"/>
            <a:ext cx="72008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0799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输出重定向</a:t>
            </a:r>
          </a:p>
        </p:txBody>
      </p:sp>
      <p:pic>
        <p:nvPicPr>
          <p:cNvPr id="7" name="图片 6">
            <a:extLst>
              <a:ext uri="{FF2B5EF4-FFF2-40B4-BE49-F238E27FC236}">
                <a16:creationId xmlns:a16="http://schemas.microsoft.com/office/drawing/2014/main" id="{2B91C77B-789E-4C60-9988-B484B75AD2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59159" y="1340768"/>
            <a:ext cx="6913241" cy="3125026"/>
          </a:xfrm>
          <a:prstGeom prst="rect">
            <a:avLst/>
          </a:prstGeom>
        </p:spPr>
      </p:pic>
      <p:pic>
        <p:nvPicPr>
          <p:cNvPr id="5" name="图片 4">
            <a:extLst>
              <a:ext uri="{FF2B5EF4-FFF2-40B4-BE49-F238E27FC236}">
                <a16:creationId xmlns:a16="http://schemas.microsoft.com/office/drawing/2014/main" id="{239842E0-E541-456A-9EB6-278FC124CDC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259159" y="4419600"/>
            <a:ext cx="6534150" cy="2438400"/>
          </a:xfrm>
          <a:prstGeom prst="rect">
            <a:avLst/>
          </a:prstGeom>
        </p:spPr>
      </p:pic>
      <p:cxnSp>
        <p:nvCxnSpPr>
          <p:cNvPr id="8" name="直接连接符 7">
            <a:extLst>
              <a:ext uri="{FF2B5EF4-FFF2-40B4-BE49-F238E27FC236}">
                <a16:creationId xmlns:a16="http://schemas.microsoft.com/office/drawing/2014/main" id="{BBBC1214-24E7-4707-BB2B-3DEA56256F67}"/>
              </a:ext>
            </a:extLst>
          </p:cNvPr>
          <p:cNvCxnSpPr/>
          <p:nvPr/>
        </p:nvCxnSpPr>
        <p:spPr bwMode="auto">
          <a:xfrm>
            <a:off x="3957599" y="1628800"/>
            <a:ext cx="2846649"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A528BC24-CB6D-47D9-9047-128DD457E1ED}"/>
              </a:ext>
            </a:extLst>
          </p:cNvPr>
          <p:cNvCxnSpPr/>
          <p:nvPr/>
        </p:nvCxnSpPr>
        <p:spPr bwMode="auto">
          <a:xfrm>
            <a:off x="3957599" y="1928664"/>
            <a:ext cx="142332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5637181C-6543-41FC-BD19-483F224BD52A}"/>
              </a:ext>
            </a:extLst>
          </p:cNvPr>
          <p:cNvCxnSpPr/>
          <p:nvPr/>
        </p:nvCxnSpPr>
        <p:spPr bwMode="auto">
          <a:xfrm flipH="1">
            <a:off x="6660232" y="1916832"/>
            <a:ext cx="864096" cy="2880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FA074E26-0D04-48F2-9C7B-791020921AC3}"/>
              </a:ext>
            </a:extLst>
          </p:cNvPr>
          <p:cNvSpPr txBox="1"/>
          <p:nvPr/>
        </p:nvSpPr>
        <p:spPr>
          <a:xfrm>
            <a:off x="7480082" y="1668507"/>
            <a:ext cx="1467068" cy="400110"/>
          </a:xfrm>
          <a:prstGeom prst="rect">
            <a:avLst/>
          </a:prstGeom>
          <a:noFill/>
        </p:spPr>
        <p:txBody>
          <a:bodyPr wrap="none" rtlCol="0">
            <a:spAutoFit/>
          </a:bodyPr>
          <a:lstStyle/>
          <a:p>
            <a:r>
              <a:rPr lang="zh-CN" altLang="en-US" sz="2000" dirty="0">
                <a:solidFill>
                  <a:srgbClr val="FF0000"/>
                </a:solidFill>
              </a:rPr>
              <a:t>内容被覆盖</a:t>
            </a:r>
          </a:p>
        </p:txBody>
      </p:sp>
      <p:cxnSp>
        <p:nvCxnSpPr>
          <p:cNvPr id="14" name="直接连接符 13">
            <a:extLst>
              <a:ext uri="{FF2B5EF4-FFF2-40B4-BE49-F238E27FC236}">
                <a16:creationId xmlns:a16="http://schemas.microsoft.com/office/drawing/2014/main" id="{8D4194F5-87F7-451E-8577-0BF3012E222F}"/>
              </a:ext>
            </a:extLst>
          </p:cNvPr>
          <p:cNvCxnSpPr/>
          <p:nvPr/>
        </p:nvCxnSpPr>
        <p:spPr bwMode="auto">
          <a:xfrm>
            <a:off x="3957599" y="3068960"/>
            <a:ext cx="2846649"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18353EE6-F5C1-4771-9145-460939971FA6}"/>
              </a:ext>
            </a:extLst>
          </p:cNvPr>
          <p:cNvCxnSpPr/>
          <p:nvPr/>
        </p:nvCxnSpPr>
        <p:spPr bwMode="auto">
          <a:xfrm>
            <a:off x="3924261" y="3356992"/>
            <a:ext cx="151216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53B025AE-F41A-48C1-B2CD-48B3DC23F2C7}"/>
              </a:ext>
            </a:extLst>
          </p:cNvPr>
          <p:cNvCxnSpPr/>
          <p:nvPr/>
        </p:nvCxnSpPr>
        <p:spPr bwMode="auto">
          <a:xfrm flipH="1" flipV="1">
            <a:off x="7308305" y="6094984"/>
            <a:ext cx="485004" cy="21433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31C61081-00F4-4031-B59C-6B78A47327FE}"/>
              </a:ext>
            </a:extLst>
          </p:cNvPr>
          <p:cNvSpPr txBox="1"/>
          <p:nvPr/>
        </p:nvSpPr>
        <p:spPr>
          <a:xfrm>
            <a:off x="7736562" y="6202152"/>
            <a:ext cx="1210588" cy="400110"/>
          </a:xfrm>
          <a:prstGeom prst="rect">
            <a:avLst/>
          </a:prstGeom>
          <a:noFill/>
        </p:spPr>
        <p:txBody>
          <a:bodyPr wrap="none" rtlCol="0">
            <a:spAutoFit/>
          </a:bodyPr>
          <a:lstStyle/>
          <a:p>
            <a:r>
              <a:rPr lang="zh-CN" altLang="en-US" sz="2000" dirty="0">
                <a:solidFill>
                  <a:srgbClr val="FF0000"/>
                </a:solidFill>
              </a:rPr>
              <a:t>内容追加</a:t>
            </a:r>
          </a:p>
        </p:txBody>
      </p:sp>
      <p:cxnSp>
        <p:nvCxnSpPr>
          <p:cNvPr id="20" name="直接连接符 19">
            <a:extLst>
              <a:ext uri="{FF2B5EF4-FFF2-40B4-BE49-F238E27FC236}">
                <a16:creationId xmlns:a16="http://schemas.microsoft.com/office/drawing/2014/main" id="{32F1CD9A-7E8D-4CBC-9CAD-899DC86D5426}"/>
              </a:ext>
            </a:extLst>
          </p:cNvPr>
          <p:cNvCxnSpPr/>
          <p:nvPr/>
        </p:nvCxnSpPr>
        <p:spPr bwMode="auto">
          <a:xfrm>
            <a:off x="3815916" y="4725144"/>
            <a:ext cx="151216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2E4631AE-C108-410B-AA1A-5026B8B88D45}"/>
              </a:ext>
            </a:extLst>
          </p:cNvPr>
          <p:cNvCxnSpPr/>
          <p:nvPr/>
        </p:nvCxnSpPr>
        <p:spPr bwMode="auto">
          <a:xfrm>
            <a:off x="3815916" y="5219889"/>
            <a:ext cx="284431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0594D7A0-CE3C-48ED-8B8E-DF88CF25E484}"/>
              </a:ext>
            </a:extLst>
          </p:cNvPr>
          <p:cNvCxnSpPr/>
          <p:nvPr/>
        </p:nvCxnSpPr>
        <p:spPr bwMode="auto">
          <a:xfrm>
            <a:off x="3794144" y="5515950"/>
            <a:ext cx="135392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2D0AD711-BE26-422A-BE4E-1E441C0884B2}"/>
              </a:ext>
            </a:extLst>
          </p:cNvPr>
          <p:cNvSpPr txBox="1"/>
          <p:nvPr/>
        </p:nvSpPr>
        <p:spPr>
          <a:xfrm>
            <a:off x="5350108" y="4372352"/>
            <a:ext cx="2877711" cy="400110"/>
          </a:xfrm>
          <a:prstGeom prst="rect">
            <a:avLst/>
          </a:prstGeom>
          <a:noFill/>
        </p:spPr>
        <p:txBody>
          <a:bodyPr wrap="none" rtlCol="0">
            <a:spAutoFit/>
          </a:bodyPr>
          <a:lstStyle/>
          <a:p>
            <a:r>
              <a:rPr lang="zh-CN" altLang="en-US" sz="2000" dirty="0">
                <a:solidFill>
                  <a:srgbClr val="FF0000"/>
                </a:solidFill>
              </a:rPr>
              <a:t>仅显示</a:t>
            </a:r>
            <a:r>
              <a:rPr lang="en-US" altLang="zh-CN" sz="2000" dirty="0">
                <a:solidFill>
                  <a:srgbClr val="FF0000"/>
                </a:solidFill>
              </a:rPr>
              <a:t>mydoc1</a:t>
            </a:r>
            <a:r>
              <a:rPr lang="zh-CN" altLang="en-US" sz="2000" dirty="0">
                <a:solidFill>
                  <a:srgbClr val="FF0000"/>
                </a:solidFill>
              </a:rPr>
              <a:t>目录本身</a:t>
            </a:r>
          </a:p>
        </p:txBody>
      </p:sp>
    </p:spTree>
    <p:extLst>
      <p:ext uri="{BB962C8B-B14F-4D97-AF65-F5344CB8AC3E}">
        <p14:creationId xmlns:p14="http://schemas.microsoft.com/office/powerpoint/2010/main" val="7261586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3" name="内容占位符 2"/>
          <p:cNvSpPr>
            <a:spLocks noGrp="1"/>
          </p:cNvSpPr>
          <p:nvPr>
            <p:ph idx="1"/>
          </p:nvPr>
        </p:nvSpPr>
        <p:spPr>
          <a:xfrm>
            <a:off x="935831" y="1375147"/>
            <a:ext cx="7668617" cy="5078189"/>
          </a:xfrm>
        </p:spPr>
        <p:txBody>
          <a:bodyPr/>
          <a:lstStyle/>
          <a:p>
            <a:r>
              <a:rPr lang="zh-CN" altLang="en-US" dirty="0">
                <a:solidFill>
                  <a:srgbClr val="0000FF"/>
                </a:solidFill>
              </a:rPr>
              <a:t>空设备（</a:t>
            </a:r>
            <a:r>
              <a:rPr lang="en-US" altLang="zh-CN" dirty="0">
                <a:solidFill>
                  <a:srgbClr val="0000FF"/>
                </a:solidFill>
              </a:rPr>
              <a:t>/dev/null</a:t>
            </a:r>
            <a:r>
              <a:rPr lang="zh-CN" altLang="en-US" dirty="0">
                <a:solidFill>
                  <a:srgbClr val="0000FF"/>
                </a:solidFill>
              </a:rPr>
              <a:t>）</a:t>
            </a:r>
            <a:endParaRPr lang="en-US" altLang="zh-CN" dirty="0">
              <a:solidFill>
                <a:srgbClr val="0000FF"/>
              </a:solidFill>
            </a:endParaRPr>
          </a:p>
          <a:p>
            <a:pPr lvl="1"/>
            <a:r>
              <a:rPr lang="zh-CN" altLang="en-US" dirty="0"/>
              <a:t>空设备是个</a:t>
            </a:r>
            <a:r>
              <a:rPr lang="zh-CN" altLang="en-US" dirty="0">
                <a:solidFill>
                  <a:srgbClr val="FF0000"/>
                </a:solidFill>
              </a:rPr>
              <a:t>黑洞</a:t>
            </a:r>
            <a:r>
              <a:rPr lang="zh-CN" altLang="en-US" dirty="0"/>
              <a:t>，发往它的任何内容都将</a:t>
            </a:r>
            <a:r>
              <a:rPr lang="zh-CN" altLang="en-US" dirty="0">
                <a:solidFill>
                  <a:srgbClr val="FF0000"/>
                </a:solidFill>
              </a:rPr>
              <a:t>不复存在</a:t>
            </a:r>
            <a:endParaRPr lang="en-US" altLang="zh-CN" dirty="0">
              <a:solidFill>
                <a:srgbClr val="FF0000"/>
              </a:solidFill>
            </a:endParaRPr>
          </a:p>
          <a:p>
            <a:pPr lvl="1"/>
            <a:r>
              <a:rPr lang="zh-CN" altLang="en-US" dirty="0"/>
              <a:t>经常用于</a:t>
            </a:r>
            <a:r>
              <a:rPr lang="zh-CN" altLang="en-US" dirty="0">
                <a:solidFill>
                  <a:srgbClr val="FF0000"/>
                </a:solidFill>
              </a:rPr>
              <a:t>屏蔽命令的输出或错误输出</a:t>
            </a:r>
            <a:r>
              <a:rPr lang="zh-CN" altLang="en-US" dirty="0"/>
              <a:t>，尤其用于</a:t>
            </a:r>
            <a:r>
              <a:rPr lang="en-US" altLang="zh-CN" dirty="0"/>
              <a:t>Shell</a:t>
            </a:r>
            <a:r>
              <a:rPr lang="zh-CN" altLang="en-US" dirty="0"/>
              <a:t>脚本中</a:t>
            </a:r>
            <a:endParaRPr lang="en-US" altLang="zh-CN" dirty="0"/>
          </a:p>
          <a:p>
            <a:r>
              <a:rPr lang="zh-CN" altLang="en-US" dirty="0">
                <a:solidFill>
                  <a:srgbClr val="0000FF"/>
                </a:solidFill>
              </a:rPr>
              <a:t>空设备使用举例</a:t>
            </a:r>
            <a:endParaRPr lang="en-US" altLang="zh-CN" dirty="0">
              <a:solidFill>
                <a:srgbClr val="0000FF"/>
              </a:solidFill>
            </a:endParaRPr>
          </a:p>
          <a:p>
            <a:pPr lvl="1"/>
            <a:r>
              <a:rPr lang="zh-CN" altLang="en-US" dirty="0">
                <a:solidFill>
                  <a:srgbClr val="FF0000"/>
                </a:solidFill>
              </a:rPr>
              <a:t>屏蔽命令的输出和错误输出</a:t>
            </a:r>
            <a:endParaRPr lang="en-US" altLang="zh-CN" dirty="0">
              <a:solidFill>
                <a:srgbClr val="FF0000"/>
              </a:solidFill>
            </a:endParaRPr>
          </a:p>
          <a:p>
            <a:pPr lvl="2">
              <a:buNone/>
            </a:pPr>
            <a:r>
              <a:rPr lang="en-US" altLang="zh-CN" sz="2400" dirty="0">
                <a:solidFill>
                  <a:schemeClr val="accent6">
                    <a:lumMod val="75000"/>
                  </a:schemeClr>
                </a:solidFill>
              </a:rPr>
              <a:t>$ </a:t>
            </a:r>
            <a:r>
              <a:rPr lang="en-US" altLang="zh-CN" sz="2400" dirty="0" err="1">
                <a:solidFill>
                  <a:schemeClr val="accent6">
                    <a:lumMod val="75000"/>
                  </a:schemeClr>
                </a:solidFill>
              </a:rPr>
              <a:t>myprogram</a:t>
            </a:r>
            <a:r>
              <a:rPr lang="en-US" altLang="zh-CN" sz="2400" dirty="0">
                <a:solidFill>
                  <a:schemeClr val="accent6">
                    <a:lumMod val="75000"/>
                  </a:schemeClr>
                </a:solidFill>
              </a:rPr>
              <a:t> </a:t>
            </a:r>
            <a:r>
              <a:rPr lang="en-US" altLang="zh-CN" sz="2400" dirty="0">
                <a:solidFill>
                  <a:srgbClr val="002060"/>
                </a:solidFill>
              </a:rPr>
              <a:t>&amp;&gt; /dev/null</a:t>
            </a:r>
          </a:p>
          <a:p>
            <a:pPr lvl="1"/>
            <a:r>
              <a:rPr lang="zh-CN" altLang="en-US" dirty="0">
                <a:solidFill>
                  <a:srgbClr val="FF0000"/>
                </a:solidFill>
              </a:rPr>
              <a:t>清空文件内容</a:t>
            </a:r>
            <a:endParaRPr lang="en-US" altLang="zh-CN" dirty="0">
              <a:solidFill>
                <a:srgbClr val="FF0000"/>
              </a:solidFill>
            </a:endParaRPr>
          </a:p>
          <a:p>
            <a:pPr lvl="2">
              <a:buNone/>
            </a:pPr>
            <a:r>
              <a:rPr lang="en-US" altLang="zh-CN" dirty="0">
                <a:solidFill>
                  <a:schemeClr val="accent6">
                    <a:lumMod val="75000"/>
                  </a:schemeClr>
                </a:solidFill>
              </a:rPr>
              <a:t>$ cp /dev/null  </a:t>
            </a:r>
            <a:r>
              <a:rPr lang="en-US" altLang="zh-CN" dirty="0" err="1">
                <a:solidFill>
                  <a:schemeClr val="accent6">
                    <a:lumMod val="75000"/>
                  </a:schemeClr>
                </a:solidFill>
              </a:rPr>
              <a:t>myfile</a:t>
            </a:r>
            <a:endParaRPr lang="en-US" altLang="zh-CN" dirty="0">
              <a:solidFill>
                <a:schemeClr val="accent6">
                  <a:lumMod val="7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06872" y="3623252"/>
            <a:ext cx="7687518" cy="3168352"/>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ts val="10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19065" y="1258370"/>
            <a:ext cx="8316416"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功能：显示指定</a:t>
            </a:r>
            <a:r>
              <a:rPr lang="zh-CN" altLang="en-US" sz="2800" dirty="0">
                <a:solidFill>
                  <a:srgbClr val="FF0000"/>
                </a:solidFill>
              </a:rPr>
              <a:t>文件的状态信息</a:t>
            </a:r>
            <a:r>
              <a:rPr lang="zh-CN" altLang="en-US" sz="2800" dirty="0"/>
              <a:t>或其所在</a:t>
            </a:r>
            <a:r>
              <a:rPr lang="zh-CN" altLang="en-US" sz="2800" dirty="0">
                <a:solidFill>
                  <a:srgbClr val="FF0000"/>
                </a:solidFill>
              </a:rPr>
              <a:t>文件系统的状态信息</a:t>
            </a:r>
            <a:r>
              <a:rPr lang="en-US" altLang="zh-CN" sz="2800" dirty="0"/>
              <a:t>—</a:t>
            </a:r>
            <a:r>
              <a:rPr lang="zh-CN" altLang="en-US" sz="2800" dirty="0"/>
              <a:t>属性信息，包括</a:t>
            </a:r>
            <a:r>
              <a:rPr lang="zh-CN" altLang="en-US" sz="2800" dirty="0">
                <a:solidFill>
                  <a:srgbClr val="FF0000"/>
                </a:solidFill>
              </a:rPr>
              <a:t>文件名</a:t>
            </a:r>
            <a:r>
              <a:rPr lang="zh-CN" altLang="en-US" sz="2800" dirty="0"/>
              <a:t>、文件大小、文件类型、</a:t>
            </a:r>
            <a:r>
              <a:rPr lang="en-US" altLang="zh-CN" sz="2800" dirty="0" err="1"/>
              <a:t>i</a:t>
            </a:r>
            <a:r>
              <a:rPr lang="zh-CN" altLang="en-US" sz="2800" dirty="0"/>
              <a:t>节点号、</a:t>
            </a:r>
            <a:r>
              <a:rPr lang="en-US" altLang="zh-CN" sz="2800" dirty="0"/>
              <a:t>3</a:t>
            </a:r>
            <a:r>
              <a:rPr lang="zh-CN" altLang="en-US" sz="2800" dirty="0"/>
              <a:t>个时间、存取权限等</a:t>
            </a:r>
            <a:endParaRPr lang="en-US" altLang="zh-CN" sz="2800" dirty="0"/>
          </a:p>
          <a:p>
            <a:r>
              <a:rPr lang="zh-CN" altLang="zh-CN" sz="2800" dirty="0"/>
              <a:t>格式：</a:t>
            </a:r>
            <a:r>
              <a:rPr lang="en-US" altLang="zh-CN" sz="2800" dirty="0">
                <a:solidFill>
                  <a:schemeClr val="accent6">
                    <a:lumMod val="75000"/>
                  </a:schemeClr>
                </a:solidFill>
              </a:rPr>
              <a:t>stat [</a:t>
            </a:r>
            <a:r>
              <a:rPr lang="zh-CN" altLang="en-US" sz="2800" dirty="0">
                <a:solidFill>
                  <a:schemeClr val="accent6">
                    <a:lumMod val="75000"/>
                  </a:schemeClr>
                </a:solidFill>
              </a:rPr>
              <a:t>选项</a:t>
            </a:r>
            <a:r>
              <a:rPr lang="en-US" altLang="zh-CN" sz="2800" dirty="0">
                <a:solidFill>
                  <a:schemeClr val="accent6">
                    <a:lumMod val="75000"/>
                  </a:schemeClr>
                </a:solidFill>
              </a:rPr>
              <a:t>] &lt;</a:t>
            </a:r>
            <a:r>
              <a:rPr lang="zh-CN" altLang="zh-CN" sz="2800" dirty="0">
                <a:solidFill>
                  <a:schemeClr val="accent6">
                    <a:lumMod val="75000"/>
                  </a:schemeClr>
                </a:solidFill>
              </a:rPr>
              <a:t>文件</a:t>
            </a:r>
            <a:r>
              <a:rPr lang="zh-CN" altLang="en-US" sz="2800" dirty="0">
                <a:solidFill>
                  <a:schemeClr val="accent6">
                    <a:lumMod val="75000"/>
                  </a:schemeClr>
                </a:solidFill>
              </a:rPr>
              <a:t>名</a:t>
            </a:r>
            <a:r>
              <a:rPr lang="en-US" altLang="zh-CN" sz="2800" dirty="0">
                <a:solidFill>
                  <a:schemeClr val="accent6">
                    <a:lumMod val="75000"/>
                  </a:schemeClr>
                </a:solidFill>
              </a:rPr>
              <a:t>&gt; </a:t>
            </a:r>
            <a:r>
              <a:rPr lang="zh-CN" altLang="zh-CN" sz="2800" dirty="0">
                <a:solidFill>
                  <a:schemeClr val="accent6">
                    <a:lumMod val="75000"/>
                  </a:schemeClr>
                </a:solidFill>
              </a:rPr>
              <a:t>…</a:t>
            </a:r>
            <a:endParaRPr lang="en-US" altLang="zh-CN" sz="2800" dirty="0">
              <a:solidFill>
                <a:schemeClr val="accent6">
                  <a:lumMod val="75000"/>
                </a:schemeClr>
              </a:solidFill>
            </a:endParaRPr>
          </a:p>
          <a:p>
            <a:r>
              <a:rPr lang="zh-CN" altLang="en-US" sz="2800" dirty="0"/>
              <a:t>举例</a:t>
            </a:r>
            <a:endParaRPr lang="en-US" altLang="zh-CN" sz="2800" dirty="0"/>
          </a:p>
          <a:p>
            <a:pPr lvl="1">
              <a:spcBef>
                <a:spcPts val="300"/>
              </a:spcBef>
            </a:pPr>
            <a:r>
              <a:rPr lang="en-US" altLang="zh-CN" sz="2000" dirty="0"/>
              <a:t>[</a:t>
            </a:r>
            <a:r>
              <a:rPr lang="en-US" altLang="zh-CN" sz="2000" dirty="0" err="1"/>
              <a:t>lily@localhost</a:t>
            </a:r>
            <a:r>
              <a:rPr lang="en-US" altLang="zh-CN" sz="2000" dirty="0"/>
              <a:t> ~]$ </a:t>
            </a:r>
            <a:r>
              <a:rPr lang="en-US" altLang="zh-CN" sz="2000" dirty="0">
                <a:solidFill>
                  <a:schemeClr val="accent2">
                    <a:lumMod val="50000"/>
                  </a:schemeClr>
                </a:solidFill>
              </a:rPr>
              <a:t>stat  /</a:t>
            </a:r>
            <a:r>
              <a:rPr lang="en-US" altLang="zh-CN" sz="2000" dirty="0" err="1">
                <a:solidFill>
                  <a:schemeClr val="accent2">
                    <a:lumMod val="50000"/>
                  </a:schemeClr>
                </a:solidFill>
              </a:rPr>
              <a:t>etc</a:t>
            </a:r>
            <a:r>
              <a:rPr lang="en-US" altLang="zh-CN" sz="2000" dirty="0">
                <a:solidFill>
                  <a:schemeClr val="accent2">
                    <a:lumMod val="50000"/>
                  </a:schemeClr>
                </a:solidFill>
              </a:rPr>
              <a:t>/passwd</a:t>
            </a:r>
          </a:p>
          <a:p>
            <a:pPr lvl="1">
              <a:spcBef>
                <a:spcPts val="300"/>
              </a:spcBef>
            </a:pPr>
            <a:r>
              <a:rPr lang="zh-CN" altLang="en-US" sz="2000" dirty="0">
                <a:solidFill>
                  <a:srgbClr val="FF0000"/>
                </a:solidFill>
              </a:rPr>
              <a:t>文件</a:t>
            </a:r>
            <a:r>
              <a:rPr lang="zh-CN" altLang="en-US" sz="2000" dirty="0"/>
              <a:t>：</a:t>
            </a:r>
            <a:r>
              <a:rPr lang="en-US" altLang="zh-CN" sz="2000" dirty="0"/>
              <a:t>"/</a:t>
            </a:r>
            <a:r>
              <a:rPr lang="en-US" altLang="zh-CN" sz="2000" dirty="0" err="1"/>
              <a:t>etc</a:t>
            </a:r>
            <a:r>
              <a:rPr lang="en-US" altLang="zh-CN" sz="2000" dirty="0"/>
              <a:t>/passwd"</a:t>
            </a:r>
          </a:p>
          <a:p>
            <a:pPr lvl="1">
              <a:spcBef>
                <a:spcPts val="300"/>
              </a:spcBef>
            </a:pPr>
            <a:r>
              <a:rPr lang="zh-CN" altLang="en-US" sz="2000" dirty="0">
                <a:solidFill>
                  <a:srgbClr val="FF0000"/>
                </a:solidFill>
              </a:rPr>
              <a:t>大小</a:t>
            </a:r>
            <a:r>
              <a:rPr lang="zh-CN" altLang="en-US" sz="2000" dirty="0"/>
              <a:t>：</a:t>
            </a:r>
            <a:r>
              <a:rPr lang="en-US" altLang="zh-CN" sz="2000" dirty="0"/>
              <a:t>2304      	</a:t>
            </a:r>
            <a:r>
              <a:rPr lang="zh-CN" altLang="en-US" sz="2000" dirty="0">
                <a:solidFill>
                  <a:srgbClr val="FF0000"/>
                </a:solidFill>
              </a:rPr>
              <a:t>块</a:t>
            </a:r>
            <a:r>
              <a:rPr lang="zh-CN" altLang="en-US" sz="2000" dirty="0"/>
              <a:t>：</a:t>
            </a:r>
            <a:r>
              <a:rPr lang="en-US" altLang="zh-CN" sz="2000" dirty="0"/>
              <a:t>8          IO </a:t>
            </a:r>
            <a:r>
              <a:rPr lang="zh-CN" altLang="en-US" sz="2000" dirty="0"/>
              <a:t>块：</a:t>
            </a:r>
            <a:r>
              <a:rPr lang="en-US" altLang="zh-CN" sz="2000" dirty="0"/>
              <a:t>4096   </a:t>
            </a:r>
            <a:r>
              <a:rPr lang="zh-CN" altLang="en-US" sz="2000" dirty="0">
                <a:solidFill>
                  <a:srgbClr val="FF0000"/>
                </a:solidFill>
              </a:rPr>
              <a:t>普通文件</a:t>
            </a:r>
          </a:p>
          <a:p>
            <a:pPr lvl="1">
              <a:spcBef>
                <a:spcPts val="300"/>
              </a:spcBef>
            </a:pPr>
            <a:r>
              <a:rPr lang="zh-CN" altLang="en-US" sz="2000" dirty="0"/>
              <a:t>设备：</a:t>
            </a:r>
            <a:r>
              <a:rPr lang="en-US" altLang="zh-CN" sz="2000" dirty="0"/>
              <a:t>fd00h/64768d	</a:t>
            </a:r>
            <a:r>
              <a:rPr lang="en-US" altLang="zh-CN" sz="2000" dirty="0" err="1">
                <a:solidFill>
                  <a:srgbClr val="FF0000"/>
                </a:solidFill>
              </a:rPr>
              <a:t>Inode</a:t>
            </a:r>
            <a:r>
              <a:rPr lang="zh-CN" altLang="en-US" sz="2000" dirty="0"/>
              <a:t>：</a:t>
            </a:r>
            <a:r>
              <a:rPr lang="en-US" altLang="zh-CN" sz="2000" dirty="0"/>
              <a:t>18193386    </a:t>
            </a:r>
            <a:r>
              <a:rPr lang="zh-CN" altLang="en-US" sz="2000" dirty="0"/>
              <a:t>硬链接：</a:t>
            </a:r>
            <a:r>
              <a:rPr lang="en-US" altLang="zh-CN" sz="2000" dirty="0"/>
              <a:t>1</a:t>
            </a:r>
          </a:p>
          <a:p>
            <a:pPr lvl="1">
              <a:spcBef>
                <a:spcPts val="300"/>
              </a:spcBef>
            </a:pPr>
            <a:r>
              <a:rPr lang="zh-CN" altLang="en-US" sz="2000" dirty="0"/>
              <a:t>权限：</a:t>
            </a:r>
            <a:r>
              <a:rPr lang="en-US" altLang="zh-CN" sz="2000" dirty="0"/>
              <a:t>(0644/-</a:t>
            </a:r>
            <a:r>
              <a:rPr lang="en-US" altLang="zh-CN" sz="2000" dirty="0" err="1"/>
              <a:t>rw</a:t>
            </a:r>
            <a:r>
              <a:rPr lang="en-US" altLang="zh-CN" sz="2000" dirty="0"/>
              <a:t>-r--r--)  </a:t>
            </a:r>
            <a:r>
              <a:rPr lang="en-US" altLang="zh-CN" sz="2000" dirty="0" err="1"/>
              <a:t>Uid</a:t>
            </a:r>
            <a:r>
              <a:rPr lang="zh-CN" altLang="en-US" sz="2000" dirty="0"/>
              <a:t>：</a:t>
            </a:r>
            <a:r>
              <a:rPr lang="en-US" altLang="zh-CN" sz="2000" dirty="0"/>
              <a:t>(0/root)   Gid</a:t>
            </a:r>
            <a:r>
              <a:rPr lang="zh-CN" altLang="en-US" sz="2000" dirty="0"/>
              <a:t>：</a:t>
            </a:r>
            <a:r>
              <a:rPr lang="en-US" altLang="zh-CN" sz="2000" dirty="0"/>
              <a:t>(0/ root)</a:t>
            </a:r>
          </a:p>
          <a:p>
            <a:pPr lvl="1">
              <a:spcBef>
                <a:spcPts val="300"/>
              </a:spcBef>
            </a:pPr>
            <a:r>
              <a:rPr lang="zh-CN" altLang="en-US" sz="2000" dirty="0"/>
              <a:t>环境：</a:t>
            </a:r>
            <a:r>
              <a:rPr lang="en-US" altLang="zh-CN" sz="2000" dirty="0"/>
              <a:t>system_u:object_r:passwd_file_t:s0</a:t>
            </a:r>
          </a:p>
          <a:p>
            <a:pPr lvl="1">
              <a:spcBef>
                <a:spcPts val="300"/>
              </a:spcBef>
            </a:pPr>
            <a:r>
              <a:rPr lang="zh-CN" altLang="en-US" sz="2000" dirty="0">
                <a:solidFill>
                  <a:srgbClr val="FF0000"/>
                </a:solidFill>
              </a:rPr>
              <a:t>最近访问</a:t>
            </a:r>
            <a:r>
              <a:rPr lang="zh-CN" altLang="en-US" sz="2000" dirty="0"/>
              <a:t>：</a:t>
            </a:r>
            <a:r>
              <a:rPr lang="en-US" altLang="zh-CN" sz="2000" dirty="0"/>
              <a:t>2022-03-06 16:33:18.320000175 +0800</a:t>
            </a:r>
          </a:p>
          <a:p>
            <a:pPr lvl="1">
              <a:spcBef>
                <a:spcPts val="300"/>
              </a:spcBef>
            </a:pPr>
            <a:r>
              <a:rPr lang="zh-CN" altLang="en-US" sz="2000" dirty="0">
                <a:solidFill>
                  <a:srgbClr val="FF0000"/>
                </a:solidFill>
              </a:rPr>
              <a:t>最近更改</a:t>
            </a:r>
            <a:r>
              <a:rPr lang="zh-CN" altLang="en-US" sz="2000" dirty="0"/>
              <a:t>：</a:t>
            </a:r>
            <a:r>
              <a:rPr lang="en-US" altLang="zh-CN" sz="2000" dirty="0"/>
              <a:t>2021-10-30 12:17:47.182863734 +0800</a:t>
            </a:r>
          </a:p>
          <a:p>
            <a:pPr lvl="1">
              <a:spcBef>
                <a:spcPts val="300"/>
              </a:spcBef>
            </a:pPr>
            <a:r>
              <a:rPr lang="zh-CN" altLang="en-US" sz="2000" dirty="0">
                <a:solidFill>
                  <a:srgbClr val="FF0000"/>
                </a:solidFill>
              </a:rPr>
              <a:t>最近改动</a:t>
            </a:r>
            <a:r>
              <a:rPr lang="zh-CN" altLang="en-US" sz="2000" dirty="0"/>
              <a:t>：</a:t>
            </a:r>
            <a:r>
              <a:rPr lang="en-US" altLang="zh-CN" sz="2000" dirty="0"/>
              <a:t>2021-10-30 12:17:47.182863734 +0800</a:t>
            </a:r>
          </a:p>
          <a:p>
            <a:pPr marL="457200" lvl="1" indent="0">
              <a:buNone/>
            </a:pPr>
            <a:endParaRPr lang="zh-CN" altLang="zh-CN" sz="2400" dirty="0"/>
          </a:p>
        </p:txBody>
      </p:sp>
      <p:sp>
        <p:nvSpPr>
          <p:cNvPr id="2" name="标题 1"/>
          <p:cNvSpPr>
            <a:spLocks noGrp="1"/>
          </p:cNvSpPr>
          <p:nvPr>
            <p:ph type="title"/>
          </p:nvPr>
        </p:nvSpPr>
        <p:spPr/>
        <p:txBody>
          <a:bodyPr/>
          <a:lstStyle/>
          <a:p>
            <a:r>
              <a:rPr lang="en-US" altLang="zh-CN" dirty="0"/>
              <a:t>stat</a:t>
            </a:r>
            <a:r>
              <a:rPr lang="zh-CN" altLang="en-US" dirty="0"/>
              <a:t>命令</a:t>
            </a:r>
          </a:p>
        </p:txBody>
      </p:sp>
    </p:spTree>
    <p:extLst>
      <p:ext uri="{BB962C8B-B14F-4D97-AF65-F5344CB8AC3E}">
        <p14:creationId xmlns:p14="http://schemas.microsoft.com/office/powerpoint/2010/main" val="33682473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pic>
        <p:nvPicPr>
          <p:cNvPr id="6" name="图片 5">
            <a:extLst>
              <a:ext uri="{FF2B5EF4-FFF2-40B4-BE49-F238E27FC236}">
                <a16:creationId xmlns:a16="http://schemas.microsoft.com/office/drawing/2014/main" id="{05CE42F5-8491-441C-9BA0-E8B67397904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87017" y="1804029"/>
            <a:ext cx="8160133" cy="2779825"/>
          </a:xfrm>
          <a:prstGeom prst="rect">
            <a:avLst/>
          </a:prstGeom>
        </p:spPr>
      </p:pic>
      <p:pic>
        <p:nvPicPr>
          <p:cNvPr id="8" name="图片 7">
            <a:extLst>
              <a:ext uri="{FF2B5EF4-FFF2-40B4-BE49-F238E27FC236}">
                <a16:creationId xmlns:a16="http://schemas.microsoft.com/office/drawing/2014/main" id="{5D816EDC-4BD7-49A2-B38E-A690DEC4385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62879" y="5141135"/>
            <a:ext cx="6552728" cy="1492706"/>
          </a:xfrm>
          <a:prstGeom prst="rect">
            <a:avLst/>
          </a:prstGeom>
        </p:spPr>
      </p:pic>
      <p:sp>
        <p:nvSpPr>
          <p:cNvPr id="10" name="文本框 9">
            <a:extLst>
              <a:ext uri="{FF2B5EF4-FFF2-40B4-BE49-F238E27FC236}">
                <a16:creationId xmlns:a16="http://schemas.microsoft.com/office/drawing/2014/main" id="{61B9FD3E-B46D-4136-BFBC-524A09F59691}"/>
              </a:ext>
            </a:extLst>
          </p:cNvPr>
          <p:cNvSpPr txBox="1"/>
          <p:nvPr/>
        </p:nvSpPr>
        <p:spPr>
          <a:xfrm>
            <a:off x="467544" y="1287772"/>
            <a:ext cx="5666117" cy="3853363"/>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屏蔽命令的输出和错误输出</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None/>
              <a:tabLst/>
              <a:defRPr/>
            </a:pPr>
            <a:endParaRPr kumimoji="0" lang="en-US" altLang="zh-CN" sz="2400" b="1" i="0" u="none" strike="noStrike" kern="1200" cap="none" spc="0" normalizeH="0" baseline="0" noProof="0" dirty="0">
              <a:ln>
                <a:noFill/>
              </a:ln>
              <a:solidFill>
                <a:srgbClr val="E7BB01">
                  <a:lumMod val="75000"/>
                </a:srgbClr>
              </a:solidFill>
              <a:effectLst/>
              <a:uLnTx/>
              <a:uFillTx/>
              <a:latin typeface="Tahoma" panose="020B0604030504040204" pitchFamily="34" charset="0"/>
              <a:ea typeface="楷体_GB2312"/>
              <a:cs typeface="+mn-cs"/>
            </a:endParaRP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endParaRPr lang="en-US" altLang="zh-CN" sz="2400" b="1" dirty="0">
              <a:solidFill>
                <a:srgbClr val="E7BB01">
                  <a:lumMod val="75000"/>
                </a:srgbClr>
              </a:solidFill>
              <a:latin typeface="Tahoma" panose="020B0604030504040204" pitchFamily="34" charset="0"/>
              <a:ea typeface="楷体_GB2312"/>
            </a:endParaRP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endParaRPr kumimoji="0" lang="en-US" altLang="zh-CN" sz="2400" b="1" i="0" u="none" strike="noStrike" kern="1200" cap="none" spc="0" normalizeH="0" baseline="0" noProof="0" dirty="0">
              <a:ln>
                <a:noFill/>
              </a:ln>
              <a:solidFill>
                <a:srgbClr val="E7BB01">
                  <a:lumMod val="75000"/>
                </a:srgbClr>
              </a:solidFill>
              <a:effectLst/>
              <a:uLnTx/>
              <a:uFillTx/>
              <a:latin typeface="Tahoma" panose="020B0604030504040204" pitchFamily="34" charset="0"/>
              <a:ea typeface="楷体_GB2312"/>
              <a:cs typeface="+mn-cs"/>
            </a:endParaRP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endParaRPr lang="en-US" altLang="zh-CN" sz="2400" b="1" dirty="0">
              <a:solidFill>
                <a:srgbClr val="E7BB01">
                  <a:lumMod val="75000"/>
                </a:srgbClr>
              </a:solidFill>
              <a:latin typeface="Tahoma" panose="020B0604030504040204" pitchFamily="34" charset="0"/>
              <a:ea typeface="楷体_GB2312"/>
            </a:endParaRP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endParaRPr kumimoji="0" lang="en-US" altLang="zh-CN" sz="2400" b="1" i="0" u="none" strike="noStrike" kern="1200" cap="none" spc="0" normalizeH="0" baseline="0" noProof="0" dirty="0">
              <a:ln>
                <a:noFill/>
              </a:ln>
              <a:solidFill>
                <a:srgbClr val="E7BB01">
                  <a:lumMod val="75000"/>
                </a:srgbClr>
              </a:solidFill>
              <a:effectLst/>
              <a:uLnTx/>
              <a:uFillTx/>
              <a:latin typeface="Tahoma" panose="020B0604030504040204" pitchFamily="34" charset="0"/>
              <a:ea typeface="楷体_GB2312"/>
              <a:cs typeface="+mn-cs"/>
            </a:endParaRPr>
          </a:p>
          <a:p>
            <a:pPr marR="0" lvl="1" algn="l" defTabSz="914400" rtl="0" eaLnBrk="0" fontAlgn="base" latinLnBrk="0" hangingPunct="0">
              <a:lnSpc>
                <a:spcPct val="100000"/>
              </a:lnSpc>
              <a:spcBef>
                <a:spcPct val="20000"/>
              </a:spcBef>
              <a:spcAft>
                <a:spcPts val="1200"/>
              </a:spcAft>
              <a:buClr>
                <a:srgbClr val="3333CC"/>
              </a:buClr>
              <a:buSzPct val="60000"/>
              <a:tabLst/>
              <a:defRPr/>
            </a:pPr>
            <a:endParaRPr kumimoji="0" lang="en-US" altLang="zh-CN" sz="2400" b="1" i="0" u="none" strike="noStrike" kern="1200" cap="none" spc="0" normalizeH="0" baseline="0" noProof="0" dirty="0">
              <a:ln>
                <a:noFill/>
              </a:ln>
              <a:solidFill>
                <a:srgbClr val="E7BB01">
                  <a:lumMod val="75000"/>
                </a:srgbClr>
              </a:solidFill>
              <a:effectLst/>
              <a:uLnTx/>
              <a:uFillTx/>
              <a:latin typeface="Tahoma" panose="020B0604030504040204" pitchFamily="34" charset="0"/>
              <a:ea typeface="楷体_GB2312"/>
              <a:cs typeface="+mn-cs"/>
            </a:endParaRP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清空文件内容</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cxnSp>
        <p:nvCxnSpPr>
          <p:cNvPr id="11" name="直接连接符 10">
            <a:extLst>
              <a:ext uri="{FF2B5EF4-FFF2-40B4-BE49-F238E27FC236}">
                <a16:creationId xmlns:a16="http://schemas.microsoft.com/office/drawing/2014/main" id="{F10806A4-4064-477F-8F03-012C8E71CE62}"/>
              </a:ext>
            </a:extLst>
          </p:cNvPr>
          <p:cNvCxnSpPr/>
          <p:nvPr/>
        </p:nvCxnSpPr>
        <p:spPr bwMode="auto">
          <a:xfrm>
            <a:off x="3419872" y="2060848"/>
            <a:ext cx="324036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CB9BFA49-1BC7-4B35-B248-54BEDA655902}"/>
              </a:ext>
            </a:extLst>
          </p:cNvPr>
          <p:cNvCxnSpPr/>
          <p:nvPr/>
        </p:nvCxnSpPr>
        <p:spPr bwMode="auto">
          <a:xfrm>
            <a:off x="3419872" y="2780928"/>
            <a:ext cx="489654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54D8BD4-392F-4C20-961C-C2B8CD750D2E}"/>
              </a:ext>
            </a:extLst>
          </p:cNvPr>
          <p:cNvCxnSpPr/>
          <p:nvPr/>
        </p:nvCxnSpPr>
        <p:spPr bwMode="auto">
          <a:xfrm>
            <a:off x="3419872" y="3191204"/>
            <a:ext cx="424847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a:extLst>
              <a:ext uri="{FF2B5EF4-FFF2-40B4-BE49-F238E27FC236}">
                <a16:creationId xmlns:a16="http://schemas.microsoft.com/office/drawing/2014/main" id="{D4BB5E8A-DB9E-45A3-AC3E-D490C1CE06FD}"/>
              </a:ext>
            </a:extLst>
          </p:cNvPr>
          <p:cNvCxnSpPr/>
          <p:nvPr/>
        </p:nvCxnSpPr>
        <p:spPr bwMode="auto">
          <a:xfrm>
            <a:off x="3419872" y="4127308"/>
            <a:ext cx="115212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BA93CA5F-FC78-40BE-B5A1-AC4C72D9F7B2}"/>
              </a:ext>
            </a:extLst>
          </p:cNvPr>
          <p:cNvCxnSpPr/>
          <p:nvPr/>
        </p:nvCxnSpPr>
        <p:spPr bwMode="auto">
          <a:xfrm>
            <a:off x="4050606" y="5445224"/>
            <a:ext cx="160151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10AB613F-12DB-4602-ABB2-C28ACA72A803}"/>
              </a:ext>
            </a:extLst>
          </p:cNvPr>
          <p:cNvCxnSpPr/>
          <p:nvPr/>
        </p:nvCxnSpPr>
        <p:spPr bwMode="auto">
          <a:xfrm>
            <a:off x="3790393" y="6309320"/>
            <a:ext cx="3373895"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C001E8D1-2172-4429-A0A2-5833828298B9}"/>
              </a:ext>
            </a:extLst>
          </p:cNvPr>
          <p:cNvCxnSpPr/>
          <p:nvPr/>
        </p:nvCxnSpPr>
        <p:spPr bwMode="auto">
          <a:xfrm>
            <a:off x="3790393" y="6596789"/>
            <a:ext cx="1861727"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8322D02B-2F84-43F8-89DD-6429DDEC3416}"/>
              </a:ext>
            </a:extLst>
          </p:cNvPr>
          <p:cNvCxnSpPr/>
          <p:nvPr/>
        </p:nvCxnSpPr>
        <p:spPr bwMode="auto">
          <a:xfrm flipH="1">
            <a:off x="6114150" y="2200980"/>
            <a:ext cx="864096" cy="2880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9091A018-83B6-4476-82FD-B2500C78FF21}"/>
              </a:ext>
            </a:extLst>
          </p:cNvPr>
          <p:cNvSpPr txBox="1"/>
          <p:nvPr/>
        </p:nvSpPr>
        <p:spPr>
          <a:xfrm>
            <a:off x="6934000" y="1952655"/>
            <a:ext cx="1980029" cy="400110"/>
          </a:xfrm>
          <a:prstGeom prst="rect">
            <a:avLst/>
          </a:prstGeom>
          <a:noFill/>
        </p:spPr>
        <p:txBody>
          <a:bodyPr wrap="none" rtlCol="0">
            <a:spAutoFit/>
          </a:bodyPr>
          <a:lstStyle/>
          <a:p>
            <a:r>
              <a:rPr lang="zh-CN" altLang="en-US" sz="2000" dirty="0">
                <a:solidFill>
                  <a:srgbClr val="FF0000"/>
                </a:solidFill>
              </a:rPr>
              <a:t>重定向错误输出</a:t>
            </a:r>
          </a:p>
        </p:txBody>
      </p:sp>
      <p:cxnSp>
        <p:nvCxnSpPr>
          <p:cNvPr id="28" name="直接箭头连接符 27">
            <a:extLst>
              <a:ext uri="{FF2B5EF4-FFF2-40B4-BE49-F238E27FC236}">
                <a16:creationId xmlns:a16="http://schemas.microsoft.com/office/drawing/2014/main" id="{6D9C8B6D-71EE-4BE1-B13D-D267BE68C3D3}"/>
              </a:ext>
            </a:extLst>
          </p:cNvPr>
          <p:cNvCxnSpPr/>
          <p:nvPr/>
        </p:nvCxnSpPr>
        <p:spPr bwMode="auto">
          <a:xfrm flipH="1">
            <a:off x="6096435" y="5785489"/>
            <a:ext cx="864096" cy="2880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a:extLst>
              <a:ext uri="{FF2B5EF4-FFF2-40B4-BE49-F238E27FC236}">
                <a16:creationId xmlns:a16="http://schemas.microsoft.com/office/drawing/2014/main" id="{F75C8149-D726-414D-89BF-4656366FA1C6}"/>
              </a:ext>
            </a:extLst>
          </p:cNvPr>
          <p:cNvSpPr txBox="1"/>
          <p:nvPr/>
        </p:nvSpPr>
        <p:spPr>
          <a:xfrm>
            <a:off x="6916285" y="5537164"/>
            <a:ext cx="1723549" cy="400110"/>
          </a:xfrm>
          <a:prstGeom prst="rect">
            <a:avLst/>
          </a:prstGeom>
          <a:noFill/>
        </p:spPr>
        <p:txBody>
          <a:bodyPr wrap="none" rtlCol="0">
            <a:spAutoFit/>
          </a:bodyPr>
          <a:lstStyle/>
          <a:p>
            <a:r>
              <a:rPr lang="zh-CN" altLang="en-US" sz="2000" dirty="0">
                <a:solidFill>
                  <a:srgbClr val="FF0000"/>
                </a:solidFill>
              </a:rPr>
              <a:t>清空文件内容</a:t>
            </a:r>
          </a:p>
        </p:txBody>
      </p:sp>
      <p:cxnSp>
        <p:nvCxnSpPr>
          <p:cNvPr id="30" name="直接箭头连接符 29">
            <a:extLst>
              <a:ext uri="{FF2B5EF4-FFF2-40B4-BE49-F238E27FC236}">
                <a16:creationId xmlns:a16="http://schemas.microsoft.com/office/drawing/2014/main" id="{D8D58BEF-EB4F-497C-88A1-56AB275BF02A}"/>
              </a:ext>
            </a:extLst>
          </p:cNvPr>
          <p:cNvCxnSpPr>
            <a:cxnSpLocks/>
            <a:stCxn id="31" idx="1"/>
          </p:cNvCxnSpPr>
          <p:nvPr/>
        </p:nvCxnSpPr>
        <p:spPr bwMode="auto">
          <a:xfrm flipH="1" flipV="1">
            <a:off x="5623086" y="3224804"/>
            <a:ext cx="1242296" cy="102414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9776DBDB-D521-4F5B-AA51-C3AAB807D5FF}"/>
              </a:ext>
            </a:extLst>
          </p:cNvPr>
          <p:cNvSpPr txBox="1"/>
          <p:nvPr/>
        </p:nvSpPr>
        <p:spPr>
          <a:xfrm>
            <a:off x="6865382" y="3895004"/>
            <a:ext cx="1908399" cy="707886"/>
          </a:xfrm>
          <a:prstGeom prst="rect">
            <a:avLst/>
          </a:prstGeom>
          <a:noFill/>
        </p:spPr>
        <p:txBody>
          <a:bodyPr wrap="square" rtlCol="0">
            <a:spAutoFit/>
          </a:bodyPr>
          <a:lstStyle/>
          <a:p>
            <a:r>
              <a:rPr lang="zh-CN" altLang="en-US" sz="2000" dirty="0">
                <a:solidFill>
                  <a:srgbClr val="FF0000"/>
                </a:solidFill>
              </a:rPr>
              <a:t>重定向错误输出和正确输出</a:t>
            </a:r>
          </a:p>
        </p:txBody>
      </p:sp>
    </p:spTree>
    <p:extLst>
      <p:ext uri="{BB962C8B-B14F-4D97-AF65-F5344CB8AC3E}">
        <p14:creationId xmlns:p14="http://schemas.microsoft.com/office/powerpoint/2010/main" val="15114086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A51C355-718B-43A4-AC9C-1A84A7E1760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883" r="39823" b="1"/>
          <a:stretch/>
        </p:blipFill>
        <p:spPr>
          <a:xfrm>
            <a:off x="827584" y="1484784"/>
            <a:ext cx="7982201" cy="5112055"/>
          </a:xfrm>
          <a:prstGeom prst="rect">
            <a:avLst/>
          </a:prstGeom>
        </p:spPr>
      </p:pic>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输入重定向</a:t>
            </a:r>
            <a:endParaRPr lang="zh-CN" altLang="en-US" dirty="0"/>
          </a:p>
        </p:txBody>
      </p:sp>
      <p:cxnSp>
        <p:nvCxnSpPr>
          <p:cNvPr id="11" name="直接连接符 10">
            <a:extLst>
              <a:ext uri="{FF2B5EF4-FFF2-40B4-BE49-F238E27FC236}">
                <a16:creationId xmlns:a16="http://schemas.microsoft.com/office/drawing/2014/main" id="{F10806A4-4064-477F-8F03-012C8E71CE62}"/>
              </a:ext>
            </a:extLst>
          </p:cNvPr>
          <p:cNvCxnSpPr/>
          <p:nvPr/>
        </p:nvCxnSpPr>
        <p:spPr bwMode="auto">
          <a:xfrm>
            <a:off x="3737886" y="1700808"/>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CB9BFA49-1BC7-4B35-B248-54BEDA655902}"/>
              </a:ext>
            </a:extLst>
          </p:cNvPr>
          <p:cNvCxnSpPr/>
          <p:nvPr/>
        </p:nvCxnSpPr>
        <p:spPr bwMode="auto">
          <a:xfrm>
            <a:off x="3675077" y="2824361"/>
            <a:ext cx="4425315"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54D8BD4-392F-4C20-961C-C2B8CD750D2E}"/>
              </a:ext>
            </a:extLst>
          </p:cNvPr>
          <p:cNvCxnSpPr/>
          <p:nvPr/>
        </p:nvCxnSpPr>
        <p:spPr bwMode="auto">
          <a:xfrm>
            <a:off x="3675077" y="3140968"/>
            <a:ext cx="2193067"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8322D02B-2F84-43F8-89DD-6429DDEC3416}"/>
              </a:ext>
            </a:extLst>
          </p:cNvPr>
          <p:cNvCxnSpPr/>
          <p:nvPr/>
        </p:nvCxnSpPr>
        <p:spPr bwMode="auto">
          <a:xfrm flipH="1">
            <a:off x="6244234" y="1584366"/>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9091A018-83B6-4476-82FD-B2500C78FF21}"/>
              </a:ext>
            </a:extLst>
          </p:cNvPr>
          <p:cNvSpPr txBox="1"/>
          <p:nvPr/>
        </p:nvSpPr>
        <p:spPr>
          <a:xfrm>
            <a:off x="6927216" y="1401155"/>
            <a:ext cx="1980029" cy="400110"/>
          </a:xfrm>
          <a:prstGeom prst="rect">
            <a:avLst/>
          </a:prstGeom>
          <a:noFill/>
        </p:spPr>
        <p:txBody>
          <a:bodyPr wrap="none" rtlCol="0">
            <a:spAutoFit/>
          </a:bodyPr>
          <a:lstStyle/>
          <a:p>
            <a:r>
              <a:rPr lang="zh-CN" altLang="en-US" sz="2000" dirty="0">
                <a:solidFill>
                  <a:srgbClr val="FF0000"/>
                </a:solidFill>
              </a:rPr>
              <a:t>从键盘输入内容</a:t>
            </a:r>
          </a:p>
        </p:txBody>
      </p:sp>
      <p:cxnSp>
        <p:nvCxnSpPr>
          <p:cNvPr id="30" name="直接箭头连接符 29">
            <a:extLst>
              <a:ext uri="{FF2B5EF4-FFF2-40B4-BE49-F238E27FC236}">
                <a16:creationId xmlns:a16="http://schemas.microsoft.com/office/drawing/2014/main" id="{D8D58BEF-EB4F-497C-88A1-56AB275BF02A}"/>
              </a:ext>
            </a:extLst>
          </p:cNvPr>
          <p:cNvCxnSpPr>
            <a:cxnSpLocks/>
          </p:cNvCxnSpPr>
          <p:nvPr/>
        </p:nvCxnSpPr>
        <p:spPr bwMode="auto">
          <a:xfrm flipH="1" flipV="1">
            <a:off x="6433399" y="2895335"/>
            <a:ext cx="522455" cy="54816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9776DBDB-D521-4F5B-AA51-C3AAB807D5FF}"/>
              </a:ext>
            </a:extLst>
          </p:cNvPr>
          <p:cNvSpPr txBox="1"/>
          <p:nvPr/>
        </p:nvSpPr>
        <p:spPr>
          <a:xfrm>
            <a:off x="6924825" y="3124255"/>
            <a:ext cx="1908399" cy="707886"/>
          </a:xfrm>
          <a:prstGeom prst="rect">
            <a:avLst/>
          </a:prstGeom>
          <a:noFill/>
        </p:spPr>
        <p:txBody>
          <a:bodyPr wrap="square" rtlCol="0">
            <a:spAutoFit/>
          </a:bodyPr>
          <a:lstStyle/>
          <a:p>
            <a:r>
              <a:rPr lang="zh-CN" altLang="en-US" sz="2000" dirty="0">
                <a:solidFill>
                  <a:srgbClr val="FF0000"/>
                </a:solidFill>
              </a:rPr>
              <a:t>重定向文件输入内容</a:t>
            </a:r>
          </a:p>
        </p:txBody>
      </p:sp>
      <p:cxnSp>
        <p:nvCxnSpPr>
          <p:cNvPr id="25" name="直接连接符 24">
            <a:extLst>
              <a:ext uri="{FF2B5EF4-FFF2-40B4-BE49-F238E27FC236}">
                <a16:creationId xmlns:a16="http://schemas.microsoft.com/office/drawing/2014/main" id="{2B3CA1D4-4F7D-4A3F-BC11-522094A99E0E}"/>
              </a:ext>
            </a:extLst>
          </p:cNvPr>
          <p:cNvCxnSpPr/>
          <p:nvPr/>
        </p:nvCxnSpPr>
        <p:spPr bwMode="auto">
          <a:xfrm>
            <a:off x="3752051" y="2276872"/>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a:extLst>
              <a:ext uri="{FF2B5EF4-FFF2-40B4-BE49-F238E27FC236}">
                <a16:creationId xmlns:a16="http://schemas.microsoft.com/office/drawing/2014/main" id="{15AE1219-AEA4-477F-A5D2-C7BCE71DCCD7}"/>
              </a:ext>
            </a:extLst>
          </p:cNvPr>
          <p:cNvCxnSpPr/>
          <p:nvPr/>
        </p:nvCxnSpPr>
        <p:spPr bwMode="auto">
          <a:xfrm flipH="1">
            <a:off x="6123349" y="2117452"/>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a:extLst>
              <a:ext uri="{FF2B5EF4-FFF2-40B4-BE49-F238E27FC236}">
                <a16:creationId xmlns:a16="http://schemas.microsoft.com/office/drawing/2014/main" id="{C8009B49-5D50-4504-A594-DD54F898FF19}"/>
              </a:ext>
            </a:extLst>
          </p:cNvPr>
          <p:cNvSpPr txBox="1"/>
          <p:nvPr/>
        </p:nvSpPr>
        <p:spPr>
          <a:xfrm>
            <a:off x="6806331" y="1934241"/>
            <a:ext cx="1723549" cy="400110"/>
          </a:xfrm>
          <a:prstGeom prst="rect">
            <a:avLst/>
          </a:prstGeom>
          <a:noFill/>
        </p:spPr>
        <p:txBody>
          <a:bodyPr wrap="none" rtlCol="0">
            <a:spAutoFit/>
          </a:bodyPr>
          <a:lstStyle/>
          <a:p>
            <a:r>
              <a:rPr lang="zh-CN" altLang="en-US" sz="2000" dirty="0">
                <a:solidFill>
                  <a:srgbClr val="FF0000"/>
                </a:solidFill>
              </a:rPr>
              <a:t>显示文件内容</a:t>
            </a:r>
          </a:p>
        </p:txBody>
      </p:sp>
      <p:cxnSp>
        <p:nvCxnSpPr>
          <p:cNvPr id="34" name="直接箭头连接符 33">
            <a:extLst>
              <a:ext uri="{FF2B5EF4-FFF2-40B4-BE49-F238E27FC236}">
                <a16:creationId xmlns:a16="http://schemas.microsoft.com/office/drawing/2014/main" id="{8A016B23-C66F-4F9C-8999-41BFBFE8B0F4}"/>
              </a:ext>
            </a:extLst>
          </p:cNvPr>
          <p:cNvCxnSpPr/>
          <p:nvPr/>
        </p:nvCxnSpPr>
        <p:spPr bwMode="auto">
          <a:xfrm flipH="1">
            <a:off x="5580112" y="4363435"/>
            <a:ext cx="1033803" cy="62281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3CA01E09-2666-4132-B6F8-1F3521EBFBDD}"/>
              </a:ext>
            </a:extLst>
          </p:cNvPr>
          <p:cNvSpPr txBox="1"/>
          <p:nvPr/>
        </p:nvSpPr>
        <p:spPr>
          <a:xfrm>
            <a:off x="6592867" y="4180224"/>
            <a:ext cx="1723549" cy="400110"/>
          </a:xfrm>
          <a:prstGeom prst="rect">
            <a:avLst/>
          </a:prstGeom>
          <a:noFill/>
        </p:spPr>
        <p:txBody>
          <a:bodyPr wrap="none" rtlCol="0">
            <a:spAutoFit/>
          </a:bodyPr>
          <a:lstStyle/>
          <a:p>
            <a:r>
              <a:rPr lang="zh-CN" altLang="en-US" sz="2000" dirty="0">
                <a:solidFill>
                  <a:srgbClr val="FF0000"/>
                </a:solidFill>
              </a:rPr>
              <a:t>显示文件内容</a:t>
            </a:r>
          </a:p>
        </p:txBody>
      </p:sp>
    </p:spTree>
    <p:extLst>
      <p:ext uri="{BB962C8B-B14F-4D97-AF65-F5344CB8AC3E}">
        <p14:creationId xmlns:p14="http://schemas.microsoft.com/office/powerpoint/2010/main" val="12146825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pic>
        <p:nvPicPr>
          <p:cNvPr id="6" name="图片 5">
            <a:extLst>
              <a:ext uri="{FF2B5EF4-FFF2-40B4-BE49-F238E27FC236}">
                <a16:creationId xmlns:a16="http://schemas.microsoft.com/office/drawing/2014/main" id="{32087DC8-A37F-438F-8B40-08F80CE877BD}"/>
              </a:ext>
            </a:extLst>
          </p:cNvPr>
          <p:cNvPicPr>
            <a:picLocks noChangeAspect="1"/>
          </p:cNvPicPr>
          <p:nvPr/>
        </p:nvPicPr>
        <p:blipFill rotWithShape="1">
          <a:blip r:embed="rId3"/>
          <a:srcRect r="5249"/>
          <a:stretch/>
        </p:blipFill>
        <p:spPr>
          <a:xfrm rot="16200000">
            <a:off x="3076304" y="-402093"/>
            <a:ext cx="3024336" cy="8717356"/>
          </a:xfrm>
          <a:prstGeom prst="rect">
            <a:avLst/>
          </a:prstGeom>
          <a:ln>
            <a:solidFill>
              <a:srgbClr val="00B050"/>
            </a:solidFill>
          </a:ln>
        </p:spPr>
      </p:pic>
      <p:sp>
        <p:nvSpPr>
          <p:cNvPr id="10" name="内容占位符 2">
            <a:extLst>
              <a:ext uri="{FF2B5EF4-FFF2-40B4-BE49-F238E27FC236}">
                <a16:creationId xmlns:a16="http://schemas.microsoft.com/office/drawing/2014/main" id="{DCABDDCC-39D5-422F-B0BD-A3ABEE73D7DE}"/>
              </a:ext>
            </a:extLst>
          </p:cNvPr>
          <p:cNvSpPr>
            <a:spLocks noGrp="1"/>
          </p:cNvSpPr>
          <p:nvPr>
            <p:ph idx="1"/>
          </p:nvPr>
        </p:nvSpPr>
        <p:spPr>
          <a:xfrm>
            <a:off x="914074" y="1371600"/>
            <a:ext cx="7617250" cy="4114800"/>
          </a:xfrm>
        </p:spPr>
        <p:txBody>
          <a:bodyPr/>
          <a:lstStyle/>
          <a:p>
            <a:pPr marL="342900" lvl="1" indent="-342900">
              <a:buFont typeface="Wingdings" panose="05000000000000000000" pitchFamily="2" charset="2"/>
              <a:buChar char="n"/>
            </a:pPr>
            <a:r>
              <a:rPr lang="zh-CN" altLang="en-US" sz="3200" b="0" dirty="0"/>
              <a:t>命令执行过程的数据传输</a:t>
            </a:r>
            <a:endParaRPr lang="zh-CN" altLang="en-US" dirty="0"/>
          </a:p>
        </p:txBody>
      </p:sp>
    </p:spTree>
    <p:extLst>
      <p:ext uri="{BB962C8B-B14F-4D97-AF65-F5344CB8AC3E}">
        <p14:creationId xmlns:p14="http://schemas.microsoft.com/office/powerpoint/2010/main" val="20513190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827584" y="1340768"/>
            <a:ext cx="7772400" cy="4896544"/>
          </a:xfrm>
        </p:spPr>
        <p:txBody>
          <a:bodyPr/>
          <a:lstStyle/>
          <a:p>
            <a:r>
              <a:rPr lang="en-US" altLang="zh-CN" sz="3000" dirty="0">
                <a:ea typeface="黑体" pitchFamily="49" charset="-122"/>
              </a:rPr>
              <a:t>UNIX </a:t>
            </a:r>
            <a:r>
              <a:rPr lang="zh-CN" altLang="en-US" sz="3000" dirty="0">
                <a:ea typeface="黑体" pitchFamily="49" charset="-122"/>
              </a:rPr>
              <a:t>系统的一个基本哲学是：</a:t>
            </a:r>
            <a:r>
              <a:rPr lang="zh-CN" altLang="en-US" sz="3000" dirty="0">
                <a:solidFill>
                  <a:schemeClr val="accent6">
                    <a:lumMod val="75000"/>
                  </a:schemeClr>
                </a:solidFill>
                <a:ea typeface="黑体" pitchFamily="49" charset="-122"/>
              </a:rPr>
              <a:t>一连串的小命令能够解决大问题</a:t>
            </a:r>
            <a:r>
              <a:rPr lang="zh-CN" altLang="en-US" sz="3000" dirty="0">
                <a:ea typeface="黑体" pitchFamily="49" charset="-122"/>
              </a:rPr>
              <a:t>。其中每个小命令都能够很好地完成一项单一的工作。现在需要有一些东西能够</a:t>
            </a:r>
            <a:r>
              <a:rPr lang="zh-CN" altLang="en-US" sz="3000" dirty="0">
                <a:solidFill>
                  <a:srgbClr val="FF0000"/>
                </a:solidFill>
                <a:ea typeface="黑体" pitchFamily="49" charset="-122"/>
              </a:rPr>
              <a:t>将这些简单的命令连接起来</a:t>
            </a:r>
            <a:r>
              <a:rPr lang="zh-CN" altLang="en-US" sz="3000" dirty="0">
                <a:ea typeface="黑体" pitchFamily="49" charset="-122"/>
              </a:rPr>
              <a:t>，这样</a:t>
            </a:r>
            <a:r>
              <a:rPr lang="zh-CN" altLang="en-US" sz="3000" dirty="0">
                <a:solidFill>
                  <a:srgbClr val="FF0000"/>
                </a:solidFill>
                <a:ea typeface="黑体" pitchFamily="49" charset="-122"/>
              </a:rPr>
              <a:t>管道</a:t>
            </a:r>
            <a:r>
              <a:rPr lang="zh-CN" altLang="en-US" sz="3000" dirty="0">
                <a:ea typeface="黑体" pitchFamily="49" charset="-122"/>
              </a:rPr>
              <a:t>就应运而生。</a:t>
            </a:r>
            <a:endParaRPr lang="en-US" altLang="zh-CN" sz="3000" dirty="0">
              <a:ea typeface="黑体" pitchFamily="49" charset="-122"/>
            </a:endParaRPr>
          </a:p>
          <a:p>
            <a:r>
              <a:rPr lang="zh-CN" altLang="en-US" sz="3000" dirty="0"/>
              <a:t>许多</a:t>
            </a:r>
            <a:r>
              <a:rPr lang="en-US" altLang="zh-CN" sz="3000" dirty="0"/>
              <a:t>Linux</a:t>
            </a:r>
            <a:r>
              <a:rPr lang="zh-CN" altLang="en-US" sz="3000" dirty="0"/>
              <a:t>命令具有</a:t>
            </a:r>
            <a:r>
              <a:rPr lang="zh-CN" altLang="en-US" sz="3000" dirty="0">
                <a:solidFill>
                  <a:srgbClr val="FF0000"/>
                </a:solidFill>
              </a:rPr>
              <a:t>过滤特性</a:t>
            </a:r>
            <a:r>
              <a:rPr lang="zh-CN" altLang="en-US" sz="3000" dirty="0"/>
              <a:t>，即一条命令通过标准输入端口接受一个文件中的数据，命令执行后产生的结果数据又通过标准输出端口送给后一条命令，作为该命令的输入数据。</a:t>
            </a:r>
            <a:r>
              <a:rPr lang="zh-CN" altLang="en-US" sz="3000" dirty="0">
                <a:solidFill>
                  <a:srgbClr val="FF0000"/>
                </a:solidFill>
              </a:rPr>
              <a:t>后一条命令也是通过标准输入端口而接受输入数据</a:t>
            </a:r>
            <a:r>
              <a:rPr lang="zh-CN" altLang="en-US" sz="3000" dirty="0"/>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8229600" cy="5078189"/>
          </a:xfrm>
        </p:spPr>
        <p:txBody>
          <a:bodyPr/>
          <a:lstStyle/>
          <a:p>
            <a:r>
              <a:rPr lang="zh-CN" altLang="en-US" dirty="0"/>
              <a:t>管道（</a:t>
            </a:r>
            <a:r>
              <a:rPr lang="en-US" altLang="zh-CN" dirty="0"/>
              <a:t>pipe</a:t>
            </a:r>
            <a:r>
              <a:rPr lang="zh-CN" altLang="en-US" dirty="0"/>
              <a:t>）：</a:t>
            </a:r>
            <a:r>
              <a:rPr lang="zh-CN" altLang="en-US" dirty="0">
                <a:solidFill>
                  <a:srgbClr val="FF0000"/>
                </a:solidFill>
              </a:rPr>
              <a:t>用来连接命令</a:t>
            </a:r>
            <a:endParaRPr lang="en-US" altLang="zh-CN" dirty="0">
              <a:solidFill>
                <a:srgbClr val="FF0000"/>
              </a:solidFill>
            </a:endParaRPr>
          </a:p>
          <a:p>
            <a:pPr lvl="1"/>
            <a:r>
              <a:rPr lang="zh-CN" altLang="en-US" dirty="0"/>
              <a:t>使用符号</a:t>
            </a:r>
            <a:r>
              <a:rPr lang="zh-CN" altLang="en-US" dirty="0">
                <a:solidFill>
                  <a:srgbClr val="FF0000"/>
                </a:solidFill>
              </a:rPr>
              <a:t>“</a:t>
            </a:r>
            <a:r>
              <a:rPr lang="en-US" altLang="zh-CN" dirty="0">
                <a:solidFill>
                  <a:srgbClr val="FF0000"/>
                </a:solidFill>
              </a:rPr>
              <a:t>|” </a:t>
            </a:r>
            <a:r>
              <a:rPr lang="zh-CN" altLang="en-US" dirty="0"/>
              <a:t>表示</a:t>
            </a:r>
          </a:p>
          <a:p>
            <a:pPr lvl="1"/>
            <a:r>
              <a:rPr lang="zh-CN" altLang="en-US" dirty="0">
                <a:solidFill>
                  <a:srgbClr val="FF0000"/>
                </a:solidFill>
              </a:rPr>
              <a:t>命令</a:t>
            </a:r>
            <a:r>
              <a:rPr lang="en-US" altLang="zh-CN" dirty="0">
                <a:solidFill>
                  <a:srgbClr val="FF0000"/>
                </a:solidFill>
              </a:rPr>
              <a:t>1 | </a:t>
            </a:r>
            <a:r>
              <a:rPr lang="zh-CN" altLang="en-US" dirty="0">
                <a:solidFill>
                  <a:srgbClr val="FF0000"/>
                </a:solidFill>
              </a:rPr>
              <a:t>命令</a:t>
            </a:r>
            <a:r>
              <a:rPr lang="en-US" altLang="zh-CN" dirty="0">
                <a:solidFill>
                  <a:srgbClr val="FF0000"/>
                </a:solidFill>
              </a:rPr>
              <a:t>2 </a:t>
            </a:r>
          </a:p>
          <a:p>
            <a:pPr lvl="1"/>
            <a:r>
              <a:rPr lang="zh-CN" altLang="en-US" dirty="0"/>
              <a:t>将命令</a:t>
            </a:r>
            <a:r>
              <a:rPr lang="en-US" altLang="zh-CN" dirty="0"/>
              <a:t>1</a:t>
            </a:r>
            <a:r>
              <a:rPr lang="zh-CN" altLang="en-US" dirty="0"/>
              <a:t>的</a:t>
            </a:r>
            <a:r>
              <a:rPr lang="en-US" altLang="zh-CN" dirty="0"/>
              <a:t>STDOUT</a:t>
            </a:r>
            <a:r>
              <a:rPr lang="zh-CN" altLang="en-US" dirty="0"/>
              <a:t>发送给命令</a:t>
            </a:r>
            <a:r>
              <a:rPr lang="en-US" altLang="zh-CN" dirty="0"/>
              <a:t>2</a:t>
            </a:r>
            <a:r>
              <a:rPr lang="zh-CN" altLang="en-US" dirty="0"/>
              <a:t>的</a:t>
            </a:r>
            <a:r>
              <a:rPr lang="en-US" altLang="zh-CN" dirty="0"/>
              <a:t>STDIN </a:t>
            </a:r>
          </a:p>
          <a:p>
            <a:pPr lvl="1"/>
            <a:r>
              <a:rPr lang="en-US" altLang="zh-CN" dirty="0">
                <a:solidFill>
                  <a:srgbClr val="FF0000"/>
                </a:solidFill>
              </a:rPr>
              <a:t>STDERR</a:t>
            </a:r>
            <a:r>
              <a:rPr lang="zh-CN" altLang="en-US" dirty="0">
                <a:solidFill>
                  <a:srgbClr val="FF0000"/>
                </a:solidFill>
              </a:rPr>
              <a:t>不能通过管道转发 </a:t>
            </a:r>
            <a:endParaRPr lang="zh-CN" altLang="en-US" dirty="0"/>
          </a:p>
        </p:txBody>
      </p:sp>
      <p:pic>
        <p:nvPicPr>
          <p:cNvPr id="1026" name="Picture 2" descr="管线命令的处理示意图">
            <a:extLst>
              <a:ext uri="{FF2B5EF4-FFF2-40B4-BE49-F238E27FC236}">
                <a16:creationId xmlns:a16="http://schemas.microsoft.com/office/drawing/2014/main" id="{B38D9187-D600-49A5-A31D-C4F622F89BF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3628" y="4269936"/>
            <a:ext cx="6696744" cy="15306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CACCAF-3179-4674-9906-1AC9EA9B702A}"/>
              </a:ext>
            </a:extLst>
          </p:cNvPr>
          <p:cNvSpPr txBox="1"/>
          <p:nvPr/>
        </p:nvSpPr>
        <p:spPr>
          <a:xfrm>
            <a:off x="3275856" y="5878956"/>
            <a:ext cx="2954655" cy="461665"/>
          </a:xfrm>
          <a:prstGeom prst="rect">
            <a:avLst/>
          </a:prstGeom>
          <a:noFill/>
        </p:spPr>
        <p:txBody>
          <a:bodyPr wrap="none" rtlCol="0">
            <a:spAutoFit/>
          </a:bodyPr>
          <a:lstStyle/>
          <a:p>
            <a:r>
              <a:rPr lang="zh-CN" altLang="en-US" sz="2400" dirty="0">
                <a:solidFill>
                  <a:srgbClr val="FF0000"/>
                </a:solidFill>
              </a:rPr>
              <a:t>管道命令处理示意图</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7596609" cy="5078189"/>
          </a:xfrm>
        </p:spPr>
        <p:txBody>
          <a:bodyPr/>
          <a:lstStyle/>
          <a:p>
            <a:r>
              <a:rPr lang="zh-CN" altLang="en-US" dirty="0"/>
              <a:t>管道：用来组合多种工具 </a:t>
            </a:r>
          </a:p>
          <a:p>
            <a:pPr lvl="1"/>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1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2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3 |…… </a:t>
            </a:r>
          </a:p>
          <a:p>
            <a:pPr lvl="2"/>
            <a:r>
              <a:rPr lang="en-US" altLang="zh-CN" dirty="0"/>
              <a:t>ls -C | tr 'a-z' 'A-Z‘ | </a:t>
            </a:r>
            <a:r>
              <a:rPr lang="en-US" altLang="zh-CN" dirty="0" err="1"/>
              <a:t>wc</a:t>
            </a:r>
            <a:endParaRPr lang="en-US" altLang="zh-CN" dirty="0"/>
          </a:p>
          <a:p>
            <a:pPr lvl="1"/>
            <a:r>
              <a:rPr lang="zh-CN" altLang="en-US" dirty="0"/>
              <a:t>管道线中的</a:t>
            </a:r>
            <a:r>
              <a:rPr lang="zh-CN" altLang="en-US" dirty="0">
                <a:solidFill>
                  <a:srgbClr val="FF0000"/>
                </a:solidFill>
              </a:rPr>
              <a:t>每一条命令</a:t>
            </a:r>
            <a:r>
              <a:rPr lang="zh-CN" altLang="en-US" dirty="0"/>
              <a:t>都作为</a:t>
            </a:r>
            <a:r>
              <a:rPr lang="zh-CN" altLang="en-US" dirty="0">
                <a:solidFill>
                  <a:srgbClr val="FF0000"/>
                </a:solidFill>
              </a:rPr>
              <a:t>一个单独的进程</a:t>
            </a:r>
            <a:r>
              <a:rPr lang="zh-CN" altLang="en-US" dirty="0"/>
              <a:t>运行，每一条命令的输出作为下一条命令的输入</a:t>
            </a:r>
          </a:p>
          <a:p>
            <a:pPr lvl="1"/>
            <a:r>
              <a:rPr lang="zh-CN" altLang="en-US" dirty="0"/>
              <a:t>管道线中的命令从</a:t>
            </a:r>
            <a:r>
              <a:rPr lang="zh-CN" altLang="en-US" dirty="0">
                <a:solidFill>
                  <a:srgbClr val="FF0000"/>
                </a:solidFill>
              </a:rPr>
              <a:t>左到右顺序执行</a:t>
            </a:r>
            <a:r>
              <a:rPr lang="en-US" altLang="zh-CN" dirty="0">
                <a:solidFill>
                  <a:srgbClr val="FF0000"/>
                </a:solidFill>
              </a:rPr>
              <a:t>—&gt;</a:t>
            </a:r>
            <a:r>
              <a:rPr lang="zh-CN" altLang="en-US" dirty="0">
                <a:solidFill>
                  <a:srgbClr val="FF0000"/>
                </a:solidFill>
              </a:rPr>
              <a:t>单向</a:t>
            </a:r>
            <a:endParaRPr lang="zh-CN" altLang="en-US" dirty="0"/>
          </a:p>
        </p:txBody>
      </p:sp>
      <p:pic>
        <p:nvPicPr>
          <p:cNvPr id="5" name="图片 4">
            <a:extLst>
              <a:ext uri="{FF2B5EF4-FFF2-40B4-BE49-F238E27FC236}">
                <a16:creationId xmlns:a16="http://schemas.microsoft.com/office/drawing/2014/main" id="{A7CEC43A-746B-4564-B0CB-6D64D8ACAD3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4354" y="4941168"/>
            <a:ext cx="8839646" cy="656211"/>
          </a:xfrm>
          <a:prstGeom prst="rect">
            <a:avLst/>
          </a:prstGeom>
        </p:spPr>
      </p:pic>
      <p:cxnSp>
        <p:nvCxnSpPr>
          <p:cNvPr id="6" name="直接连接符 5">
            <a:extLst>
              <a:ext uri="{FF2B5EF4-FFF2-40B4-BE49-F238E27FC236}">
                <a16:creationId xmlns:a16="http://schemas.microsoft.com/office/drawing/2014/main" id="{381CDEF1-688A-46A2-A898-5211A490AF36}"/>
              </a:ext>
            </a:extLst>
          </p:cNvPr>
          <p:cNvCxnSpPr/>
          <p:nvPr/>
        </p:nvCxnSpPr>
        <p:spPr bwMode="auto">
          <a:xfrm>
            <a:off x="3891227" y="5257775"/>
            <a:ext cx="132351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a:extLst>
              <a:ext uri="{FF2B5EF4-FFF2-40B4-BE49-F238E27FC236}">
                <a16:creationId xmlns:a16="http://schemas.microsoft.com/office/drawing/2014/main" id="{8A0F6CC8-34C4-4196-90EE-229CA92053F1}"/>
              </a:ext>
            </a:extLst>
          </p:cNvPr>
          <p:cNvCxnSpPr>
            <a:cxnSpLocks/>
          </p:cNvCxnSpPr>
          <p:nvPr/>
        </p:nvCxnSpPr>
        <p:spPr bwMode="auto">
          <a:xfrm flipH="1" flipV="1">
            <a:off x="4724178" y="5269274"/>
            <a:ext cx="207862" cy="32810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a:extLst>
              <a:ext uri="{FF2B5EF4-FFF2-40B4-BE49-F238E27FC236}">
                <a16:creationId xmlns:a16="http://schemas.microsoft.com/office/drawing/2014/main" id="{FC1011B4-A4ED-4A58-8E90-45C0FA15468C}"/>
              </a:ext>
            </a:extLst>
          </p:cNvPr>
          <p:cNvSpPr txBox="1"/>
          <p:nvPr/>
        </p:nvSpPr>
        <p:spPr>
          <a:xfrm>
            <a:off x="4096431" y="5529014"/>
            <a:ext cx="1908399" cy="400110"/>
          </a:xfrm>
          <a:prstGeom prst="rect">
            <a:avLst/>
          </a:prstGeom>
          <a:noFill/>
        </p:spPr>
        <p:txBody>
          <a:bodyPr wrap="square" rtlCol="0">
            <a:spAutoFit/>
          </a:bodyPr>
          <a:lstStyle/>
          <a:p>
            <a:r>
              <a:rPr lang="zh-CN" altLang="en-US" sz="2000" dirty="0">
                <a:solidFill>
                  <a:srgbClr val="FF0000"/>
                </a:solidFill>
              </a:rPr>
              <a:t>区分颜色显示</a:t>
            </a:r>
          </a:p>
        </p:txBody>
      </p:sp>
      <p:cxnSp>
        <p:nvCxnSpPr>
          <p:cNvPr id="10" name="直接连接符 9">
            <a:extLst>
              <a:ext uri="{FF2B5EF4-FFF2-40B4-BE49-F238E27FC236}">
                <a16:creationId xmlns:a16="http://schemas.microsoft.com/office/drawing/2014/main" id="{325FBA01-4A06-455C-A6F7-27E55B465AC0}"/>
              </a:ext>
            </a:extLst>
          </p:cNvPr>
          <p:cNvCxnSpPr>
            <a:cxnSpLocks/>
          </p:cNvCxnSpPr>
          <p:nvPr/>
        </p:nvCxnSpPr>
        <p:spPr bwMode="auto">
          <a:xfrm>
            <a:off x="5436096" y="5257775"/>
            <a:ext cx="2772073"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37A321B8-8B31-47A5-9C54-16E702084DFD}"/>
              </a:ext>
            </a:extLst>
          </p:cNvPr>
          <p:cNvCxnSpPr>
            <a:cxnSpLocks/>
          </p:cNvCxnSpPr>
          <p:nvPr/>
        </p:nvCxnSpPr>
        <p:spPr bwMode="auto">
          <a:xfrm flipV="1">
            <a:off x="6279998" y="5300302"/>
            <a:ext cx="352579" cy="60786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75760D08-18CE-451F-B3FA-40A730E50644}"/>
              </a:ext>
            </a:extLst>
          </p:cNvPr>
          <p:cNvSpPr txBox="1"/>
          <p:nvPr/>
        </p:nvSpPr>
        <p:spPr>
          <a:xfrm>
            <a:off x="5436096" y="5822765"/>
            <a:ext cx="1908399" cy="707886"/>
          </a:xfrm>
          <a:prstGeom prst="rect">
            <a:avLst/>
          </a:prstGeom>
          <a:noFill/>
        </p:spPr>
        <p:txBody>
          <a:bodyPr wrap="square" rtlCol="0">
            <a:spAutoFit/>
          </a:bodyPr>
          <a:lstStyle/>
          <a:p>
            <a:r>
              <a:rPr lang="zh-CN" altLang="en-US" sz="2000" dirty="0">
                <a:solidFill>
                  <a:srgbClr val="FF0000"/>
                </a:solidFill>
              </a:rPr>
              <a:t>小写字母替换成大写字母</a:t>
            </a:r>
          </a:p>
        </p:txBody>
      </p:sp>
      <p:cxnSp>
        <p:nvCxnSpPr>
          <p:cNvPr id="20" name="直接连接符 19">
            <a:extLst>
              <a:ext uri="{FF2B5EF4-FFF2-40B4-BE49-F238E27FC236}">
                <a16:creationId xmlns:a16="http://schemas.microsoft.com/office/drawing/2014/main" id="{6AFBDD2A-F72A-426E-9944-CFEFC37CA0AE}"/>
              </a:ext>
            </a:extLst>
          </p:cNvPr>
          <p:cNvCxnSpPr/>
          <p:nvPr/>
        </p:nvCxnSpPr>
        <p:spPr bwMode="auto">
          <a:xfrm>
            <a:off x="8372003" y="5257775"/>
            <a:ext cx="696767" cy="20393"/>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a:extLst>
              <a:ext uri="{FF2B5EF4-FFF2-40B4-BE49-F238E27FC236}">
                <a16:creationId xmlns:a16="http://schemas.microsoft.com/office/drawing/2014/main" id="{E8C9E0E9-B114-4508-87CC-2F9B3B081A52}"/>
              </a:ext>
            </a:extLst>
          </p:cNvPr>
          <p:cNvCxnSpPr>
            <a:cxnSpLocks/>
          </p:cNvCxnSpPr>
          <p:nvPr/>
        </p:nvCxnSpPr>
        <p:spPr bwMode="auto">
          <a:xfrm flipV="1">
            <a:off x="8532440" y="5300303"/>
            <a:ext cx="201849" cy="41853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E6F6F963-E4A3-49CE-ABAD-C6ECEFC4680F}"/>
              </a:ext>
            </a:extLst>
          </p:cNvPr>
          <p:cNvSpPr txBox="1"/>
          <p:nvPr/>
        </p:nvSpPr>
        <p:spPr>
          <a:xfrm>
            <a:off x="7189943" y="5623352"/>
            <a:ext cx="2012330" cy="707886"/>
          </a:xfrm>
          <a:prstGeom prst="rect">
            <a:avLst/>
          </a:prstGeom>
          <a:noFill/>
        </p:spPr>
        <p:txBody>
          <a:bodyPr wrap="square" rtlCol="0">
            <a:spAutoFit/>
          </a:bodyPr>
          <a:lstStyle/>
          <a:p>
            <a:r>
              <a:rPr lang="zh-CN" altLang="en-US" sz="2000" dirty="0">
                <a:solidFill>
                  <a:srgbClr val="FF0000"/>
                </a:solidFill>
              </a:rPr>
              <a:t>统计文件的行数、字数、字符数</a:t>
            </a:r>
          </a:p>
        </p:txBody>
      </p:sp>
    </p:spTree>
    <p:extLst>
      <p:ext uri="{BB962C8B-B14F-4D97-AF65-F5344CB8AC3E}">
        <p14:creationId xmlns:p14="http://schemas.microsoft.com/office/powerpoint/2010/main" val="23841244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54113" y="1371600"/>
            <a:ext cx="7772400" cy="4114800"/>
          </a:xfrm>
        </p:spPr>
        <p:txBody>
          <a:bodyPr/>
          <a:lstStyle/>
          <a:p>
            <a:r>
              <a:rPr lang="zh-CN" altLang="en-US" dirty="0"/>
              <a:t>格式</a:t>
            </a:r>
            <a:endParaRPr lang="en-US" altLang="zh-CN" dirty="0"/>
          </a:p>
          <a:p>
            <a:pPr lvl="1"/>
            <a:r>
              <a:rPr lang="zh-CN" altLang="en-US" dirty="0">
                <a:solidFill>
                  <a:schemeClr val="accent6">
                    <a:lumMod val="75000"/>
                  </a:schemeClr>
                </a:solidFill>
              </a:rPr>
              <a:t>命令</a:t>
            </a:r>
            <a:r>
              <a:rPr lang="en-US" altLang="zh-CN" dirty="0">
                <a:solidFill>
                  <a:schemeClr val="accent6">
                    <a:lumMod val="75000"/>
                  </a:schemeClr>
                </a:solidFill>
              </a:rPr>
              <a:t>1 | tee</a:t>
            </a:r>
            <a:r>
              <a:rPr lang="zh-CN" altLang="en-US" dirty="0">
                <a:solidFill>
                  <a:schemeClr val="accent6">
                    <a:lumMod val="75000"/>
                  </a:schemeClr>
                </a:solidFill>
              </a:rPr>
              <a:t>　文件名 </a:t>
            </a:r>
            <a:r>
              <a:rPr lang="en-US" altLang="zh-CN" dirty="0">
                <a:solidFill>
                  <a:schemeClr val="accent6">
                    <a:lumMod val="75000"/>
                  </a:schemeClr>
                </a:solidFill>
              </a:rPr>
              <a:t>| </a:t>
            </a:r>
            <a:r>
              <a:rPr lang="zh-CN" altLang="en-US" dirty="0">
                <a:solidFill>
                  <a:schemeClr val="accent6">
                    <a:lumMod val="75000"/>
                  </a:schemeClr>
                </a:solidFill>
              </a:rPr>
              <a:t>命令</a:t>
            </a:r>
            <a:r>
              <a:rPr lang="en-US" altLang="zh-CN" dirty="0">
                <a:solidFill>
                  <a:schemeClr val="accent6">
                    <a:lumMod val="75000"/>
                  </a:schemeClr>
                </a:solidFill>
              </a:rPr>
              <a:t>2 </a:t>
            </a:r>
          </a:p>
          <a:p>
            <a:r>
              <a:rPr lang="zh-CN" altLang="en-US" dirty="0"/>
              <a:t>功能</a:t>
            </a:r>
            <a:endParaRPr lang="en-US" altLang="zh-CN" dirty="0"/>
          </a:p>
          <a:p>
            <a:pPr lvl="1"/>
            <a:r>
              <a:rPr lang="zh-CN" altLang="en-US" dirty="0"/>
              <a:t>将命令</a:t>
            </a:r>
            <a:r>
              <a:rPr lang="en-US" altLang="zh-CN" dirty="0"/>
              <a:t>1</a:t>
            </a:r>
            <a:r>
              <a:rPr lang="zh-CN" altLang="en-US" dirty="0"/>
              <a:t>的</a:t>
            </a:r>
            <a:r>
              <a:rPr lang="en-US" altLang="zh-CN" dirty="0"/>
              <a:t>STDOUT</a:t>
            </a:r>
            <a:r>
              <a:rPr lang="zh-CN" altLang="en-US" dirty="0"/>
              <a:t>保存在</a:t>
            </a:r>
            <a:r>
              <a:rPr lang="zh-CN" altLang="en-US" dirty="0">
                <a:solidFill>
                  <a:srgbClr val="FF0000"/>
                </a:solidFill>
              </a:rPr>
              <a:t>文件名</a:t>
            </a:r>
            <a:r>
              <a:rPr lang="zh-CN" altLang="en-US" dirty="0"/>
              <a:t>中，然后管道</a:t>
            </a:r>
            <a:r>
              <a:rPr lang="zh-CN" altLang="en-US" dirty="0">
                <a:solidFill>
                  <a:srgbClr val="FF0000"/>
                </a:solidFill>
              </a:rPr>
              <a:t>输入给命令</a:t>
            </a:r>
            <a:r>
              <a:rPr lang="en-US" altLang="zh-CN" dirty="0">
                <a:solidFill>
                  <a:srgbClr val="FF0000"/>
                </a:solidFill>
              </a:rPr>
              <a:t>2</a:t>
            </a:r>
          </a:p>
          <a:p>
            <a:r>
              <a:rPr lang="zh-CN" altLang="en-US" dirty="0"/>
              <a:t>用于</a:t>
            </a:r>
            <a:endParaRPr lang="en-US" altLang="zh-CN" dirty="0"/>
          </a:p>
          <a:p>
            <a:pPr lvl="1"/>
            <a:r>
              <a:rPr lang="zh-CN" altLang="en-US" dirty="0">
                <a:solidFill>
                  <a:srgbClr val="FF0000"/>
                </a:solidFill>
              </a:rPr>
              <a:t>保存不同阶段的输出 </a:t>
            </a:r>
          </a:p>
          <a:p>
            <a:pPr lvl="1"/>
            <a:r>
              <a:rPr lang="zh-CN" altLang="en-US" dirty="0"/>
              <a:t>复杂管道的</a:t>
            </a:r>
            <a:r>
              <a:rPr lang="zh-CN" altLang="en-US" dirty="0">
                <a:solidFill>
                  <a:srgbClr val="FF0000"/>
                </a:solidFill>
              </a:rPr>
              <a:t>故障排除 </a:t>
            </a:r>
          </a:p>
          <a:p>
            <a:pPr lvl="1"/>
            <a:r>
              <a:rPr lang="zh-CN" altLang="en-US" dirty="0"/>
              <a:t>同时</a:t>
            </a:r>
            <a:r>
              <a:rPr lang="zh-CN" altLang="en-US" dirty="0">
                <a:solidFill>
                  <a:srgbClr val="FF0000"/>
                </a:solidFill>
              </a:rPr>
              <a:t>查看和记录输出</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20577" y="1255114"/>
            <a:ext cx="7772400" cy="4114800"/>
          </a:xfrm>
        </p:spPr>
        <p:txBody>
          <a:bodyPr/>
          <a:lstStyle/>
          <a:p>
            <a:r>
              <a:rPr lang="en-US" altLang="zh-CN" dirty="0"/>
              <a:t>tee</a:t>
            </a:r>
            <a:r>
              <a:rPr lang="zh-CN" altLang="en-US" dirty="0"/>
              <a:t>工作流程</a:t>
            </a:r>
            <a:endParaRPr lang="en-US" altLang="zh-CN" dirty="0"/>
          </a:p>
          <a:p>
            <a:endParaRPr lang="en-US" altLang="zh-CN" dirty="0"/>
          </a:p>
          <a:p>
            <a:pPr>
              <a:spcBef>
                <a:spcPts val="600"/>
              </a:spcBef>
            </a:pPr>
            <a:endParaRPr lang="en-US" altLang="zh-CN" dirty="0"/>
          </a:p>
          <a:p>
            <a:endParaRPr lang="en-US" altLang="zh-CN" dirty="0"/>
          </a:p>
          <a:p>
            <a:pPr>
              <a:spcBef>
                <a:spcPts val="0"/>
              </a:spcBef>
            </a:pPr>
            <a:r>
              <a:rPr lang="zh-CN" altLang="en-US" dirty="0"/>
              <a:t>举例</a:t>
            </a:r>
            <a:endParaRPr lang="en-US" altLang="zh-CN" dirty="0"/>
          </a:p>
        </p:txBody>
      </p:sp>
      <p:pic>
        <p:nvPicPr>
          <p:cNvPr id="2050" name="Picture 2" descr="tee 的工作流程示意图">
            <a:extLst>
              <a:ext uri="{FF2B5EF4-FFF2-40B4-BE49-F238E27FC236}">
                <a16:creationId xmlns:a16="http://schemas.microsoft.com/office/drawing/2014/main" id="{99F541F5-74E7-4328-8075-EDE0FD2B5AE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755596" y="1857467"/>
            <a:ext cx="6267827" cy="158417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F3FA0CC-F773-499F-9090-F71A24EBA3D9}"/>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20" r="18008" b="77589"/>
          <a:stretch/>
        </p:blipFill>
        <p:spPr>
          <a:xfrm>
            <a:off x="395536" y="4027400"/>
            <a:ext cx="8497441" cy="1340187"/>
          </a:xfrm>
          <a:prstGeom prst="rect">
            <a:avLst/>
          </a:prstGeom>
        </p:spPr>
      </p:pic>
      <p:pic>
        <p:nvPicPr>
          <p:cNvPr id="7" name="图片 6">
            <a:extLst>
              <a:ext uri="{FF2B5EF4-FFF2-40B4-BE49-F238E27FC236}">
                <a16:creationId xmlns:a16="http://schemas.microsoft.com/office/drawing/2014/main" id="{04BEB0A7-6423-4616-A371-FC8B656AED64}"/>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r="9137" b="30731"/>
          <a:stretch/>
        </p:blipFill>
        <p:spPr>
          <a:xfrm>
            <a:off x="362808" y="5380800"/>
            <a:ext cx="8597527" cy="1312462"/>
          </a:xfrm>
          <a:prstGeom prst="rect">
            <a:avLst/>
          </a:prstGeom>
        </p:spPr>
      </p:pic>
    </p:spTree>
    <p:extLst>
      <p:ext uri="{BB962C8B-B14F-4D97-AF65-F5344CB8AC3E}">
        <p14:creationId xmlns:p14="http://schemas.microsoft.com/office/powerpoint/2010/main" val="39488859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命令替换</a:t>
            </a:r>
          </a:p>
        </p:txBody>
      </p:sp>
      <p:sp>
        <p:nvSpPr>
          <p:cNvPr id="3" name="内容占位符 2"/>
          <p:cNvSpPr>
            <a:spLocks noGrp="1"/>
          </p:cNvSpPr>
          <p:nvPr>
            <p:ph idx="1"/>
          </p:nvPr>
        </p:nvSpPr>
        <p:spPr>
          <a:xfrm>
            <a:off x="899592" y="1371600"/>
            <a:ext cx="7772400" cy="4114800"/>
          </a:xfrm>
        </p:spPr>
        <p:txBody>
          <a:bodyPr/>
          <a:lstStyle/>
          <a:p>
            <a:r>
              <a:rPr lang="zh-CN" altLang="en-US" dirty="0"/>
              <a:t>使用</a:t>
            </a:r>
            <a:r>
              <a:rPr lang="zh-CN" altLang="en-US" dirty="0">
                <a:solidFill>
                  <a:srgbClr val="FF0000"/>
                </a:solidFill>
              </a:rPr>
              <a:t>命令的输出</a:t>
            </a:r>
            <a:r>
              <a:rPr lang="zh-CN" altLang="en-US" dirty="0"/>
              <a:t>作为，</a:t>
            </a:r>
            <a:endParaRPr lang="en-US" altLang="zh-CN" dirty="0"/>
          </a:p>
          <a:p>
            <a:pPr lvl="1"/>
            <a:r>
              <a:rPr lang="zh-CN" altLang="en-US" dirty="0"/>
              <a:t>在</a:t>
            </a:r>
            <a:r>
              <a:rPr lang="zh-CN" altLang="en-US" dirty="0">
                <a:solidFill>
                  <a:srgbClr val="FF0000"/>
                </a:solidFill>
              </a:rPr>
              <a:t>文本中嵌入命令</a:t>
            </a:r>
            <a:r>
              <a:rPr lang="zh-CN" altLang="en-US" dirty="0"/>
              <a:t>的执行结果</a:t>
            </a:r>
            <a:endParaRPr lang="en-US" altLang="zh-CN" dirty="0"/>
          </a:p>
          <a:p>
            <a:pPr lvl="1"/>
            <a:r>
              <a:rPr lang="zh-CN" altLang="zh-CN" dirty="0">
                <a:solidFill>
                  <a:srgbClr val="FF0000"/>
                </a:solidFill>
              </a:rPr>
              <a:t>命令参数</a:t>
            </a:r>
            <a:r>
              <a:rPr lang="zh-CN" altLang="en-US" dirty="0"/>
              <a:t>是</a:t>
            </a:r>
            <a:r>
              <a:rPr lang="zh-CN" altLang="zh-CN" dirty="0"/>
              <a:t>另一个命令执行的结果</a:t>
            </a:r>
            <a:endParaRPr lang="en-US" altLang="zh-CN" dirty="0"/>
          </a:p>
          <a:p>
            <a:r>
              <a:rPr lang="zh-CN" altLang="en-US" dirty="0"/>
              <a:t>使用方法</a:t>
            </a:r>
          </a:p>
          <a:p>
            <a:pPr lvl="1">
              <a:buNone/>
            </a:pPr>
            <a:r>
              <a:rPr lang="en-US" altLang="zh-CN" dirty="0"/>
              <a:t>$(command)           </a:t>
            </a:r>
            <a:r>
              <a:rPr lang="zh-CN" altLang="en-US" dirty="0"/>
              <a:t>或     </a:t>
            </a:r>
            <a:r>
              <a:rPr lang="en-US" altLang="zh-CN" dirty="0"/>
              <a:t>`command` </a:t>
            </a:r>
          </a:p>
          <a:p>
            <a:pPr lvl="1">
              <a:buNone/>
            </a:pPr>
            <a:r>
              <a:rPr lang="en-US" altLang="zh-CN" dirty="0"/>
              <a:t>cmd1 $(cmd2)        </a:t>
            </a:r>
            <a:r>
              <a:rPr lang="zh-CN" altLang="en-US" dirty="0"/>
              <a:t>或</a:t>
            </a:r>
            <a:r>
              <a:rPr lang="en-US" altLang="zh-CN" dirty="0"/>
              <a:t>      cmd1 `cmd2`</a:t>
            </a:r>
          </a:p>
          <a:p>
            <a:r>
              <a:rPr lang="zh-CN" altLang="en-US" dirty="0"/>
              <a:t>使用举例</a:t>
            </a:r>
          </a:p>
          <a:p>
            <a:pPr lvl="1">
              <a:buNone/>
            </a:pPr>
            <a:r>
              <a:rPr lang="en-US" altLang="zh-CN" b="1" dirty="0">
                <a:solidFill>
                  <a:schemeClr val="accent6">
                    <a:lumMod val="75000"/>
                  </a:schemeClr>
                </a:solidFill>
              </a:rPr>
              <a:t>$ echo The present time is `date`</a:t>
            </a:r>
          </a:p>
          <a:p>
            <a:pPr lvl="1">
              <a:buNone/>
            </a:pPr>
            <a:r>
              <a:rPr lang="en-US" altLang="zh-CN" b="1" dirty="0">
                <a:solidFill>
                  <a:schemeClr val="accent6">
                    <a:lumMod val="75000"/>
                  </a:schemeClr>
                </a:solidFill>
              </a:rPr>
              <a:t>$ rpm -</a:t>
            </a:r>
            <a:r>
              <a:rPr lang="en-US" altLang="zh-CN" b="1" dirty="0" err="1">
                <a:solidFill>
                  <a:schemeClr val="accent6">
                    <a:lumMod val="75000"/>
                  </a:schemeClr>
                </a:solidFill>
              </a:rPr>
              <a:t>qi</a:t>
            </a:r>
            <a:r>
              <a:rPr lang="en-US" altLang="zh-CN" b="1" dirty="0">
                <a:solidFill>
                  <a:schemeClr val="accent6">
                    <a:lumMod val="75000"/>
                  </a:schemeClr>
                </a:solidFill>
              </a:rPr>
              <a:t> $(rpm -</a:t>
            </a:r>
            <a:r>
              <a:rPr lang="en-US" altLang="zh-CN" b="1" dirty="0" err="1">
                <a:solidFill>
                  <a:schemeClr val="accent6">
                    <a:lumMod val="75000"/>
                  </a:schemeClr>
                </a:solidFill>
              </a:rPr>
              <a:t>qf</a:t>
            </a:r>
            <a:r>
              <a:rPr lang="en-US" altLang="zh-CN" b="1" dirty="0">
                <a:solidFill>
                  <a:schemeClr val="accent6">
                    <a:lumMod val="75000"/>
                  </a:schemeClr>
                </a:solidFill>
              </a:rPr>
              <a:t> $(which date))        </a:t>
            </a:r>
            <a:r>
              <a:rPr lang="en-US" altLang="zh-CN" dirty="0">
                <a:solidFill>
                  <a:schemeClr val="accent6">
                    <a:lumMod val="75000"/>
                  </a:schemeClr>
                </a:solidFill>
              </a:rPr>
              <a:t># </a:t>
            </a:r>
            <a:r>
              <a:rPr lang="zh-CN" altLang="en-US" dirty="0">
                <a:solidFill>
                  <a:schemeClr val="accent6">
                    <a:lumMod val="75000"/>
                  </a:schemeClr>
                </a:solidFill>
              </a:rPr>
              <a:t>嵌套</a:t>
            </a:r>
            <a:endParaRPr lang="zh-CN" altLang="en-US" dirty="0"/>
          </a:p>
        </p:txBody>
      </p:sp>
      <p:sp>
        <p:nvSpPr>
          <p:cNvPr id="7" name="标注: 弯曲线形(带边框和强调线) 6">
            <a:extLst>
              <a:ext uri="{FF2B5EF4-FFF2-40B4-BE49-F238E27FC236}">
                <a16:creationId xmlns:a16="http://schemas.microsoft.com/office/drawing/2014/main" id="{22E245DB-A5AF-4067-A210-EE52A16C178D}"/>
              </a:ext>
            </a:extLst>
          </p:cNvPr>
          <p:cNvSpPr/>
          <p:nvPr/>
        </p:nvSpPr>
        <p:spPr bwMode="auto">
          <a:xfrm>
            <a:off x="6732240" y="3068959"/>
            <a:ext cx="1800200" cy="504057"/>
          </a:xfrm>
          <a:prstGeom prst="accentBorderCallout2">
            <a:avLst>
              <a:gd name="adj1" fmla="val 52185"/>
              <a:gd name="adj2" fmla="val -16194"/>
              <a:gd name="adj3" fmla="val 51758"/>
              <a:gd name="adj4" fmla="val -34203"/>
              <a:gd name="adj5" fmla="val 112500"/>
              <a:gd name="adj6" fmla="val -4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反引号！！！</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命令组合</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868887"/>
              </p:ext>
            </p:extLst>
          </p:nvPr>
        </p:nvGraphicFramePr>
        <p:xfrm>
          <a:off x="323528" y="2301404"/>
          <a:ext cx="8695629" cy="4267200"/>
        </p:xfrm>
        <a:graphic>
          <a:graphicData uri="http://schemas.openxmlformats.org/drawingml/2006/table">
            <a:tbl>
              <a:tblPr firstRow="1" bandRow="1">
                <a:tableStyleId>{21E4AEA4-8DFA-4A89-87EB-49C32662AFE0}</a:tableStyleId>
              </a:tblPr>
              <a:tblGrid>
                <a:gridCol w="2492153">
                  <a:extLst>
                    <a:ext uri="{9D8B030D-6E8A-4147-A177-3AD203B41FA5}">
                      <a16:colId xmlns:a16="http://schemas.microsoft.com/office/drawing/2014/main" val="20000"/>
                    </a:ext>
                  </a:extLst>
                </a:gridCol>
                <a:gridCol w="2794234">
                  <a:extLst>
                    <a:ext uri="{9D8B030D-6E8A-4147-A177-3AD203B41FA5}">
                      <a16:colId xmlns:a16="http://schemas.microsoft.com/office/drawing/2014/main" val="20001"/>
                    </a:ext>
                  </a:extLst>
                </a:gridCol>
                <a:gridCol w="3409242">
                  <a:extLst>
                    <a:ext uri="{9D8B030D-6E8A-4147-A177-3AD203B41FA5}">
                      <a16:colId xmlns:a16="http://schemas.microsoft.com/office/drawing/2014/main" val="20002"/>
                    </a:ext>
                  </a:extLst>
                </a:gridCol>
              </a:tblGrid>
              <a:tr h="370840">
                <a:tc>
                  <a:txBody>
                    <a:bodyPr/>
                    <a:lstStyle/>
                    <a:p>
                      <a:r>
                        <a:rPr lang="zh-CN" altLang="en-US" sz="2800" dirty="0">
                          <a:solidFill>
                            <a:srgbClr val="C00000"/>
                          </a:solidFill>
                        </a:rPr>
                        <a:t>命令行形式</a:t>
                      </a:r>
                    </a:p>
                  </a:txBody>
                  <a:tcPr/>
                </a:tc>
                <a:tc>
                  <a:txBody>
                    <a:bodyPr/>
                    <a:lstStyle/>
                    <a:p>
                      <a:r>
                        <a:rPr lang="zh-CN" altLang="en-US" sz="2800" dirty="0">
                          <a:solidFill>
                            <a:srgbClr val="C00000"/>
                          </a:solidFill>
                        </a:rPr>
                        <a:t>说明</a:t>
                      </a:r>
                    </a:p>
                  </a:txBody>
                  <a:tcPr/>
                </a:tc>
                <a:tc>
                  <a:txBody>
                    <a:bodyPr/>
                    <a:lstStyle/>
                    <a:p>
                      <a:r>
                        <a:rPr lang="zh-CN" altLang="en-US" sz="28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400" dirty="0"/>
                        <a:t>CMD1 ; CMD2</a:t>
                      </a:r>
                      <a:endParaRPr lang="zh-CN" altLang="en-US" sz="2400" dirty="0"/>
                    </a:p>
                  </a:txBody>
                  <a:tcPr/>
                </a:tc>
                <a:tc>
                  <a:txBody>
                    <a:bodyPr/>
                    <a:lstStyle/>
                    <a:p>
                      <a:r>
                        <a:rPr lang="zh-CN" altLang="en-US" sz="2400" dirty="0">
                          <a:solidFill>
                            <a:srgbClr val="C00000"/>
                          </a:solidFill>
                        </a:rPr>
                        <a:t>顺序执行</a:t>
                      </a:r>
                      <a:r>
                        <a:rPr lang="zh-CN" altLang="en-US" sz="2400" dirty="0"/>
                        <a:t>若干命令</a:t>
                      </a:r>
                    </a:p>
                  </a:txBody>
                  <a:tcPr/>
                </a:tc>
                <a:tc>
                  <a:txBody>
                    <a:bodyPr/>
                    <a:lstStyle/>
                    <a:p>
                      <a:r>
                        <a:rPr lang="en-US" altLang="zh-CN" sz="2400" dirty="0" err="1">
                          <a:solidFill>
                            <a:srgbClr val="C00000"/>
                          </a:solidFill>
                        </a:rPr>
                        <a:t>pwd;date;ls</a:t>
                      </a:r>
                      <a:endParaRPr lang="zh-CN" altLang="en-US" sz="240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altLang="zh-CN" sz="2400" dirty="0"/>
                        <a:t>CMD1 &amp;&amp;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成功</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err="1">
                          <a:solidFill>
                            <a:srgbClr val="C00000"/>
                          </a:solidFill>
                        </a:rPr>
                        <a:t>gzip</a:t>
                      </a:r>
                      <a:r>
                        <a:rPr lang="en-US" altLang="zh-CN" sz="2400" dirty="0">
                          <a:solidFill>
                            <a:srgbClr val="C00000"/>
                          </a:solidFill>
                        </a:rPr>
                        <a:t> </a:t>
                      </a:r>
                      <a:r>
                        <a:rPr lang="en-US" altLang="zh-CN" sz="2400" dirty="0" err="1">
                          <a:solidFill>
                            <a:srgbClr val="C00000"/>
                          </a:solidFill>
                        </a:rPr>
                        <a:t>mylargefile</a:t>
                      </a:r>
                      <a:r>
                        <a:rPr lang="en-US" altLang="zh-CN" sz="2400" dirty="0">
                          <a:solidFill>
                            <a:srgbClr val="C00000"/>
                          </a:solidFill>
                        </a:rPr>
                        <a:t> &amp;&amp; echo “OK.”</a:t>
                      </a:r>
                      <a:endParaRPr lang="zh-CN" altLang="en-US" sz="2400"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altLang="zh-CN" sz="2400" dirty="0"/>
                        <a:t>CMD1 ||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失败</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a:solidFill>
                            <a:srgbClr val="C00000"/>
                          </a:solidFill>
                        </a:rPr>
                        <a:t>write </a:t>
                      </a:r>
                      <a:r>
                        <a:rPr lang="en-US" altLang="zh-CN" sz="2400" dirty="0" err="1">
                          <a:solidFill>
                            <a:srgbClr val="C00000"/>
                          </a:solidFill>
                        </a:rPr>
                        <a:t>osmond</a:t>
                      </a:r>
                      <a:r>
                        <a:rPr lang="en-US" altLang="zh-CN" sz="2400" dirty="0">
                          <a:solidFill>
                            <a:srgbClr val="C00000"/>
                          </a:solidFill>
                        </a:rPr>
                        <a:t> || mail -s test </a:t>
                      </a:r>
                      <a:r>
                        <a:rPr lang="en-US" altLang="zh-CN" sz="2400" dirty="0" err="1">
                          <a:solidFill>
                            <a:srgbClr val="C00000"/>
                          </a:solidFill>
                        </a:rPr>
                        <a:t>osmond</a:t>
                      </a:r>
                      <a:r>
                        <a:rPr lang="en-US" altLang="zh-CN" sz="2400" dirty="0">
                          <a:solidFill>
                            <a:srgbClr val="C00000"/>
                          </a:solidFill>
                        </a:rPr>
                        <a:t> &lt; my.log</a:t>
                      </a:r>
                      <a:endParaRPr lang="zh-CN" altLang="en-US" sz="2400" dirty="0">
                        <a:solidFill>
                          <a:srgbClr val="C00000"/>
                        </a:solidFill>
                      </a:endParaRPr>
                    </a:p>
                  </a:txBody>
                  <a:tcPr/>
                </a:tc>
                <a:extLst>
                  <a:ext uri="{0D108BD9-81ED-4DB2-BD59-A6C34878D82A}">
                    <a16:rowId xmlns:a16="http://schemas.microsoft.com/office/drawing/2014/main" val="10003"/>
                  </a:ext>
                </a:extLst>
              </a:tr>
              <a:tr h="411480">
                <a:tc>
                  <a:txBody>
                    <a:bodyPr/>
                    <a:lstStyle/>
                    <a:p>
                      <a:r>
                        <a:rPr lang="en-US" altLang="zh-CN" sz="2400" dirty="0"/>
                        <a:t>(CMDLIST)</a:t>
                      </a:r>
                      <a:endParaRPr lang="zh-CN" altLang="en-US" sz="2400" dirty="0"/>
                    </a:p>
                  </a:txBody>
                  <a:tcPr/>
                </a:tc>
                <a:tc>
                  <a:txBody>
                    <a:bodyPr/>
                    <a:lstStyle/>
                    <a:p>
                      <a:r>
                        <a:rPr lang="zh-CN" altLang="en-US" sz="2400" dirty="0"/>
                        <a:t>在子</a:t>
                      </a:r>
                      <a:r>
                        <a:rPr lang="en-US" altLang="zh-CN" sz="2400" dirty="0"/>
                        <a:t>Shell</a:t>
                      </a:r>
                      <a:r>
                        <a:rPr lang="zh-CN" altLang="en-US" sz="2400" dirty="0"/>
                        <a:t>中执行命令序列</a:t>
                      </a:r>
                    </a:p>
                  </a:txBody>
                  <a:tcPr/>
                </a:tc>
                <a:tc>
                  <a:txBody>
                    <a:bodyPr/>
                    <a:lstStyle/>
                    <a:p>
                      <a:r>
                        <a:rPr lang="en-US" altLang="zh-CN" sz="2400" dirty="0">
                          <a:solidFill>
                            <a:srgbClr val="C00000"/>
                          </a:solidFill>
                        </a:rPr>
                        <a:t>(date; who | </a:t>
                      </a:r>
                      <a:r>
                        <a:rPr lang="en-US" altLang="zh-CN" sz="2400" dirty="0" err="1">
                          <a:solidFill>
                            <a:srgbClr val="C00000"/>
                          </a:solidFill>
                        </a:rPr>
                        <a:t>wc</a:t>
                      </a:r>
                      <a:r>
                        <a:rPr lang="en-US" altLang="zh-CN" sz="2400" dirty="0">
                          <a:solidFill>
                            <a:srgbClr val="C00000"/>
                          </a:solidFill>
                        </a:rPr>
                        <a:t> -l ) &gt; ~/login-users.log</a:t>
                      </a:r>
                      <a:endParaRPr lang="zh-CN" altLang="en-US" sz="2400" dirty="0">
                        <a:solidFill>
                          <a:srgbClr val="C00000"/>
                        </a:solidFill>
                      </a:endParaRPr>
                    </a:p>
                  </a:txBody>
                  <a:tcPr/>
                </a:tc>
                <a:extLst>
                  <a:ext uri="{0D108BD9-81ED-4DB2-BD59-A6C34878D82A}">
                    <a16:rowId xmlns:a16="http://schemas.microsoft.com/office/drawing/2014/main" val="10004"/>
                  </a:ext>
                </a:extLst>
              </a:tr>
              <a:tr h="411480">
                <a:tc>
                  <a:txBody>
                    <a:bodyPr/>
                    <a:lstStyle/>
                    <a:p>
                      <a:r>
                        <a:rPr lang="en-US" altLang="zh-CN" sz="2400" dirty="0"/>
                        <a:t>{CMDLIST}</a:t>
                      </a:r>
                      <a:endParaRPr lang="zh-CN" altLang="en-US" sz="2400" dirty="0"/>
                    </a:p>
                  </a:txBody>
                  <a:tcPr/>
                </a:tc>
                <a:tc>
                  <a:txBody>
                    <a:bodyPr/>
                    <a:lstStyle/>
                    <a:p>
                      <a:r>
                        <a:rPr lang="zh-CN" altLang="en-US" sz="2400" dirty="0"/>
                        <a:t>在当前</a:t>
                      </a:r>
                      <a:r>
                        <a:rPr lang="en-US" altLang="zh-CN" sz="2400" dirty="0"/>
                        <a:t>Shell</a:t>
                      </a:r>
                      <a:r>
                        <a:rPr lang="zh-CN" altLang="en-US" sz="2400" dirty="0"/>
                        <a:t>中执行命令序列</a:t>
                      </a:r>
                    </a:p>
                  </a:txBody>
                  <a:tcPr/>
                </a:tc>
                <a:tc>
                  <a:txBody>
                    <a:bodyPr/>
                    <a:lstStyle/>
                    <a:p>
                      <a:r>
                        <a:rPr lang="en-US" altLang="zh-CN" sz="2400" dirty="0">
                          <a:solidFill>
                            <a:srgbClr val="C00000"/>
                          </a:solidFill>
                        </a:rPr>
                        <a:t>{ </a:t>
                      </a:r>
                      <a:r>
                        <a:rPr lang="en-US" altLang="zh-CN" sz="2400" dirty="0" err="1">
                          <a:solidFill>
                            <a:srgbClr val="C00000"/>
                          </a:solidFill>
                        </a:rPr>
                        <a:t>cd</a:t>
                      </a:r>
                      <a:r>
                        <a:rPr lang="en-US" altLang="zh-CN" sz="2400" dirty="0">
                          <a:solidFill>
                            <a:srgbClr val="C00000"/>
                          </a:solidFill>
                        </a:rPr>
                        <a:t> /home/</a:t>
                      </a:r>
                      <a:r>
                        <a:rPr lang="en-US" altLang="zh-CN" sz="2400" dirty="0" err="1">
                          <a:solidFill>
                            <a:srgbClr val="C00000"/>
                          </a:solidFill>
                        </a:rPr>
                        <a:t>jjh</a:t>
                      </a:r>
                      <a:r>
                        <a:rPr lang="en-US" altLang="zh-CN" sz="2400" dirty="0">
                          <a:solidFill>
                            <a:srgbClr val="C00000"/>
                          </a:solidFill>
                        </a:rPr>
                        <a:t>; </a:t>
                      </a:r>
                      <a:r>
                        <a:rPr lang="en-US" altLang="zh-CN" sz="2400" dirty="0" err="1">
                          <a:solidFill>
                            <a:srgbClr val="C00000"/>
                          </a:solidFill>
                        </a:rPr>
                        <a:t>chown</a:t>
                      </a:r>
                      <a:r>
                        <a:rPr lang="en-US" altLang="zh-CN" sz="2400" dirty="0">
                          <a:solidFill>
                            <a:srgbClr val="C00000"/>
                          </a:solidFill>
                        </a:rPr>
                        <a:t> </a:t>
                      </a:r>
                      <a:r>
                        <a:rPr lang="en-US" altLang="zh-CN" sz="2400" dirty="0" err="1">
                          <a:solidFill>
                            <a:srgbClr val="C00000"/>
                          </a:solidFill>
                        </a:rPr>
                        <a:t>jjh:bin</a:t>
                      </a:r>
                      <a:r>
                        <a:rPr lang="en-US" altLang="zh-CN" sz="2400" dirty="0">
                          <a:solidFill>
                            <a:srgbClr val="C00000"/>
                          </a:solidFill>
                        </a:rPr>
                        <a:t> s* ;}</a:t>
                      </a:r>
                      <a:endParaRPr lang="zh-CN" altLang="en-US" sz="2400" dirty="0">
                        <a:solidFill>
                          <a:srgbClr val="C00000"/>
                        </a:solidFill>
                      </a:endParaRPr>
                    </a:p>
                  </a:txBody>
                  <a:tcPr/>
                </a:tc>
                <a:extLst>
                  <a:ext uri="{0D108BD9-81ED-4DB2-BD59-A6C34878D82A}">
                    <a16:rowId xmlns:a16="http://schemas.microsoft.com/office/drawing/2014/main" val="10005"/>
                  </a:ext>
                </a:extLst>
              </a:tr>
            </a:tbl>
          </a:graphicData>
        </a:graphic>
      </p:graphicFrame>
      <p:sp>
        <p:nvSpPr>
          <p:cNvPr id="4" name="内容占位符 2">
            <a:extLst>
              <a:ext uri="{FF2B5EF4-FFF2-40B4-BE49-F238E27FC236}">
                <a16:creationId xmlns:a16="http://schemas.microsoft.com/office/drawing/2014/main" id="{1F20CE58-4FFF-4BE8-87B2-42863D552AEE}"/>
              </a:ext>
            </a:extLst>
          </p:cNvPr>
          <p:cNvSpPr txBox="1">
            <a:spLocks/>
          </p:cNvSpPr>
          <p:nvPr/>
        </p:nvSpPr>
        <p:spPr bwMode="auto">
          <a:xfrm>
            <a:off x="899592" y="1484784"/>
            <a:ext cx="77724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很多命令一次执行，而不想分开执行</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188640"/>
            <a:ext cx="7793037" cy="1052513"/>
          </a:xfrm>
        </p:spPr>
        <p:txBody>
          <a:bodyPr/>
          <a:lstStyle/>
          <a:p>
            <a:r>
              <a:rPr lang="en-US" altLang="zh-CN" dirty="0"/>
              <a:t>cp</a:t>
            </a:r>
            <a:r>
              <a:rPr lang="zh-CN" altLang="en-US" dirty="0"/>
              <a:t>命令</a:t>
            </a:r>
          </a:p>
        </p:txBody>
      </p:sp>
      <p:sp>
        <p:nvSpPr>
          <p:cNvPr id="3" name="内容占位符 2"/>
          <p:cNvSpPr>
            <a:spLocks noGrp="1"/>
          </p:cNvSpPr>
          <p:nvPr>
            <p:ph idx="1"/>
          </p:nvPr>
        </p:nvSpPr>
        <p:spPr>
          <a:xfrm>
            <a:off x="827584" y="1371600"/>
            <a:ext cx="7772400" cy="4114800"/>
          </a:xfrm>
        </p:spPr>
        <p:txBody>
          <a:bodyPr/>
          <a:lstStyle/>
          <a:p>
            <a:r>
              <a:rPr lang="zh-CN" altLang="en-US" dirty="0"/>
              <a:t>功能：复制</a:t>
            </a:r>
            <a:r>
              <a:rPr lang="zh-CN" altLang="en-US" dirty="0">
                <a:solidFill>
                  <a:srgbClr val="FF0000"/>
                </a:solidFill>
              </a:rPr>
              <a:t>文件或目录</a:t>
            </a:r>
            <a:r>
              <a:rPr lang="zh-CN" altLang="en-US" dirty="0"/>
              <a:t>。</a:t>
            </a:r>
          </a:p>
          <a:p>
            <a:r>
              <a:rPr lang="zh-CN" altLang="en-US" dirty="0"/>
              <a:t>格式：</a:t>
            </a:r>
            <a:r>
              <a:rPr lang="en-US" altLang="zh-CN" dirty="0">
                <a:solidFill>
                  <a:schemeClr val="accent6">
                    <a:lumMod val="75000"/>
                  </a:schemeClr>
                </a:solidFill>
              </a:rPr>
              <a:t>cp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源</a:t>
            </a:r>
            <a:r>
              <a:rPr lang="en-US" altLang="zh-CN" dirty="0">
                <a:solidFill>
                  <a:schemeClr val="accent6">
                    <a:lumMod val="75000"/>
                  </a:schemeClr>
                </a:solidFill>
              </a:rPr>
              <a:t>&gt; &lt;</a:t>
            </a:r>
            <a:r>
              <a:rPr lang="zh-CN" altLang="en-US" dirty="0">
                <a:solidFill>
                  <a:schemeClr val="accent6">
                    <a:lumMod val="75000"/>
                  </a:schemeClr>
                </a:solidFill>
              </a:rPr>
              <a:t>目标</a:t>
            </a:r>
            <a:r>
              <a:rPr lang="en-US" altLang="zh-CN" dirty="0">
                <a:solidFill>
                  <a:schemeClr val="accent6">
                    <a:lumMod val="75000"/>
                  </a:schemeClr>
                </a:solidFill>
              </a:rPr>
              <a:t>&gt;</a:t>
            </a:r>
          </a:p>
          <a:p>
            <a:r>
              <a:rPr lang="zh-CN" altLang="en-US" dirty="0"/>
              <a:t>说明</a:t>
            </a:r>
            <a:endParaRPr lang="en-US" altLang="zh-CN" dirty="0"/>
          </a:p>
          <a:p>
            <a:pPr lvl="1"/>
            <a:r>
              <a:rPr lang="zh-CN" altLang="en-US" dirty="0"/>
              <a:t>若复制的目标文件已存在，则被</a:t>
            </a:r>
            <a:r>
              <a:rPr lang="zh-CN" altLang="en-US" dirty="0">
                <a:solidFill>
                  <a:srgbClr val="FF0000"/>
                </a:solidFill>
              </a:rPr>
              <a:t>覆盖</a:t>
            </a:r>
          </a:p>
          <a:p>
            <a:pPr lvl="1"/>
            <a:r>
              <a:rPr lang="zh-CN" altLang="en-US" dirty="0"/>
              <a:t>将</a:t>
            </a:r>
            <a:r>
              <a:rPr lang="zh-CN" altLang="en-US" dirty="0">
                <a:solidFill>
                  <a:srgbClr val="FF0000"/>
                </a:solidFill>
              </a:rPr>
              <a:t>多个源文件</a:t>
            </a:r>
            <a:r>
              <a:rPr lang="zh-CN" altLang="en-US" dirty="0"/>
              <a:t>复制到目标目录中</a:t>
            </a:r>
          </a:p>
          <a:p>
            <a:pPr lvl="1"/>
            <a:r>
              <a:rPr lang="zh-CN" altLang="en-US" dirty="0"/>
              <a:t>将</a:t>
            </a:r>
            <a:r>
              <a:rPr lang="zh-CN" altLang="en-US" dirty="0">
                <a:solidFill>
                  <a:srgbClr val="FF0000"/>
                </a:solidFill>
              </a:rPr>
              <a:t>源目录复制</a:t>
            </a:r>
            <a:r>
              <a:rPr lang="zh-CN" altLang="en-US" dirty="0"/>
              <a:t>为指定的目标目录（目标目录不存在）（</a:t>
            </a:r>
            <a:r>
              <a:rPr lang="en-US" altLang="zh-CN" dirty="0">
                <a:solidFill>
                  <a:srgbClr val="FF0000"/>
                </a:solidFill>
              </a:rPr>
              <a:t>-r</a:t>
            </a:r>
            <a:r>
              <a:rPr lang="zh-CN" altLang="en-US" dirty="0"/>
              <a:t>）</a:t>
            </a:r>
          </a:p>
          <a:p>
            <a:pPr lvl="1"/>
            <a:r>
              <a:rPr lang="zh-CN" altLang="en-US" dirty="0"/>
              <a:t>将</a:t>
            </a:r>
            <a:r>
              <a:rPr lang="zh-CN" altLang="en-US" dirty="0">
                <a:solidFill>
                  <a:srgbClr val="FF0000"/>
                </a:solidFill>
              </a:rPr>
              <a:t>源目录复制</a:t>
            </a:r>
            <a:r>
              <a:rPr lang="zh-CN" altLang="en-US" dirty="0"/>
              <a:t>到指定的目标目录中（</a:t>
            </a:r>
            <a:r>
              <a:rPr lang="en-US" altLang="zh-CN" dirty="0">
                <a:solidFill>
                  <a:srgbClr val="FF0000"/>
                </a:solidFill>
              </a:rPr>
              <a:t>-r</a:t>
            </a:r>
            <a:r>
              <a:rPr lang="zh-CN" altLang="en-US" dirty="0"/>
              <a:t>）</a:t>
            </a:r>
            <a:endParaRPr lang="en-US" altLang="zh-CN" dirty="0"/>
          </a:p>
          <a:p>
            <a:pPr lvl="1"/>
            <a:r>
              <a:rPr lang="zh-CN" altLang="en-US" dirty="0"/>
              <a:t>默认情况下，</a:t>
            </a:r>
            <a:r>
              <a:rPr lang="en-US" altLang="zh-CN" dirty="0">
                <a:solidFill>
                  <a:srgbClr val="FF0000"/>
                </a:solidFill>
              </a:rPr>
              <a:t>cp</a:t>
            </a:r>
            <a:r>
              <a:rPr lang="zh-CN" altLang="en-US" dirty="0">
                <a:solidFill>
                  <a:srgbClr val="FF0000"/>
                </a:solidFill>
              </a:rPr>
              <a:t>源文件和目标文件的权限不同</a:t>
            </a:r>
            <a:r>
              <a:rPr lang="zh-CN" altLang="en-US" dirty="0"/>
              <a:t>，目标文件的拥有者通常是命令操作者</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p>
        </p:txBody>
      </p:sp>
      <p:sp>
        <p:nvSpPr>
          <p:cNvPr id="3" name="内容占位符 2"/>
          <p:cNvSpPr>
            <a:spLocks noGrp="1"/>
          </p:cNvSpPr>
          <p:nvPr>
            <p:ph idx="1"/>
          </p:nvPr>
        </p:nvSpPr>
        <p:spPr>
          <a:xfrm>
            <a:off x="827584" y="1484784"/>
            <a:ext cx="7772400" cy="4114800"/>
          </a:xfrm>
        </p:spPr>
        <p:txBody>
          <a:bodyPr/>
          <a:lstStyle/>
          <a:p>
            <a:r>
              <a:rPr lang="en-US" altLang="zh-CN" dirty="0"/>
              <a:t>Shell </a:t>
            </a:r>
            <a:r>
              <a:rPr lang="zh-CN" altLang="en-US" dirty="0"/>
              <a:t>变量大致可以分为三类</a:t>
            </a:r>
            <a:endParaRPr lang="en-US" altLang="zh-CN" dirty="0"/>
          </a:p>
          <a:p>
            <a:pPr lvl="1"/>
            <a:r>
              <a:rPr lang="zh-CN" altLang="en-US" b="1" dirty="0">
                <a:solidFill>
                  <a:srgbClr val="002060"/>
                </a:solidFill>
              </a:rPr>
              <a:t>内部变量</a:t>
            </a:r>
            <a:r>
              <a:rPr lang="zh-CN" altLang="en-US" dirty="0"/>
              <a:t>：由系统提供，用户只能使用</a:t>
            </a:r>
            <a:r>
              <a:rPr lang="zh-CN" altLang="en-US" dirty="0">
                <a:solidFill>
                  <a:srgbClr val="C00000"/>
                </a:solidFill>
              </a:rPr>
              <a:t>不能修改</a:t>
            </a:r>
            <a:endParaRPr lang="zh-CN" altLang="en-US" dirty="0"/>
          </a:p>
          <a:p>
            <a:pPr lvl="1"/>
            <a:r>
              <a:rPr lang="zh-CN" altLang="en-US" b="1" dirty="0">
                <a:solidFill>
                  <a:srgbClr val="002060"/>
                </a:solidFill>
              </a:rPr>
              <a:t>用户变量</a:t>
            </a:r>
            <a:r>
              <a:rPr lang="zh-CN" altLang="en-US" dirty="0"/>
              <a:t>：由</a:t>
            </a:r>
            <a:r>
              <a:rPr lang="zh-CN" altLang="en-US" dirty="0">
                <a:solidFill>
                  <a:srgbClr val="FF0000"/>
                </a:solidFill>
              </a:rPr>
              <a:t>用户建立和修改</a:t>
            </a:r>
            <a:r>
              <a:rPr lang="zh-CN" altLang="en-US" dirty="0"/>
              <a:t>，在 </a:t>
            </a:r>
            <a:r>
              <a:rPr lang="en-US" altLang="zh-CN" dirty="0"/>
              <a:t>shell </a:t>
            </a:r>
            <a:r>
              <a:rPr lang="zh-CN" altLang="en-US" dirty="0"/>
              <a:t>脚本编写中会经常用到</a:t>
            </a:r>
          </a:p>
          <a:p>
            <a:pPr lvl="1"/>
            <a:r>
              <a:rPr lang="zh-CN" altLang="en-US" b="1" dirty="0">
                <a:solidFill>
                  <a:srgbClr val="002060"/>
                </a:solidFill>
              </a:rPr>
              <a:t>环境变量</a:t>
            </a:r>
            <a:r>
              <a:rPr lang="zh-CN" altLang="en-US" dirty="0"/>
              <a:t>：</a:t>
            </a:r>
            <a:r>
              <a:rPr lang="zh-CN" altLang="en-US" dirty="0">
                <a:solidFill>
                  <a:srgbClr val="FF0000"/>
                </a:solidFill>
              </a:rPr>
              <a:t>决定</a:t>
            </a:r>
            <a:r>
              <a:rPr lang="zh-CN" altLang="en-US" dirty="0"/>
              <a:t>了用户</a:t>
            </a:r>
            <a:r>
              <a:rPr lang="zh-CN" altLang="en-US" dirty="0">
                <a:solidFill>
                  <a:srgbClr val="FF0000"/>
                </a:solidFill>
              </a:rPr>
              <a:t>工作的环境</a:t>
            </a:r>
            <a:r>
              <a:rPr lang="zh-CN" altLang="en-US" dirty="0"/>
              <a:t>，通常以</a:t>
            </a:r>
            <a:r>
              <a:rPr lang="zh-CN" altLang="en-US" dirty="0">
                <a:solidFill>
                  <a:srgbClr val="FF0000"/>
                </a:solidFill>
              </a:rPr>
              <a:t>大写字符</a:t>
            </a:r>
            <a:r>
              <a:rPr lang="zh-CN" altLang="en-US" dirty="0"/>
              <a:t>表示，它们不需要用户去定义，可以直接在 </a:t>
            </a:r>
            <a:r>
              <a:rPr lang="en-US" altLang="zh-CN" dirty="0"/>
              <a:t>shell </a:t>
            </a:r>
            <a:r>
              <a:rPr lang="zh-CN" altLang="en-US" dirty="0"/>
              <a:t>中使用，其中</a:t>
            </a:r>
            <a:r>
              <a:rPr lang="zh-CN" altLang="en-US" dirty="0">
                <a:solidFill>
                  <a:srgbClr val="FF0000"/>
                </a:solidFill>
              </a:rPr>
              <a:t>某些变量</a:t>
            </a:r>
            <a:r>
              <a:rPr lang="zh-CN" altLang="en-US" dirty="0"/>
              <a:t>用户</a:t>
            </a:r>
            <a:r>
              <a:rPr lang="zh-CN" altLang="en-US" dirty="0">
                <a:solidFill>
                  <a:srgbClr val="FF0000"/>
                </a:solidFill>
              </a:rPr>
              <a:t>可以修改</a:t>
            </a:r>
            <a:endParaRPr lang="en-US" altLang="zh-CN" dirty="0">
              <a:solidFill>
                <a:srgbClr val="FF0000"/>
              </a:solidFill>
            </a:endParaRPr>
          </a:p>
          <a:p>
            <a:pPr marL="1116000" lvl="2" indent="-342900" eaLnBrk="1" hangingPunct="1">
              <a:lnSpc>
                <a:spcPct val="110000"/>
              </a:lnSpc>
              <a:spcBef>
                <a:spcPts val="600"/>
              </a:spcBef>
              <a:buClr>
                <a:srgbClr val="0000FF"/>
              </a:buClr>
              <a:defRPr/>
            </a:pPr>
            <a:r>
              <a:rPr lang="en-US" altLang="zh-CN" sz="2800" dirty="0">
                <a:solidFill>
                  <a:srgbClr val="FF0000"/>
                </a:solidFill>
                <a:ea typeface="楷体_GB2312" pitchFamily="49" charset="-122"/>
              </a:rPr>
              <a:t>HOME</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SHELL</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 PATH</a:t>
            </a:r>
            <a:endParaRPr lang="zh-CN" altLang="en-US" sz="2800" dirty="0">
              <a:solidFill>
                <a:srgbClr val="FF0000"/>
              </a:solidFill>
              <a:ea typeface="楷体_GB2312" pitchFamily="49"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6376D-C606-4264-B167-C4D618B3E733}"/>
              </a:ext>
            </a:extLst>
          </p:cNvPr>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用户变量定义</a:t>
            </a:r>
          </a:p>
        </p:txBody>
      </p:sp>
      <p:sp>
        <p:nvSpPr>
          <p:cNvPr id="5" name="内容占位符 2">
            <a:extLst>
              <a:ext uri="{FF2B5EF4-FFF2-40B4-BE49-F238E27FC236}">
                <a16:creationId xmlns:a16="http://schemas.microsoft.com/office/drawing/2014/main" id="{03EF79CD-943D-4CBD-8E7F-C69FD262E3AF}"/>
              </a:ext>
            </a:extLst>
          </p:cNvPr>
          <p:cNvSpPr>
            <a:spLocks noGrp="1"/>
          </p:cNvSpPr>
          <p:nvPr>
            <p:ph idx="1"/>
          </p:nvPr>
        </p:nvSpPr>
        <p:spPr>
          <a:xfrm>
            <a:off x="884379" y="1353534"/>
            <a:ext cx="8229600" cy="2116832"/>
          </a:xfrm>
        </p:spPr>
        <p:txBody>
          <a:bodyPr/>
          <a:lstStyle/>
          <a:p>
            <a:r>
              <a:rPr lang="zh-CN" altLang="en-US" dirty="0">
                <a:solidFill>
                  <a:srgbClr val="0000FF"/>
                </a:solidFill>
              </a:rPr>
              <a:t>变量赋值</a:t>
            </a:r>
            <a:r>
              <a:rPr lang="zh-CN" altLang="en-US" dirty="0"/>
              <a:t>（定义变量）</a:t>
            </a:r>
          </a:p>
          <a:p>
            <a:pPr lvl="1"/>
            <a:r>
              <a:rPr lang="en-GB" altLang="zh-CN" dirty="0" err="1">
                <a:solidFill>
                  <a:schemeClr val="accent6">
                    <a:lumMod val="75000"/>
                  </a:schemeClr>
                </a:solidFill>
              </a:rPr>
              <a:t>varName</a:t>
            </a:r>
            <a:r>
              <a:rPr lang="en-GB" altLang="zh-CN" dirty="0">
                <a:solidFill>
                  <a:schemeClr val="accent6">
                    <a:lumMod val="75000"/>
                  </a:schemeClr>
                </a:solidFill>
              </a:rPr>
              <a:t>=Value</a:t>
            </a:r>
          </a:p>
          <a:p>
            <a:pPr lvl="1"/>
            <a:r>
              <a:rPr lang="en-US" altLang="zh-CN" dirty="0">
                <a:solidFill>
                  <a:schemeClr val="accent6">
                    <a:lumMod val="75000"/>
                  </a:schemeClr>
                </a:solidFill>
              </a:rPr>
              <a:t>export  </a:t>
            </a:r>
            <a:r>
              <a:rPr lang="en-GB" altLang="zh-CN" dirty="0" err="1">
                <a:solidFill>
                  <a:schemeClr val="accent6">
                    <a:lumMod val="75000"/>
                  </a:schemeClr>
                </a:solidFill>
              </a:rPr>
              <a:t>varName</a:t>
            </a:r>
            <a:r>
              <a:rPr lang="en-GB" altLang="zh-CN" dirty="0">
                <a:solidFill>
                  <a:schemeClr val="accent6">
                    <a:lumMod val="75000"/>
                  </a:schemeClr>
                </a:solidFill>
              </a:rPr>
              <a:t>=Value </a:t>
            </a:r>
            <a:r>
              <a:rPr lang="zh-CN" altLang="en-US" dirty="0">
                <a:solidFill>
                  <a:schemeClr val="accent6">
                    <a:lumMod val="75000"/>
                  </a:schemeClr>
                </a:solidFill>
              </a:rPr>
              <a:t>声明全局变量</a:t>
            </a:r>
            <a:endParaRPr lang="en-GB" altLang="zh-CN" dirty="0">
              <a:solidFill>
                <a:schemeClr val="accent6">
                  <a:lumMod val="75000"/>
                </a:schemeClr>
              </a:solidFill>
            </a:endParaRPr>
          </a:p>
          <a:p>
            <a:r>
              <a:rPr lang="zh-CN" altLang="en-US" dirty="0">
                <a:solidFill>
                  <a:srgbClr val="0000FF"/>
                </a:solidFill>
              </a:rPr>
              <a:t>引用变量  </a:t>
            </a:r>
            <a:r>
              <a:rPr lang="en-US" altLang="zh-CN" dirty="0">
                <a:solidFill>
                  <a:schemeClr val="accent6">
                    <a:lumMod val="75000"/>
                  </a:schemeClr>
                </a:solidFill>
              </a:rPr>
              <a:t>$</a:t>
            </a:r>
            <a:r>
              <a:rPr lang="en-GB" altLang="zh-CN" dirty="0" err="1">
                <a:solidFill>
                  <a:schemeClr val="accent6">
                    <a:lumMod val="75000"/>
                  </a:schemeClr>
                </a:solidFill>
              </a:rPr>
              <a:t>varName</a:t>
            </a:r>
            <a:endParaRPr lang="zh-CN" altLang="en-US" dirty="0">
              <a:solidFill>
                <a:schemeClr val="accent6">
                  <a:lumMod val="75000"/>
                </a:schemeClr>
              </a:solidFill>
            </a:endParaRPr>
          </a:p>
        </p:txBody>
      </p:sp>
      <p:sp>
        <p:nvSpPr>
          <p:cNvPr id="6" name="TextBox 6">
            <a:extLst>
              <a:ext uri="{FF2B5EF4-FFF2-40B4-BE49-F238E27FC236}">
                <a16:creationId xmlns:a16="http://schemas.microsoft.com/office/drawing/2014/main" id="{8AAF5D95-3C77-4551-AD2D-2B29627B2451}"/>
              </a:ext>
            </a:extLst>
          </p:cNvPr>
          <p:cNvSpPr txBox="1"/>
          <p:nvPr/>
        </p:nvSpPr>
        <p:spPr>
          <a:xfrm>
            <a:off x="1043608" y="3596214"/>
            <a:ext cx="7412902" cy="31008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spcBef>
                <a:spcPts val="600"/>
              </a:spcBef>
              <a:buClr>
                <a:srgbClr val="FF0000"/>
              </a:buClr>
              <a:buSzPct val="75000"/>
            </a:pPr>
            <a:r>
              <a:rPr lang="zh-CN" altLang="en-US" sz="2400" b="1" dirty="0">
                <a:solidFill>
                  <a:srgbClr val="C00000"/>
                </a:solidFill>
              </a:rPr>
              <a:t>变量设置规则</a:t>
            </a:r>
            <a:endParaRPr lang="en-US" altLang="zh-CN" sz="2400" b="1" dirty="0">
              <a:solidFill>
                <a:srgbClr val="C0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变量与变量内容以</a:t>
            </a:r>
            <a:r>
              <a:rPr lang="zh-CN" altLang="en-US" sz="2200" dirty="0">
                <a:solidFill>
                  <a:srgbClr val="FF0000"/>
                </a:solidFill>
              </a:rPr>
              <a:t>“</a:t>
            </a:r>
            <a:r>
              <a:rPr lang="en-US" altLang="zh-CN" sz="2200" dirty="0">
                <a:solidFill>
                  <a:srgbClr val="FF0000"/>
                </a:solidFill>
              </a:rPr>
              <a:t>=</a:t>
            </a:r>
            <a:r>
              <a:rPr lang="zh-CN" altLang="en-US" sz="2200" dirty="0">
                <a:solidFill>
                  <a:srgbClr val="FF0000"/>
                </a:solidFill>
              </a:rPr>
              <a:t>”连接</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a:t>
            </a:r>
            <a:r>
              <a:rPr lang="en-US" altLang="zh-CN" sz="2200" dirty="0"/>
              <a:t>=</a:t>
            </a:r>
            <a:r>
              <a:rPr lang="zh-CN" altLang="en-US" sz="2200" dirty="0"/>
              <a:t>”两边</a:t>
            </a:r>
            <a:r>
              <a:rPr lang="zh-CN" altLang="en-US" sz="2200" dirty="0">
                <a:solidFill>
                  <a:srgbClr val="FF0000"/>
                </a:solidFill>
              </a:rPr>
              <a:t>不能直接跟空格</a:t>
            </a:r>
          </a:p>
          <a:p>
            <a:pPr marL="342900" indent="-342900">
              <a:spcBef>
                <a:spcPts val="300"/>
              </a:spcBef>
              <a:buClr>
                <a:srgbClr val="FF0000"/>
              </a:buClr>
              <a:buSzPct val="75000"/>
              <a:buFont typeface="Wingdings" panose="05000000000000000000" pitchFamily="2" charset="2"/>
              <a:buChar char="u"/>
            </a:pPr>
            <a:r>
              <a:rPr lang="zh-CN" altLang="en-US" sz="2200" dirty="0"/>
              <a:t>变量名只能是</a:t>
            </a:r>
            <a:r>
              <a:rPr lang="zh-CN" altLang="en-US" sz="2200" dirty="0">
                <a:solidFill>
                  <a:srgbClr val="FF0000"/>
                </a:solidFill>
              </a:rPr>
              <a:t>字母、数字、下划线</a:t>
            </a:r>
            <a:r>
              <a:rPr lang="zh-CN" altLang="en-US" sz="2200" dirty="0"/>
              <a:t>，</a:t>
            </a:r>
            <a:r>
              <a:rPr lang="zh-CN" altLang="en-US" sz="2200" dirty="0">
                <a:solidFill>
                  <a:srgbClr val="FF0000"/>
                </a:solidFill>
              </a:rPr>
              <a:t>不能以数字开头</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惯用</a:t>
            </a:r>
            <a:r>
              <a:rPr lang="zh-CN" altLang="en-US" sz="2200" dirty="0">
                <a:solidFill>
                  <a:srgbClr val="FF0000"/>
                </a:solidFill>
              </a:rPr>
              <a:t>小写字符</a:t>
            </a:r>
            <a:r>
              <a:rPr lang="zh-CN" altLang="en-US" sz="2200" dirty="0"/>
              <a:t>定义用户变量</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变量内容有空格、换行等，需使用</a:t>
            </a:r>
            <a:r>
              <a:rPr lang="zh-CN" altLang="en-US" sz="2200" dirty="0">
                <a:solidFill>
                  <a:srgbClr val="FF0000"/>
                </a:solidFill>
              </a:rPr>
              <a:t>单</a:t>
            </a:r>
            <a:r>
              <a:rPr lang="en-US" altLang="zh-CN" sz="2200" dirty="0">
                <a:solidFill>
                  <a:srgbClr val="FF0000"/>
                </a:solidFill>
              </a:rPr>
              <a:t>/</a:t>
            </a:r>
            <a:r>
              <a:rPr lang="zh-CN" altLang="en-US" sz="2200" dirty="0">
                <a:solidFill>
                  <a:srgbClr val="FF0000"/>
                </a:solidFill>
              </a:rPr>
              <a:t>双引号</a:t>
            </a:r>
            <a:r>
              <a:rPr lang="zh-CN" altLang="en-US" sz="2200" dirty="0"/>
              <a:t>将其括起来</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一般不需要声明变量</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取消变量方法：</a:t>
            </a:r>
            <a:r>
              <a:rPr lang="en-US" altLang="zh-CN" sz="2200" dirty="0">
                <a:solidFill>
                  <a:schemeClr val="accent6">
                    <a:lumMod val="50000"/>
                  </a:schemeClr>
                </a:solidFill>
              </a:rPr>
              <a:t>unset </a:t>
            </a:r>
            <a:r>
              <a:rPr lang="en-GB" altLang="zh-CN" sz="2200" dirty="0" err="1">
                <a:solidFill>
                  <a:schemeClr val="accent6">
                    <a:lumMod val="50000"/>
                  </a:schemeClr>
                </a:solidFill>
              </a:rPr>
              <a:t>varName</a:t>
            </a:r>
            <a:endParaRPr lang="en-US" altLang="zh-CN" sz="2200" dirty="0">
              <a:solidFill>
                <a:schemeClr val="accent6">
                  <a:lumMod val="50000"/>
                </a:schemeClr>
              </a:solidFill>
            </a:endParaRPr>
          </a:p>
        </p:txBody>
      </p:sp>
    </p:spTree>
    <p:extLst>
      <p:ext uri="{BB962C8B-B14F-4D97-AF65-F5344CB8AC3E}">
        <p14:creationId xmlns:p14="http://schemas.microsoft.com/office/powerpoint/2010/main" val="5741156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5371" y="188640"/>
            <a:ext cx="7793037" cy="1052513"/>
          </a:xfrm>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827584" y="1556792"/>
            <a:ext cx="7992888" cy="4114800"/>
          </a:xfrm>
        </p:spPr>
        <p:txBody>
          <a:bodyPr/>
          <a:lstStyle/>
          <a:p>
            <a:r>
              <a:rPr lang="zh-CN" altLang="en-US" dirty="0"/>
              <a:t>在 </a:t>
            </a:r>
            <a:r>
              <a:rPr lang="en-US" altLang="zh-CN" dirty="0"/>
              <a:t>bash </a:t>
            </a:r>
            <a:r>
              <a:rPr lang="zh-CN" altLang="en-US" dirty="0"/>
              <a:t>中，有些字符具有特殊含义，如果需要</a:t>
            </a:r>
            <a:r>
              <a:rPr lang="zh-CN" altLang="en-US" dirty="0">
                <a:solidFill>
                  <a:srgbClr val="FF0000"/>
                </a:solidFill>
              </a:rPr>
              <a:t>忽略</a:t>
            </a:r>
            <a:r>
              <a:rPr lang="zh-CN" altLang="en-US" dirty="0"/>
              <a:t>这些</a:t>
            </a:r>
            <a:r>
              <a:rPr lang="zh-CN" altLang="en-US" dirty="0">
                <a:solidFill>
                  <a:srgbClr val="FF0000"/>
                </a:solidFill>
              </a:rPr>
              <a:t>字符的特殊含义</a:t>
            </a:r>
            <a:r>
              <a:rPr lang="zh-CN" altLang="en-US" dirty="0"/>
              <a:t>，就必须使用</a:t>
            </a:r>
            <a:r>
              <a:rPr lang="zh-CN" altLang="en-US" dirty="0">
                <a:solidFill>
                  <a:srgbClr val="C00000"/>
                </a:solidFill>
              </a:rPr>
              <a:t>引用技术</a:t>
            </a:r>
          </a:p>
          <a:p>
            <a:r>
              <a:rPr lang="zh-CN" altLang="en-US" dirty="0">
                <a:solidFill>
                  <a:srgbClr val="0000FF"/>
                </a:solidFill>
              </a:rPr>
              <a:t>引用</a:t>
            </a:r>
            <a:r>
              <a:rPr lang="zh-CN" altLang="en-US" dirty="0"/>
              <a:t>可以通过下面</a:t>
            </a:r>
            <a:r>
              <a:rPr lang="zh-CN" altLang="en-US" dirty="0">
                <a:solidFill>
                  <a:srgbClr val="0000FF"/>
                </a:solidFill>
              </a:rPr>
              <a:t>三种方式实现</a:t>
            </a:r>
          </a:p>
          <a:p>
            <a:pPr lvl="1"/>
            <a:r>
              <a:rPr lang="zh-CN" altLang="en-US" dirty="0"/>
              <a:t> 使用</a:t>
            </a:r>
            <a:r>
              <a:rPr lang="zh-CN" altLang="en-US" dirty="0">
                <a:solidFill>
                  <a:srgbClr val="FF0000"/>
                </a:solidFill>
              </a:rPr>
              <a:t>转义字符</a:t>
            </a:r>
            <a:r>
              <a:rPr lang="zh-CN" altLang="en-US" dirty="0"/>
              <a:t>：</a:t>
            </a:r>
            <a:r>
              <a:rPr lang="en-US" altLang="zh-CN" dirty="0"/>
              <a:t>\</a:t>
            </a:r>
          </a:p>
          <a:p>
            <a:pPr lvl="1"/>
            <a:r>
              <a:rPr lang="en-US" altLang="zh-CN" dirty="0"/>
              <a:t> </a:t>
            </a:r>
            <a:r>
              <a:rPr lang="zh-CN" altLang="en-US" dirty="0"/>
              <a:t>使用</a:t>
            </a:r>
            <a:r>
              <a:rPr lang="zh-CN" altLang="en-US" dirty="0">
                <a:solidFill>
                  <a:srgbClr val="FF0000"/>
                </a:solidFill>
              </a:rPr>
              <a:t>单引号对</a:t>
            </a:r>
            <a:r>
              <a:rPr lang="zh-CN" altLang="en-US" dirty="0"/>
              <a:t>：‘ ’</a:t>
            </a:r>
          </a:p>
          <a:p>
            <a:pPr lvl="1"/>
            <a:r>
              <a:rPr lang="zh-CN" altLang="en-US" dirty="0"/>
              <a:t> 使用</a:t>
            </a:r>
            <a:r>
              <a:rPr lang="zh-CN" altLang="en-US" dirty="0">
                <a:solidFill>
                  <a:srgbClr val="FF0000"/>
                </a:solidFill>
              </a:rPr>
              <a:t>双引号对</a:t>
            </a:r>
            <a:r>
              <a:rPr lang="zh-CN" altLang="en-US" dirty="0"/>
              <a:t>：“ ”</a:t>
            </a:r>
          </a:p>
          <a:p>
            <a:r>
              <a:rPr lang="zh-CN" altLang="en-US" dirty="0"/>
              <a:t>转义字符的引用方法就是直接在字符前加反斜杠。例：</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 </a:t>
            </a:r>
            <a:r>
              <a:rPr lang="zh-CN" altLang="en-US" dirty="0"/>
              <a:t>，</a:t>
            </a:r>
            <a:r>
              <a:rPr lang="en-US" altLang="zh-CN" dirty="0"/>
              <a:t>\! </a:t>
            </a:r>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914400" y="1380118"/>
            <a:ext cx="8229600" cy="5445224"/>
          </a:xfrm>
        </p:spPr>
        <p:txBody>
          <a:bodyPr/>
          <a:lstStyle/>
          <a:p>
            <a:r>
              <a:rPr lang="zh-CN" altLang="en-US" dirty="0">
                <a:solidFill>
                  <a:srgbClr val="0000FF"/>
                </a:solidFill>
              </a:rPr>
              <a:t>强引用</a:t>
            </a:r>
          </a:p>
          <a:p>
            <a:pPr lvl="1"/>
            <a:r>
              <a:rPr lang="zh-CN" altLang="en-US" dirty="0">
                <a:solidFill>
                  <a:srgbClr val="C00000"/>
                </a:solidFill>
              </a:rPr>
              <a:t>单引号对</a:t>
            </a:r>
            <a:r>
              <a:rPr lang="zh-CN" altLang="en-US" dirty="0"/>
              <a:t>是强引用</a:t>
            </a:r>
          </a:p>
          <a:p>
            <a:pPr lvl="1"/>
            <a:r>
              <a:rPr lang="zh-CN" altLang="en-US" dirty="0"/>
              <a:t>单引号对中的</a:t>
            </a:r>
            <a:r>
              <a:rPr lang="zh-CN" altLang="en-US" dirty="0">
                <a:solidFill>
                  <a:srgbClr val="FF0000"/>
                </a:solidFill>
              </a:rPr>
              <a:t>字符都将作为普通字符</a:t>
            </a:r>
            <a:r>
              <a:rPr lang="zh-CN" altLang="en-US" dirty="0"/>
              <a:t>，但</a:t>
            </a:r>
            <a:r>
              <a:rPr lang="zh-CN" altLang="en-US" dirty="0">
                <a:solidFill>
                  <a:srgbClr val="FF0000"/>
                </a:solidFill>
              </a:rPr>
              <a:t>不允许出现另外的单引号</a:t>
            </a:r>
            <a:endParaRPr lang="zh-CN" altLang="en-US" dirty="0"/>
          </a:p>
          <a:p>
            <a:r>
              <a:rPr lang="zh-CN" altLang="en-US" dirty="0">
                <a:solidFill>
                  <a:srgbClr val="0000FF"/>
                </a:solidFill>
              </a:rPr>
              <a:t>弱引用		</a:t>
            </a:r>
          </a:p>
          <a:p>
            <a:pPr lvl="1"/>
            <a:r>
              <a:rPr lang="zh-CN" altLang="en-US" dirty="0">
                <a:solidFill>
                  <a:srgbClr val="C00000"/>
                </a:solidFill>
              </a:rPr>
              <a:t>双引号对</a:t>
            </a:r>
            <a:r>
              <a:rPr lang="zh-CN" altLang="en-US" dirty="0"/>
              <a:t>是弱引用		</a:t>
            </a:r>
          </a:p>
          <a:p>
            <a:pPr lvl="1"/>
            <a:r>
              <a:rPr lang="zh-CN" altLang="en-US" dirty="0"/>
              <a:t>双引号对中的</a:t>
            </a:r>
            <a:r>
              <a:rPr lang="zh-CN" altLang="en-US" dirty="0">
                <a:solidFill>
                  <a:srgbClr val="0000FF"/>
                </a:solidFill>
              </a:rPr>
              <a:t>部分字符仍保留特殊含义</a:t>
            </a:r>
          </a:p>
          <a:p>
            <a:pPr lvl="2"/>
            <a:r>
              <a:rPr lang="en-US" altLang="zh-CN" dirty="0">
                <a:solidFill>
                  <a:srgbClr val="FF0000"/>
                </a:solidFill>
              </a:rPr>
              <a:t>$</a:t>
            </a:r>
            <a:r>
              <a:rPr lang="zh-CN" altLang="en-US" dirty="0"/>
              <a:t>（美元符号） －　变量扩展 </a:t>
            </a:r>
          </a:p>
          <a:p>
            <a:pPr lvl="2"/>
            <a:r>
              <a:rPr lang="en-US" altLang="zh-CN" dirty="0"/>
              <a:t>`</a:t>
            </a:r>
            <a:r>
              <a:rPr lang="zh-CN" altLang="en-US" dirty="0"/>
              <a:t>（反引号） 　－　命令替换 （</a:t>
            </a:r>
            <a:r>
              <a:rPr lang="zh-CN" altLang="en-US" sz="2000" dirty="0"/>
              <a:t>数字</a:t>
            </a:r>
            <a:r>
              <a:rPr lang="en-US" altLang="zh-CN" sz="2000" dirty="0"/>
              <a:t>1</a:t>
            </a:r>
            <a:r>
              <a:rPr lang="zh-CN" altLang="en-US" sz="2000" dirty="0"/>
              <a:t>左边的按键</a:t>
            </a:r>
            <a:r>
              <a:rPr lang="zh-CN" altLang="en-US" dirty="0"/>
              <a:t>）</a:t>
            </a:r>
          </a:p>
          <a:p>
            <a:pPr lvl="2"/>
            <a:r>
              <a:rPr lang="en-US" altLang="zh-CN" dirty="0"/>
              <a:t>\</a:t>
            </a:r>
            <a:r>
              <a:rPr lang="zh-CN" altLang="en-US" dirty="0"/>
              <a:t>（反斜线）　 －　禁止单个字符扩展 </a:t>
            </a:r>
          </a:p>
          <a:p>
            <a:pPr lvl="2"/>
            <a:r>
              <a:rPr lang="en-US" altLang="zh-CN" dirty="0"/>
              <a:t>!</a:t>
            </a:r>
            <a:r>
              <a:rPr lang="zh-CN" altLang="en-US" dirty="0"/>
              <a:t>（叹号）　     －　历史命令替换</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48590B-76A6-47DC-AD93-BC8B30E1F6E3}"/>
              </a:ext>
            </a:extLst>
          </p:cNvPr>
          <p:cNvPicPr>
            <a:picLocks noChangeAspect="1"/>
          </p:cNvPicPr>
          <p:nvPr/>
        </p:nvPicPr>
        <p:blipFill>
          <a:blip r:embed="rId2"/>
          <a:stretch>
            <a:fillRect/>
          </a:stretch>
        </p:blipFill>
        <p:spPr>
          <a:xfrm>
            <a:off x="30088" y="-6503"/>
            <a:ext cx="7367447" cy="6864504"/>
          </a:xfrm>
          <a:prstGeom prst="rect">
            <a:avLst/>
          </a:prstGeom>
        </p:spPr>
      </p:pic>
      <p:cxnSp>
        <p:nvCxnSpPr>
          <p:cNvPr id="9" name="直接箭头连接符 8">
            <a:extLst>
              <a:ext uri="{FF2B5EF4-FFF2-40B4-BE49-F238E27FC236}">
                <a16:creationId xmlns:a16="http://schemas.microsoft.com/office/drawing/2014/main" id="{695C4320-AD01-4850-A505-22D8C6848B9F}"/>
              </a:ext>
            </a:extLst>
          </p:cNvPr>
          <p:cNvCxnSpPr/>
          <p:nvPr/>
        </p:nvCxnSpPr>
        <p:spPr bwMode="auto">
          <a:xfrm flipH="1">
            <a:off x="5724129" y="260648"/>
            <a:ext cx="792087" cy="14401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721FAC0D-37B5-45CA-B17D-01CEC9828913}"/>
              </a:ext>
            </a:extLst>
          </p:cNvPr>
          <p:cNvSpPr txBox="1"/>
          <p:nvPr/>
        </p:nvSpPr>
        <p:spPr>
          <a:xfrm>
            <a:off x="6529496" y="35332"/>
            <a:ext cx="2492990" cy="369332"/>
          </a:xfrm>
          <a:prstGeom prst="rect">
            <a:avLst/>
          </a:prstGeom>
          <a:noFill/>
        </p:spPr>
        <p:txBody>
          <a:bodyPr wrap="none" rtlCol="0">
            <a:spAutoFit/>
          </a:bodyPr>
          <a:lstStyle/>
          <a:p>
            <a:r>
              <a:rPr lang="zh-CN" altLang="en-US" b="1" dirty="0">
                <a:solidFill>
                  <a:srgbClr val="0000FF"/>
                </a:solidFill>
              </a:rPr>
              <a:t>变量名不能以数字开头</a:t>
            </a:r>
          </a:p>
        </p:txBody>
      </p:sp>
      <p:cxnSp>
        <p:nvCxnSpPr>
          <p:cNvPr id="15" name="直接箭头连接符 14">
            <a:extLst>
              <a:ext uri="{FF2B5EF4-FFF2-40B4-BE49-F238E27FC236}">
                <a16:creationId xmlns:a16="http://schemas.microsoft.com/office/drawing/2014/main" id="{F2C65325-8578-472C-BC28-6E4C133DA593}"/>
              </a:ext>
            </a:extLst>
          </p:cNvPr>
          <p:cNvCxnSpPr/>
          <p:nvPr/>
        </p:nvCxnSpPr>
        <p:spPr bwMode="auto">
          <a:xfrm flipH="1">
            <a:off x="4572000" y="1062028"/>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BE13EFAB-1FA6-4D78-BEEB-59B254166137}"/>
              </a:ext>
            </a:extLst>
          </p:cNvPr>
          <p:cNvSpPr txBox="1"/>
          <p:nvPr/>
        </p:nvSpPr>
        <p:spPr>
          <a:xfrm>
            <a:off x="5508104" y="836712"/>
            <a:ext cx="2411238" cy="369332"/>
          </a:xfrm>
          <a:prstGeom prst="rect">
            <a:avLst/>
          </a:prstGeom>
          <a:noFill/>
        </p:spPr>
        <p:txBody>
          <a:bodyPr wrap="none" rtlCol="0">
            <a:spAutoFit/>
          </a:bodyPr>
          <a:lstStyle/>
          <a:p>
            <a:r>
              <a:rPr lang="zh-CN" altLang="en-US" b="1" dirty="0">
                <a:solidFill>
                  <a:srgbClr val="0000FF"/>
                </a:solidFill>
              </a:rPr>
              <a:t>“</a:t>
            </a:r>
            <a:r>
              <a:rPr lang="en-US" altLang="zh-CN" b="1" dirty="0">
                <a:solidFill>
                  <a:srgbClr val="0000FF"/>
                </a:solidFill>
              </a:rPr>
              <a:t>=</a:t>
            </a:r>
            <a:r>
              <a:rPr lang="zh-CN" altLang="en-US" b="1" dirty="0">
                <a:solidFill>
                  <a:srgbClr val="0000FF"/>
                </a:solidFill>
              </a:rPr>
              <a:t>”两侧不能有空格</a:t>
            </a:r>
          </a:p>
        </p:txBody>
      </p:sp>
      <p:cxnSp>
        <p:nvCxnSpPr>
          <p:cNvPr id="18" name="直接箭头连接符 17">
            <a:extLst>
              <a:ext uri="{FF2B5EF4-FFF2-40B4-BE49-F238E27FC236}">
                <a16:creationId xmlns:a16="http://schemas.microsoft.com/office/drawing/2014/main" id="{03CE3658-CED6-4C85-A251-44E71AF8782D}"/>
              </a:ext>
            </a:extLst>
          </p:cNvPr>
          <p:cNvCxnSpPr/>
          <p:nvPr/>
        </p:nvCxnSpPr>
        <p:spPr bwMode="auto">
          <a:xfrm flipH="1">
            <a:off x="4897066" y="2358172"/>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CA1FF426-9EBE-45C0-A5AE-F0CF5C6AE0EA}"/>
              </a:ext>
            </a:extLst>
          </p:cNvPr>
          <p:cNvSpPr txBox="1"/>
          <p:nvPr/>
        </p:nvSpPr>
        <p:spPr>
          <a:xfrm>
            <a:off x="5833170" y="2132856"/>
            <a:ext cx="1811714" cy="369332"/>
          </a:xfrm>
          <a:prstGeom prst="rect">
            <a:avLst/>
          </a:prstGeom>
          <a:noFill/>
        </p:spPr>
        <p:txBody>
          <a:bodyPr wrap="none" rtlCol="0">
            <a:spAutoFit/>
          </a:bodyPr>
          <a:lstStyle/>
          <a:p>
            <a:r>
              <a:rPr lang="zh-CN" altLang="en-US" b="1" dirty="0">
                <a:solidFill>
                  <a:srgbClr val="0000FF"/>
                </a:solidFill>
              </a:rPr>
              <a:t>成功赋值并显示</a:t>
            </a:r>
          </a:p>
        </p:txBody>
      </p:sp>
      <p:cxnSp>
        <p:nvCxnSpPr>
          <p:cNvPr id="20" name="直接箭头连接符 19">
            <a:extLst>
              <a:ext uri="{FF2B5EF4-FFF2-40B4-BE49-F238E27FC236}">
                <a16:creationId xmlns:a16="http://schemas.microsoft.com/office/drawing/2014/main" id="{840B955E-6D9E-4B01-AB9D-608D725F81B3}"/>
              </a:ext>
            </a:extLst>
          </p:cNvPr>
          <p:cNvCxnSpPr/>
          <p:nvPr/>
        </p:nvCxnSpPr>
        <p:spPr bwMode="auto">
          <a:xfrm flipH="1">
            <a:off x="1273570" y="1844824"/>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2D270CC0-6818-4E0F-9CF2-ACA156B88622}"/>
              </a:ext>
            </a:extLst>
          </p:cNvPr>
          <p:cNvSpPr txBox="1"/>
          <p:nvPr/>
        </p:nvSpPr>
        <p:spPr>
          <a:xfrm>
            <a:off x="2209674" y="1619508"/>
            <a:ext cx="1346844" cy="369332"/>
          </a:xfrm>
          <a:prstGeom prst="rect">
            <a:avLst/>
          </a:prstGeom>
          <a:noFill/>
        </p:spPr>
        <p:txBody>
          <a:bodyPr wrap="none" rtlCol="0">
            <a:spAutoFit/>
          </a:bodyPr>
          <a:lstStyle/>
          <a:p>
            <a:r>
              <a:rPr lang="zh-CN" altLang="en-US" b="1" dirty="0">
                <a:solidFill>
                  <a:srgbClr val="0000FF"/>
                </a:solidFill>
              </a:rPr>
              <a:t>仅显示字符</a:t>
            </a:r>
          </a:p>
        </p:txBody>
      </p:sp>
      <p:cxnSp>
        <p:nvCxnSpPr>
          <p:cNvPr id="22" name="直接箭头连接符 21">
            <a:extLst>
              <a:ext uri="{FF2B5EF4-FFF2-40B4-BE49-F238E27FC236}">
                <a16:creationId xmlns:a16="http://schemas.microsoft.com/office/drawing/2014/main" id="{B16FE24F-6DA6-48ED-9E58-21B7F5AA5A01}"/>
              </a:ext>
            </a:extLst>
          </p:cNvPr>
          <p:cNvCxnSpPr>
            <a:cxnSpLocks/>
          </p:cNvCxnSpPr>
          <p:nvPr/>
        </p:nvCxnSpPr>
        <p:spPr bwMode="auto">
          <a:xfrm flipH="1" flipV="1">
            <a:off x="5220072" y="2870602"/>
            <a:ext cx="900100" cy="2228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C3EB87F2-AEAD-4D3E-B5EA-F0C4FD7F6F2C}"/>
              </a:ext>
            </a:extLst>
          </p:cNvPr>
          <p:cNvSpPr txBox="1"/>
          <p:nvPr/>
        </p:nvSpPr>
        <p:spPr>
          <a:xfrm>
            <a:off x="6084169" y="2870602"/>
            <a:ext cx="3059831" cy="369332"/>
          </a:xfrm>
          <a:prstGeom prst="rect">
            <a:avLst/>
          </a:prstGeom>
          <a:noFill/>
        </p:spPr>
        <p:txBody>
          <a:bodyPr wrap="square" rtlCol="0">
            <a:spAutoFit/>
          </a:bodyPr>
          <a:lstStyle/>
          <a:p>
            <a:r>
              <a:rPr lang="zh-CN" altLang="en-US" b="1" dirty="0">
                <a:solidFill>
                  <a:srgbClr val="0000FF"/>
                </a:solidFill>
              </a:rPr>
              <a:t>存在一个单引号，赋值失败</a:t>
            </a:r>
          </a:p>
        </p:txBody>
      </p:sp>
      <p:cxnSp>
        <p:nvCxnSpPr>
          <p:cNvPr id="26" name="直接箭头连接符 25">
            <a:extLst>
              <a:ext uri="{FF2B5EF4-FFF2-40B4-BE49-F238E27FC236}">
                <a16:creationId xmlns:a16="http://schemas.microsoft.com/office/drawing/2014/main" id="{6A58166F-3C44-449A-8D91-DBC70E3ED919}"/>
              </a:ext>
            </a:extLst>
          </p:cNvPr>
          <p:cNvCxnSpPr>
            <a:cxnSpLocks/>
          </p:cNvCxnSpPr>
          <p:nvPr/>
        </p:nvCxnSpPr>
        <p:spPr bwMode="auto">
          <a:xfrm>
            <a:off x="305255" y="5013176"/>
            <a:ext cx="174646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C703221C-EAC0-43B9-BE7C-29CC05AFDF3F}"/>
              </a:ext>
            </a:extLst>
          </p:cNvPr>
          <p:cNvSpPr txBox="1"/>
          <p:nvPr/>
        </p:nvSpPr>
        <p:spPr>
          <a:xfrm>
            <a:off x="2051720" y="4828510"/>
            <a:ext cx="2411238" cy="369332"/>
          </a:xfrm>
          <a:prstGeom prst="rect">
            <a:avLst/>
          </a:prstGeom>
          <a:noFill/>
        </p:spPr>
        <p:txBody>
          <a:bodyPr wrap="square" rtlCol="0">
            <a:spAutoFit/>
          </a:bodyPr>
          <a:lstStyle/>
          <a:p>
            <a:r>
              <a:rPr lang="zh-CN" altLang="en-US" b="1" dirty="0">
                <a:solidFill>
                  <a:srgbClr val="0000FF"/>
                </a:solidFill>
              </a:rPr>
              <a:t>等待继续输入内容</a:t>
            </a:r>
          </a:p>
        </p:txBody>
      </p:sp>
      <p:cxnSp>
        <p:nvCxnSpPr>
          <p:cNvPr id="31" name="直接箭头连接符 30">
            <a:extLst>
              <a:ext uri="{FF2B5EF4-FFF2-40B4-BE49-F238E27FC236}">
                <a16:creationId xmlns:a16="http://schemas.microsoft.com/office/drawing/2014/main" id="{773FA61E-5BC5-4310-AFA0-52B1017B231F}"/>
              </a:ext>
            </a:extLst>
          </p:cNvPr>
          <p:cNvCxnSpPr/>
          <p:nvPr/>
        </p:nvCxnSpPr>
        <p:spPr bwMode="auto">
          <a:xfrm flipH="1">
            <a:off x="877297" y="5197842"/>
            <a:ext cx="3164285" cy="8130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1E4A03CC-F30B-4A2D-8D52-465001FB38C1}"/>
              </a:ext>
            </a:extLst>
          </p:cNvPr>
          <p:cNvSpPr txBox="1"/>
          <p:nvPr/>
        </p:nvSpPr>
        <p:spPr>
          <a:xfrm>
            <a:off x="4041582" y="5018355"/>
            <a:ext cx="2031325" cy="369332"/>
          </a:xfrm>
          <a:prstGeom prst="rect">
            <a:avLst/>
          </a:prstGeom>
          <a:noFill/>
        </p:spPr>
        <p:txBody>
          <a:bodyPr wrap="none" rtlCol="0">
            <a:spAutoFit/>
          </a:bodyPr>
          <a:lstStyle/>
          <a:p>
            <a:r>
              <a:rPr lang="en-US" altLang="zh-CN" b="1" dirty="0">
                <a:solidFill>
                  <a:srgbClr val="0000FF"/>
                </a:solidFill>
              </a:rPr>
              <a:t>CTRL+C</a:t>
            </a:r>
            <a:r>
              <a:rPr lang="zh-CN" altLang="en-US" b="1" dirty="0">
                <a:solidFill>
                  <a:srgbClr val="0000FF"/>
                </a:solidFill>
              </a:rPr>
              <a:t>终止错误</a:t>
            </a:r>
          </a:p>
        </p:txBody>
      </p:sp>
      <p:cxnSp>
        <p:nvCxnSpPr>
          <p:cNvPr id="34" name="直接箭头连接符 33">
            <a:extLst>
              <a:ext uri="{FF2B5EF4-FFF2-40B4-BE49-F238E27FC236}">
                <a16:creationId xmlns:a16="http://schemas.microsoft.com/office/drawing/2014/main" id="{56DB4FC6-7638-4A92-A439-792A12F7D190}"/>
              </a:ext>
            </a:extLst>
          </p:cNvPr>
          <p:cNvCxnSpPr>
            <a:stCxn id="35" idx="1"/>
          </p:cNvCxnSpPr>
          <p:nvPr/>
        </p:nvCxnSpPr>
        <p:spPr bwMode="auto">
          <a:xfrm flipH="1">
            <a:off x="5562557" y="3501559"/>
            <a:ext cx="595381" cy="3335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938DA9AE-AB48-4785-A8C2-9F8D928CA3C9}"/>
              </a:ext>
            </a:extLst>
          </p:cNvPr>
          <p:cNvSpPr txBox="1"/>
          <p:nvPr/>
        </p:nvSpPr>
        <p:spPr>
          <a:xfrm>
            <a:off x="6157938" y="3316893"/>
            <a:ext cx="2973891" cy="369332"/>
          </a:xfrm>
          <a:prstGeom prst="rect">
            <a:avLst/>
          </a:prstGeom>
          <a:noFill/>
        </p:spPr>
        <p:txBody>
          <a:bodyPr wrap="none" rtlCol="0">
            <a:spAutoFit/>
          </a:bodyPr>
          <a:lstStyle/>
          <a:p>
            <a:r>
              <a:rPr lang="zh-CN" altLang="en-US" b="1" dirty="0">
                <a:solidFill>
                  <a:srgbClr val="0000FF"/>
                </a:solidFill>
              </a:rPr>
              <a:t>利用双引号成功赋值并显示</a:t>
            </a:r>
          </a:p>
        </p:txBody>
      </p:sp>
      <p:cxnSp>
        <p:nvCxnSpPr>
          <p:cNvPr id="36" name="直接箭头连接符 35">
            <a:extLst>
              <a:ext uri="{FF2B5EF4-FFF2-40B4-BE49-F238E27FC236}">
                <a16:creationId xmlns:a16="http://schemas.microsoft.com/office/drawing/2014/main" id="{1CC47C31-9A9A-4876-96B9-70FDB0E2E8FF}"/>
              </a:ext>
            </a:extLst>
          </p:cNvPr>
          <p:cNvCxnSpPr>
            <a:cxnSpLocks/>
          </p:cNvCxnSpPr>
          <p:nvPr/>
        </p:nvCxnSpPr>
        <p:spPr bwMode="auto">
          <a:xfrm flipH="1" flipV="1">
            <a:off x="5833170" y="5705872"/>
            <a:ext cx="854749" cy="23955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文本框 36">
            <a:extLst>
              <a:ext uri="{FF2B5EF4-FFF2-40B4-BE49-F238E27FC236}">
                <a16:creationId xmlns:a16="http://schemas.microsoft.com/office/drawing/2014/main" id="{384A5B6D-5505-4B86-8095-4BFC8B334EAA}"/>
              </a:ext>
            </a:extLst>
          </p:cNvPr>
          <p:cNvSpPr txBox="1"/>
          <p:nvPr/>
        </p:nvSpPr>
        <p:spPr>
          <a:xfrm>
            <a:off x="6701196" y="5720115"/>
            <a:ext cx="2442803" cy="646331"/>
          </a:xfrm>
          <a:prstGeom prst="rect">
            <a:avLst/>
          </a:prstGeom>
          <a:noFill/>
        </p:spPr>
        <p:txBody>
          <a:bodyPr wrap="square" rtlCol="0">
            <a:spAutoFit/>
          </a:bodyPr>
          <a:lstStyle/>
          <a:p>
            <a:r>
              <a:rPr lang="zh-CN" altLang="en-US" b="1" dirty="0">
                <a:solidFill>
                  <a:srgbClr val="0000FF"/>
                </a:solidFill>
              </a:rPr>
              <a:t>利用转义字符转义单引号和空格成功赋值</a:t>
            </a:r>
          </a:p>
        </p:txBody>
      </p:sp>
      <p:cxnSp>
        <p:nvCxnSpPr>
          <p:cNvPr id="41" name="直接箭头连接符 40">
            <a:extLst>
              <a:ext uri="{FF2B5EF4-FFF2-40B4-BE49-F238E27FC236}">
                <a16:creationId xmlns:a16="http://schemas.microsoft.com/office/drawing/2014/main" id="{DE6F6A2A-F4A3-4730-B597-E084D72A08BF}"/>
              </a:ext>
            </a:extLst>
          </p:cNvPr>
          <p:cNvCxnSpPr>
            <a:cxnSpLocks/>
          </p:cNvCxnSpPr>
          <p:nvPr/>
        </p:nvCxnSpPr>
        <p:spPr bwMode="auto">
          <a:xfrm flipH="1">
            <a:off x="5159772" y="4284248"/>
            <a:ext cx="510350" cy="30277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a:extLst>
              <a:ext uri="{FF2B5EF4-FFF2-40B4-BE49-F238E27FC236}">
                <a16:creationId xmlns:a16="http://schemas.microsoft.com/office/drawing/2014/main" id="{E30C3E07-CB26-4453-BF53-9FE24FD28646}"/>
              </a:ext>
            </a:extLst>
          </p:cNvPr>
          <p:cNvSpPr txBox="1"/>
          <p:nvPr/>
        </p:nvSpPr>
        <p:spPr>
          <a:xfrm>
            <a:off x="5575445" y="4036753"/>
            <a:ext cx="3733751" cy="369332"/>
          </a:xfrm>
          <a:prstGeom prst="rect">
            <a:avLst/>
          </a:prstGeom>
          <a:noFill/>
        </p:spPr>
        <p:txBody>
          <a:bodyPr wrap="square" rtlCol="0">
            <a:spAutoFit/>
          </a:bodyPr>
          <a:lstStyle/>
          <a:p>
            <a:r>
              <a:rPr lang="zh-CN" altLang="en-US" b="1" dirty="0">
                <a:solidFill>
                  <a:srgbClr val="0000FF"/>
                </a:solidFill>
              </a:rPr>
              <a:t>多出不成对的单引号，赋值失败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P spid="27" grpId="0"/>
      <p:bldP spid="32" grpId="0"/>
      <p:bldP spid="35" grpId="0"/>
      <p:bldP spid="37" grpId="0"/>
      <p:bldP spid="4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作用域</a:t>
            </a:r>
          </a:p>
        </p:txBody>
      </p:sp>
      <p:sp>
        <p:nvSpPr>
          <p:cNvPr id="3" name="内容占位符 2"/>
          <p:cNvSpPr>
            <a:spLocks noGrp="1"/>
          </p:cNvSpPr>
          <p:nvPr>
            <p:ph idx="1"/>
          </p:nvPr>
        </p:nvSpPr>
        <p:spPr>
          <a:xfrm>
            <a:off x="849356" y="1375251"/>
            <a:ext cx="7632848" cy="5325517"/>
          </a:xfrm>
        </p:spPr>
        <p:txBody>
          <a:bodyPr/>
          <a:lstStyle/>
          <a:p>
            <a:pPr>
              <a:lnSpc>
                <a:spcPct val="110000"/>
              </a:lnSpc>
            </a:pPr>
            <a:r>
              <a:rPr lang="zh-CN" altLang="en-US" sz="3200" dirty="0">
                <a:solidFill>
                  <a:srgbClr val="FF0000"/>
                </a:solidFill>
              </a:rPr>
              <a:t>局部变量</a:t>
            </a:r>
            <a:r>
              <a:rPr lang="zh-CN" altLang="en-US" sz="3200" dirty="0"/>
              <a:t>：作用范围仅限制在其命令行所在的</a:t>
            </a:r>
            <a:r>
              <a:rPr lang="en-US" altLang="zh-CN" sz="3200" dirty="0"/>
              <a:t>Shell</a:t>
            </a:r>
            <a:r>
              <a:rPr lang="zh-CN" altLang="en-US" sz="3200" dirty="0"/>
              <a:t>或</a:t>
            </a:r>
            <a:r>
              <a:rPr lang="en-US" altLang="zh-CN" sz="3200" dirty="0"/>
              <a:t>Shell</a:t>
            </a:r>
            <a:r>
              <a:rPr lang="zh-CN" altLang="en-US" sz="3200" dirty="0"/>
              <a:t>脚本文件中</a:t>
            </a:r>
            <a:r>
              <a:rPr lang="en-US" altLang="zh-CN" sz="3200" dirty="0"/>
              <a:t>—</a:t>
            </a:r>
            <a:r>
              <a:rPr lang="zh-CN" altLang="en-US" dirty="0">
                <a:solidFill>
                  <a:srgbClr val="0000FF"/>
                </a:solidFill>
              </a:rPr>
              <a:t>自定义变量</a:t>
            </a:r>
            <a:endParaRPr lang="zh-CN" altLang="en-US" sz="3200" dirty="0">
              <a:solidFill>
                <a:srgbClr val="0000FF"/>
              </a:solidFill>
            </a:endParaRPr>
          </a:p>
          <a:p>
            <a:pPr>
              <a:lnSpc>
                <a:spcPct val="110000"/>
              </a:lnSpc>
            </a:pPr>
            <a:r>
              <a:rPr lang="zh-CN" altLang="en-US" sz="3200" dirty="0">
                <a:solidFill>
                  <a:srgbClr val="FF0000"/>
                </a:solidFill>
              </a:rPr>
              <a:t>全局变量</a:t>
            </a:r>
            <a:r>
              <a:rPr lang="zh-CN" altLang="en-US" sz="3200" dirty="0"/>
              <a:t>：作用范围包括本</a:t>
            </a:r>
            <a:r>
              <a:rPr lang="en-US" altLang="zh-CN" sz="3200" dirty="0"/>
              <a:t>Shell</a:t>
            </a:r>
            <a:r>
              <a:rPr lang="zh-CN" altLang="en-US" sz="3200" dirty="0"/>
              <a:t>进程及其所有子进程</a:t>
            </a:r>
            <a:r>
              <a:rPr lang="en-US" altLang="zh-CN" sz="3200" dirty="0"/>
              <a:t>—</a:t>
            </a:r>
            <a:r>
              <a:rPr lang="zh-CN" altLang="en-US" sz="3200" dirty="0">
                <a:solidFill>
                  <a:srgbClr val="0000FF"/>
                </a:solidFill>
              </a:rPr>
              <a:t>环境变量</a:t>
            </a:r>
          </a:p>
          <a:p>
            <a:pPr>
              <a:lnSpc>
                <a:spcPct val="110000"/>
              </a:lnSpc>
            </a:pPr>
            <a:r>
              <a:rPr lang="zh-CN" altLang="en-US" sz="3200" dirty="0"/>
              <a:t>使用 </a:t>
            </a:r>
            <a:r>
              <a:rPr lang="en-US" altLang="zh-CN" sz="3200" b="1" dirty="0">
                <a:solidFill>
                  <a:schemeClr val="accent6">
                    <a:lumMod val="75000"/>
                  </a:schemeClr>
                </a:solidFill>
              </a:rPr>
              <a:t>export</a:t>
            </a:r>
            <a:r>
              <a:rPr lang="en-US" altLang="zh-CN" sz="3200" dirty="0"/>
              <a:t> </a:t>
            </a:r>
            <a:r>
              <a:rPr lang="zh-CN" altLang="en-US" sz="3200" dirty="0"/>
              <a:t>内置命令将</a:t>
            </a:r>
            <a:r>
              <a:rPr lang="zh-CN" altLang="en-US" sz="3200" dirty="0">
                <a:solidFill>
                  <a:srgbClr val="C00000"/>
                </a:solidFill>
              </a:rPr>
              <a:t>局部变量设置为全局变量</a:t>
            </a:r>
            <a:endParaRPr lang="en-US" altLang="zh-CN" sz="3200" dirty="0">
              <a:solidFill>
                <a:srgbClr val="C00000"/>
              </a:solidFill>
            </a:endParaRPr>
          </a:p>
          <a:p>
            <a:pPr>
              <a:lnSpc>
                <a:spcPct val="110000"/>
              </a:lnSpc>
            </a:pPr>
            <a:r>
              <a:rPr lang="zh-CN" altLang="en-US" sz="3200" dirty="0"/>
              <a:t>使用 </a:t>
            </a:r>
            <a:r>
              <a:rPr lang="en-US" altLang="zh-CN" sz="3200" b="1" dirty="0">
                <a:solidFill>
                  <a:schemeClr val="accent6">
                    <a:lumMod val="75000"/>
                  </a:schemeClr>
                </a:solidFill>
              </a:rPr>
              <a:t>export</a:t>
            </a:r>
            <a:r>
              <a:rPr lang="en-US" altLang="zh-CN" b="1" dirty="0">
                <a:solidFill>
                  <a:schemeClr val="accent6">
                    <a:lumMod val="75000"/>
                  </a:schemeClr>
                </a:solidFill>
              </a:rPr>
              <a:t> –n </a:t>
            </a:r>
            <a:r>
              <a:rPr lang="zh-CN" altLang="en-US" sz="3200" dirty="0"/>
              <a:t>内置命令将</a:t>
            </a:r>
            <a:r>
              <a:rPr lang="zh-CN" altLang="en-US" sz="3200" dirty="0">
                <a:solidFill>
                  <a:srgbClr val="C00000"/>
                </a:solidFill>
              </a:rPr>
              <a:t>全局变量设置为局部变量</a:t>
            </a:r>
          </a:p>
          <a:p>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94082"/>
            <a:ext cx="7793037" cy="1052513"/>
          </a:xfrm>
        </p:spPr>
        <p:txBody>
          <a:bodyPr/>
          <a:lstStyle/>
          <a:p>
            <a:r>
              <a:rPr lang="zh-CN" altLang="en-US" dirty="0"/>
              <a:t>三 </a:t>
            </a:r>
            <a:r>
              <a:rPr lang="en-US" altLang="zh-CN" dirty="0"/>
              <a:t>Shell </a:t>
            </a:r>
            <a:r>
              <a:rPr lang="zh-CN" altLang="en-US" dirty="0"/>
              <a:t>变量</a:t>
            </a:r>
            <a:r>
              <a:rPr lang="en-US" altLang="zh-CN" dirty="0"/>
              <a:t>— </a:t>
            </a:r>
            <a:r>
              <a:rPr lang="en-US" altLang="zh-CN" sz="4400" dirty="0"/>
              <a:t>export </a:t>
            </a:r>
            <a:r>
              <a:rPr lang="zh-CN" altLang="en-US" sz="4400" dirty="0"/>
              <a:t>命令</a:t>
            </a:r>
            <a:endParaRPr lang="zh-CN" altLang="en-US" dirty="0"/>
          </a:p>
        </p:txBody>
      </p:sp>
      <p:sp>
        <p:nvSpPr>
          <p:cNvPr id="3" name="内容占位符 2"/>
          <p:cNvSpPr>
            <a:spLocks noGrp="1"/>
          </p:cNvSpPr>
          <p:nvPr>
            <p:ph idx="1"/>
          </p:nvPr>
        </p:nvSpPr>
        <p:spPr>
          <a:xfrm>
            <a:off x="755576" y="1410409"/>
            <a:ext cx="8110275" cy="5253509"/>
          </a:xfrm>
        </p:spPr>
        <p:txBody>
          <a:bodyPr/>
          <a:lstStyle/>
          <a:p>
            <a:r>
              <a:rPr lang="zh-CN" altLang="en-US" dirty="0"/>
              <a:t>显示当前</a:t>
            </a:r>
            <a:r>
              <a:rPr lang="en-US" altLang="zh-CN" dirty="0"/>
              <a:t>Shell</a:t>
            </a:r>
            <a:r>
              <a:rPr lang="zh-CN" altLang="en-US" dirty="0"/>
              <a:t>可见的全局变量</a:t>
            </a:r>
            <a:endParaRPr lang="en-US" altLang="zh-CN" dirty="0"/>
          </a:p>
          <a:p>
            <a:pPr lvl="1"/>
            <a:r>
              <a:rPr lang="en-US" altLang="zh-CN" sz="2600" dirty="0">
                <a:solidFill>
                  <a:schemeClr val="accent6">
                    <a:lumMod val="75000"/>
                  </a:schemeClr>
                </a:solidFill>
              </a:rPr>
              <a:t>export [-p]</a:t>
            </a:r>
          </a:p>
          <a:p>
            <a:r>
              <a:rPr lang="zh-CN" altLang="en-US" dirty="0"/>
              <a:t>定义变量值的同时声明为</a:t>
            </a:r>
            <a:r>
              <a:rPr lang="zh-CN" altLang="en-US" dirty="0">
                <a:solidFill>
                  <a:srgbClr val="C00000"/>
                </a:solidFill>
              </a:rPr>
              <a:t>全局变量</a:t>
            </a:r>
            <a:endParaRPr lang="en-US" altLang="zh-CN" dirty="0">
              <a:solidFill>
                <a:srgbClr val="C00000"/>
              </a:solidFill>
            </a:endParaRPr>
          </a:p>
          <a:p>
            <a:pPr lvl="1"/>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a:t>
            </a:r>
            <a:r>
              <a:rPr lang="zh-CN" altLang="en-US" sz="2600" dirty="0">
                <a:solidFill>
                  <a:schemeClr val="accent6">
                    <a:lumMod val="75000"/>
                  </a:schemeClr>
                </a:solidFill>
              </a:rPr>
              <a:t>值</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a:t>
            </a:r>
            <a:r>
              <a:rPr lang="zh-CN" altLang="en-US" sz="2600" dirty="0">
                <a:solidFill>
                  <a:schemeClr val="accent6">
                    <a:lumMod val="75000"/>
                  </a:schemeClr>
                </a:solidFill>
              </a:rPr>
              <a:t>值</a:t>
            </a:r>
            <a:r>
              <a:rPr lang="en-US" altLang="zh-CN" sz="2600" dirty="0">
                <a:solidFill>
                  <a:schemeClr val="accent6">
                    <a:lumMod val="75000"/>
                  </a:schemeClr>
                </a:solidFill>
              </a:rPr>
              <a:t>2&gt; ...] </a:t>
            </a:r>
          </a:p>
          <a:p>
            <a:r>
              <a:rPr lang="zh-CN" altLang="en-US" dirty="0"/>
              <a:t>声明已经赋值的某个（些）</a:t>
            </a:r>
            <a:r>
              <a:rPr lang="zh-CN" altLang="en-US" dirty="0">
                <a:solidFill>
                  <a:srgbClr val="C00000"/>
                </a:solidFill>
              </a:rPr>
              <a:t>局部变量为全局变量</a:t>
            </a:r>
            <a:endParaRPr lang="en-US" altLang="zh-CN" dirty="0">
              <a:solidFill>
                <a:srgbClr val="C00000"/>
              </a:solidFill>
            </a:endParaRPr>
          </a:p>
          <a:p>
            <a:pPr lvl="1">
              <a:lnSpc>
                <a:spcPct val="90000"/>
              </a:lnSpc>
            </a:pPr>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a:p>
            <a:r>
              <a:rPr lang="zh-CN" altLang="en-US" dirty="0"/>
              <a:t>声明已经赋值的某个（些）</a:t>
            </a:r>
            <a:r>
              <a:rPr lang="zh-CN" altLang="en-US" dirty="0">
                <a:solidFill>
                  <a:srgbClr val="C00000"/>
                </a:solidFill>
              </a:rPr>
              <a:t>全局变量为局部变量</a:t>
            </a:r>
            <a:endParaRPr lang="en-US" altLang="zh-CN" dirty="0">
              <a:solidFill>
                <a:srgbClr val="C00000"/>
              </a:solidFill>
            </a:endParaRPr>
          </a:p>
          <a:p>
            <a:pPr lvl="1">
              <a:lnSpc>
                <a:spcPct val="90000"/>
              </a:lnSpc>
            </a:pPr>
            <a:r>
              <a:rPr lang="en-US" altLang="zh-CN" sz="2600" dirty="0">
                <a:solidFill>
                  <a:schemeClr val="accent6">
                    <a:lumMod val="75000"/>
                  </a:schemeClr>
                </a:solidFill>
              </a:rPr>
              <a:t>export -n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718F78A-A3C6-42DB-9FA9-24F070463CA9}"/>
              </a:ext>
            </a:extLst>
          </p:cNvPr>
          <p:cNvPicPr>
            <a:picLocks noChangeAspect="1"/>
          </p:cNvPicPr>
          <p:nvPr/>
        </p:nvPicPr>
        <p:blipFill rotWithShape="1">
          <a:blip r:embed="rId3"/>
          <a:srcRect b="9687"/>
          <a:stretch/>
        </p:blipFill>
        <p:spPr>
          <a:xfrm>
            <a:off x="1" y="4260"/>
            <a:ext cx="7452319" cy="4850323"/>
          </a:xfrm>
          <a:prstGeom prst="rect">
            <a:avLst/>
          </a:prstGeom>
        </p:spPr>
      </p:pic>
      <p:pic>
        <p:nvPicPr>
          <p:cNvPr id="9" name="图片 8">
            <a:extLst>
              <a:ext uri="{FF2B5EF4-FFF2-40B4-BE49-F238E27FC236}">
                <a16:creationId xmlns:a16="http://schemas.microsoft.com/office/drawing/2014/main" id="{9D8301C4-1113-40C3-9583-4A2A187BD342}"/>
              </a:ext>
            </a:extLst>
          </p:cNvPr>
          <p:cNvPicPr>
            <a:picLocks noChangeAspect="1"/>
          </p:cNvPicPr>
          <p:nvPr/>
        </p:nvPicPr>
        <p:blipFill>
          <a:blip r:embed="rId4"/>
          <a:stretch>
            <a:fillRect/>
          </a:stretch>
        </p:blipFill>
        <p:spPr>
          <a:xfrm>
            <a:off x="0" y="4854583"/>
            <a:ext cx="5081803" cy="1968157"/>
          </a:xfrm>
          <a:prstGeom prst="rect">
            <a:avLst/>
          </a:prstGeom>
        </p:spPr>
      </p:pic>
      <p:sp>
        <p:nvSpPr>
          <p:cNvPr id="10" name="矩形: 圆角 9">
            <a:extLst>
              <a:ext uri="{FF2B5EF4-FFF2-40B4-BE49-F238E27FC236}">
                <a16:creationId xmlns:a16="http://schemas.microsoft.com/office/drawing/2014/main" id="{C9D80611-4C01-4D11-8620-5CF2B25D595B}"/>
              </a:ext>
            </a:extLst>
          </p:cNvPr>
          <p:cNvSpPr/>
          <p:nvPr/>
        </p:nvSpPr>
        <p:spPr bwMode="auto">
          <a:xfrm>
            <a:off x="0" y="0"/>
            <a:ext cx="7596336" cy="141277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11" name="矩形: 圆角 10">
            <a:extLst>
              <a:ext uri="{FF2B5EF4-FFF2-40B4-BE49-F238E27FC236}">
                <a16:creationId xmlns:a16="http://schemas.microsoft.com/office/drawing/2014/main" id="{16483E4A-C7D4-488B-ADAC-4856C102B8C0}"/>
              </a:ext>
            </a:extLst>
          </p:cNvPr>
          <p:cNvSpPr/>
          <p:nvPr/>
        </p:nvSpPr>
        <p:spPr bwMode="auto">
          <a:xfrm>
            <a:off x="0" y="1412776"/>
            <a:ext cx="7164288" cy="1872208"/>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圆角 11">
            <a:extLst>
              <a:ext uri="{FF2B5EF4-FFF2-40B4-BE49-F238E27FC236}">
                <a16:creationId xmlns:a16="http://schemas.microsoft.com/office/drawing/2014/main" id="{4D07E423-BAE1-4941-BF82-E2002BE28852}"/>
              </a:ext>
            </a:extLst>
          </p:cNvPr>
          <p:cNvSpPr/>
          <p:nvPr/>
        </p:nvSpPr>
        <p:spPr bwMode="auto">
          <a:xfrm>
            <a:off x="0" y="3284984"/>
            <a:ext cx="6804248" cy="1569599"/>
          </a:xfrm>
          <a:prstGeom prst="roundRect">
            <a:avLst>
              <a:gd name="adj" fmla="val 4339"/>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3" name="矩形: 圆角 12">
            <a:extLst>
              <a:ext uri="{FF2B5EF4-FFF2-40B4-BE49-F238E27FC236}">
                <a16:creationId xmlns:a16="http://schemas.microsoft.com/office/drawing/2014/main" id="{F147D532-64B4-4019-BD3D-CAFCA69B5A02}"/>
              </a:ext>
            </a:extLst>
          </p:cNvPr>
          <p:cNvSpPr/>
          <p:nvPr/>
        </p:nvSpPr>
        <p:spPr bwMode="auto">
          <a:xfrm>
            <a:off x="0" y="4854583"/>
            <a:ext cx="5505438" cy="1569599"/>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Tahoma" panose="020B0604030504040204" pitchFamily="34" charset="0"/>
              <a:ea typeface="宋体" panose="02010600030101010101" pitchFamily="2" charset="-122"/>
            </a:endParaRPr>
          </a:p>
        </p:txBody>
      </p:sp>
      <p:sp>
        <p:nvSpPr>
          <p:cNvPr id="14" name="矩形: 圆角 13">
            <a:extLst>
              <a:ext uri="{FF2B5EF4-FFF2-40B4-BE49-F238E27FC236}">
                <a16:creationId xmlns:a16="http://schemas.microsoft.com/office/drawing/2014/main" id="{232B84B7-D46A-4200-885B-7CDC1D2A7285}"/>
              </a:ext>
            </a:extLst>
          </p:cNvPr>
          <p:cNvSpPr/>
          <p:nvPr/>
        </p:nvSpPr>
        <p:spPr bwMode="auto">
          <a:xfrm>
            <a:off x="-14740" y="6422404"/>
            <a:ext cx="5252910" cy="40033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5" name="文本框 14">
            <a:extLst>
              <a:ext uri="{FF2B5EF4-FFF2-40B4-BE49-F238E27FC236}">
                <a16:creationId xmlns:a16="http://schemas.microsoft.com/office/drawing/2014/main" id="{40AF64B6-0872-4F31-B5BB-BB4C9ED2635E}"/>
              </a:ext>
            </a:extLst>
          </p:cNvPr>
          <p:cNvSpPr txBox="1"/>
          <p:nvPr/>
        </p:nvSpPr>
        <p:spPr>
          <a:xfrm>
            <a:off x="6936794" y="3923078"/>
            <a:ext cx="1031051" cy="369332"/>
          </a:xfrm>
          <a:prstGeom prst="rect">
            <a:avLst/>
          </a:prstGeom>
          <a:noFill/>
        </p:spPr>
        <p:txBody>
          <a:bodyPr wrap="none" rtlCol="0">
            <a:spAutoFit/>
          </a:bodyPr>
          <a:lstStyle/>
          <a:p>
            <a:r>
              <a:rPr lang="en-US" altLang="zh-CN" b="1" dirty="0">
                <a:solidFill>
                  <a:srgbClr val="C00000"/>
                </a:solidFill>
              </a:rPr>
              <a:t>BASH 3</a:t>
            </a:r>
            <a:endParaRPr lang="zh-CN" altLang="en-US" b="1" dirty="0">
              <a:solidFill>
                <a:srgbClr val="C00000"/>
              </a:solidFill>
            </a:endParaRPr>
          </a:p>
        </p:txBody>
      </p:sp>
      <p:sp>
        <p:nvSpPr>
          <p:cNvPr id="16" name="文本框 15">
            <a:extLst>
              <a:ext uri="{FF2B5EF4-FFF2-40B4-BE49-F238E27FC236}">
                <a16:creationId xmlns:a16="http://schemas.microsoft.com/office/drawing/2014/main" id="{615F3742-F38E-430A-BF40-7C3DA6711F2E}"/>
              </a:ext>
            </a:extLst>
          </p:cNvPr>
          <p:cNvSpPr txBox="1"/>
          <p:nvPr/>
        </p:nvSpPr>
        <p:spPr>
          <a:xfrm>
            <a:off x="5194390" y="6472847"/>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sp>
        <p:nvSpPr>
          <p:cNvPr id="17" name="文本框 16">
            <a:extLst>
              <a:ext uri="{FF2B5EF4-FFF2-40B4-BE49-F238E27FC236}">
                <a16:creationId xmlns:a16="http://schemas.microsoft.com/office/drawing/2014/main" id="{4E7837F0-6EDA-4910-B3D5-BC445BCE53D3}"/>
              </a:ext>
            </a:extLst>
          </p:cNvPr>
          <p:cNvSpPr txBox="1"/>
          <p:nvPr/>
        </p:nvSpPr>
        <p:spPr>
          <a:xfrm>
            <a:off x="7307137" y="2144156"/>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8" name="文本框 17">
            <a:extLst>
              <a:ext uri="{FF2B5EF4-FFF2-40B4-BE49-F238E27FC236}">
                <a16:creationId xmlns:a16="http://schemas.microsoft.com/office/drawing/2014/main" id="{DF5BA8AB-F0FB-4C12-86B8-45130C0C017F}"/>
              </a:ext>
            </a:extLst>
          </p:cNvPr>
          <p:cNvSpPr txBox="1"/>
          <p:nvPr/>
        </p:nvSpPr>
        <p:spPr>
          <a:xfrm>
            <a:off x="5496674" y="4900514"/>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9" name="文本框 18">
            <a:extLst>
              <a:ext uri="{FF2B5EF4-FFF2-40B4-BE49-F238E27FC236}">
                <a16:creationId xmlns:a16="http://schemas.microsoft.com/office/drawing/2014/main" id="{FE19101E-3C6A-45F1-A949-7BC8DCA96C6F}"/>
              </a:ext>
            </a:extLst>
          </p:cNvPr>
          <p:cNvSpPr txBox="1"/>
          <p:nvPr/>
        </p:nvSpPr>
        <p:spPr>
          <a:xfrm>
            <a:off x="7733947" y="521722"/>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cxnSp>
        <p:nvCxnSpPr>
          <p:cNvPr id="21" name="直接箭头连接符 20">
            <a:extLst>
              <a:ext uri="{FF2B5EF4-FFF2-40B4-BE49-F238E27FC236}">
                <a16:creationId xmlns:a16="http://schemas.microsoft.com/office/drawing/2014/main" id="{B315F52D-C003-41FC-8F9A-F5CDC5CC4695}"/>
              </a:ext>
            </a:extLst>
          </p:cNvPr>
          <p:cNvCxnSpPr/>
          <p:nvPr/>
        </p:nvCxnSpPr>
        <p:spPr bwMode="auto">
          <a:xfrm flipH="1">
            <a:off x="4349280" y="163501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81DD37B5-0E9D-4A49-9CC4-C12DC3093647}"/>
              </a:ext>
            </a:extLst>
          </p:cNvPr>
          <p:cNvSpPr txBox="1"/>
          <p:nvPr/>
        </p:nvSpPr>
        <p:spPr>
          <a:xfrm>
            <a:off x="4804059" y="142738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5" name="直接箭头连接符 24">
            <a:extLst>
              <a:ext uri="{FF2B5EF4-FFF2-40B4-BE49-F238E27FC236}">
                <a16:creationId xmlns:a16="http://schemas.microsoft.com/office/drawing/2014/main" id="{83752CCB-26FA-4B4D-B5F8-9246DEB0A03B}"/>
              </a:ext>
            </a:extLst>
          </p:cNvPr>
          <p:cNvCxnSpPr/>
          <p:nvPr/>
        </p:nvCxnSpPr>
        <p:spPr bwMode="auto">
          <a:xfrm flipH="1">
            <a:off x="5011564" y="2589599"/>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3557213B-6307-4BD4-B229-BC6914FD6E3C}"/>
              </a:ext>
            </a:extLst>
          </p:cNvPr>
          <p:cNvSpPr txBox="1"/>
          <p:nvPr/>
        </p:nvSpPr>
        <p:spPr>
          <a:xfrm>
            <a:off x="5466343" y="2381975"/>
            <a:ext cx="1696778" cy="646331"/>
          </a:xfrm>
          <a:prstGeom prst="rect">
            <a:avLst/>
          </a:prstGeom>
          <a:noFill/>
        </p:spPr>
        <p:txBody>
          <a:bodyPr wrap="square" rtlCol="0">
            <a:spAutoFit/>
          </a:bodyPr>
          <a:lstStyle/>
          <a:p>
            <a:r>
              <a:rPr lang="zh-CN" altLang="en-US" b="1" dirty="0">
                <a:solidFill>
                  <a:srgbClr val="C00000"/>
                </a:solidFill>
              </a:rPr>
              <a:t>全局变量转换为局部变量</a:t>
            </a:r>
          </a:p>
        </p:txBody>
      </p:sp>
      <p:cxnSp>
        <p:nvCxnSpPr>
          <p:cNvPr id="27" name="直接箭头连接符 26">
            <a:extLst>
              <a:ext uri="{FF2B5EF4-FFF2-40B4-BE49-F238E27FC236}">
                <a16:creationId xmlns:a16="http://schemas.microsoft.com/office/drawing/2014/main" id="{51514ACC-9905-47E3-8F20-35C229486188}"/>
              </a:ext>
            </a:extLst>
          </p:cNvPr>
          <p:cNvCxnSpPr/>
          <p:nvPr/>
        </p:nvCxnSpPr>
        <p:spPr bwMode="auto">
          <a:xfrm flipH="1">
            <a:off x="4408195" y="352889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FE538056-434D-4F81-A40B-297B7C419E75}"/>
              </a:ext>
            </a:extLst>
          </p:cNvPr>
          <p:cNvSpPr txBox="1"/>
          <p:nvPr/>
        </p:nvSpPr>
        <p:spPr>
          <a:xfrm>
            <a:off x="4862974" y="332126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9" name="直接箭头连接符 28">
            <a:extLst>
              <a:ext uri="{FF2B5EF4-FFF2-40B4-BE49-F238E27FC236}">
                <a16:creationId xmlns:a16="http://schemas.microsoft.com/office/drawing/2014/main" id="{CDEF7DD7-6B05-4170-B260-73CFEDC48676}"/>
              </a:ext>
            </a:extLst>
          </p:cNvPr>
          <p:cNvCxnSpPr/>
          <p:nvPr/>
        </p:nvCxnSpPr>
        <p:spPr bwMode="auto">
          <a:xfrm flipH="1">
            <a:off x="3539912" y="4446320"/>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61B1F647-BB9A-4926-8828-4DE8BE5EF59C}"/>
              </a:ext>
            </a:extLst>
          </p:cNvPr>
          <p:cNvSpPr txBox="1"/>
          <p:nvPr/>
        </p:nvSpPr>
        <p:spPr>
          <a:xfrm>
            <a:off x="3994691" y="4238696"/>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BASH2</a:t>
            </a:r>
            <a:endParaRPr lang="zh-CN" altLang="en-US" b="1" dirty="0">
              <a:solidFill>
                <a:srgbClr val="C00000"/>
              </a:solidFill>
            </a:endParaRPr>
          </a:p>
        </p:txBody>
      </p:sp>
      <p:cxnSp>
        <p:nvCxnSpPr>
          <p:cNvPr id="31" name="直接箭头连接符 30">
            <a:extLst>
              <a:ext uri="{FF2B5EF4-FFF2-40B4-BE49-F238E27FC236}">
                <a16:creationId xmlns:a16="http://schemas.microsoft.com/office/drawing/2014/main" id="{370E8D53-1CB5-4D61-8505-255279507AF5}"/>
              </a:ext>
            </a:extLst>
          </p:cNvPr>
          <p:cNvCxnSpPr/>
          <p:nvPr/>
        </p:nvCxnSpPr>
        <p:spPr bwMode="auto">
          <a:xfrm flipH="1" flipV="1">
            <a:off x="3347326" y="6099880"/>
            <a:ext cx="504594" cy="11839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9FDAD0C0-F3B6-400B-8E2D-FFB7EC6CF00E}"/>
              </a:ext>
            </a:extLst>
          </p:cNvPr>
          <p:cNvSpPr txBox="1"/>
          <p:nvPr/>
        </p:nvSpPr>
        <p:spPr>
          <a:xfrm>
            <a:off x="3841200" y="6020779"/>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BASH1</a:t>
            </a:r>
            <a:endParaRPr lang="zh-CN" altLang="en-US" b="1" dirty="0">
              <a:solidFill>
                <a:srgbClr val="C00000"/>
              </a:solidFill>
            </a:endParaRPr>
          </a:p>
        </p:txBody>
      </p:sp>
      <p:cxnSp>
        <p:nvCxnSpPr>
          <p:cNvPr id="34" name="直接箭头连接符 33">
            <a:extLst>
              <a:ext uri="{FF2B5EF4-FFF2-40B4-BE49-F238E27FC236}">
                <a16:creationId xmlns:a16="http://schemas.microsoft.com/office/drawing/2014/main" id="{EC8A0810-39A4-4351-AE20-62ABE43A1E16}"/>
              </a:ext>
            </a:extLst>
          </p:cNvPr>
          <p:cNvCxnSpPr/>
          <p:nvPr/>
        </p:nvCxnSpPr>
        <p:spPr bwMode="auto">
          <a:xfrm flipH="1">
            <a:off x="971600" y="6719679"/>
            <a:ext cx="504056" cy="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a:extLst>
              <a:ext uri="{FF2B5EF4-FFF2-40B4-BE49-F238E27FC236}">
                <a16:creationId xmlns:a16="http://schemas.microsoft.com/office/drawing/2014/main" id="{D34CF915-8950-4E40-9360-A46B10CF70EC}"/>
              </a:ext>
            </a:extLst>
          </p:cNvPr>
          <p:cNvSpPr txBox="1"/>
          <p:nvPr/>
        </p:nvSpPr>
        <p:spPr>
          <a:xfrm>
            <a:off x="1445144" y="6503283"/>
            <a:ext cx="3793026" cy="369332"/>
          </a:xfrm>
          <a:prstGeom prst="rect">
            <a:avLst/>
          </a:prstGeom>
          <a:noFill/>
        </p:spPr>
        <p:txBody>
          <a:bodyPr wrap="none" rtlCol="0">
            <a:spAutoFit/>
          </a:bodyPr>
          <a:lstStyle/>
          <a:p>
            <a:r>
              <a:rPr lang="zh-CN" altLang="en-US" b="1" dirty="0">
                <a:solidFill>
                  <a:srgbClr val="C00000"/>
                </a:solidFill>
              </a:rPr>
              <a:t>子</a:t>
            </a:r>
            <a:r>
              <a:rPr lang="en-US" altLang="zh-CN" b="1" dirty="0">
                <a:solidFill>
                  <a:srgbClr val="C00000"/>
                </a:solidFill>
              </a:rPr>
              <a:t>shell</a:t>
            </a:r>
            <a:r>
              <a:rPr lang="zh-CN" altLang="en-US" b="1" dirty="0">
                <a:solidFill>
                  <a:srgbClr val="C00000"/>
                </a:solidFill>
              </a:rPr>
              <a:t>中修改的值不会回传父</a:t>
            </a:r>
            <a:r>
              <a:rPr lang="en-US" altLang="zh-CN" b="1" dirty="0">
                <a:solidFill>
                  <a:srgbClr val="C00000"/>
                </a:solidFill>
              </a:rPr>
              <a:t>shell</a:t>
            </a:r>
            <a:endParaRPr lang="zh-CN" altLang="en-US" b="1" dirty="0">
              <a:solidFill>
                <a:srgbClr val="C00000"/>
              </a:solidFill>
            </a:endParaRPr>
          </a:p>
        </p:txBody>
      </p:sp>
      <p:pic>
        <p:nvPicPr>
          <p:cNvPr id="38" name="Picture 2" descr="程序相关性示意图">
            <a:extLst>
              <a:ext uri="{FF2B5EF4-FFF2-40B4-BE49-F238E27FC236}">
                <a16:creationId xmlns:a16="http://schemas.microsoft.com/office/drawing/2014/main" id="{329AD1FD-D9AA-4F33-BBB4-57193B547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476" y="5060880"/>
            <a:ext cx="3855051" cy="1781299"/>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A2461495-4E88-482C-A174-81EDBCCFC550}"/>
              </a:ext>
            </a:extLst>
          </p:cNvPr>
          <p:cNvSpPr/>
          <p:nvPr/>
        </p:nvSpPr>
        <p:spPr bwMode="auto">
          <a:xfrm>
            <a:off x="2843808" y="3212976"/>
            <a:ext cx="916315" cy="315917"/>
          </a:xfrm>
          <a:prstGeom prst="ellipse">
            <a:avLst/>
          </a:prstGeom>
          <a:solidFill>
            <a:schemeClr val="accent1">
              <a:alpha val="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33" name="椭圆 32">
            <a:extLst>
              <a:ext uri="{FF2B5EF4-FFF2-40B4-BE49-F238E27FC236}">
                <a16:creationId xmlns:a16="http://schemas.microsoft.com/office/drawing/2014/main" id="{151B3527-5193-4763-84A3-2637532AA9E7}"/>
              </a:ext>
            </a:extLst>
          </p:cNvPr>
          <p:cNvSpPr/>
          <p:nvPr/>
        </p:nvSpPr>
        <p:spPr bwMode="auto">
          <a:xfrm>
            <a:off x="2857329" y="4386266"/>
            <a:ext cx="916315" cy="315917"/>
          </a:xfrm>
          <a:prstGeom prst="ellipse">
            <a:avLst/>
          </a:prstGeom>
          <a:solidFill>
            <a:schemeClr val="accent1">
              <a:alpha val="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08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2" grpId="0"/>
      <p:bldP spid="36"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环境变量</a:t>
            </a:r>
          </a:p>
        </p:txBody>
      </p:sp>
      <p:sp>
        <p:nvSpPr>
          <p:cNvPr id="3" name="内容占位符 2"/>
          <p:cNvSpPr>
            <a:spLocks noGrp="1"/>
          </p:cNvSpPr>
          <p:nvPr>
            <p:ph idx="1"/>
          </p:nvPr>
        </p:nvSpPr>
        <p:spPr>
          <a:xfrm>
            <a:off x="827584" y="1484784"/>
            <a:ext cx="7983537" cy="4114800"/>
          </a:xfrm>
        </p:spPr>
        <p:txBody>
          <a:bodyPr/>
          <a:lstStyle/>
          <a:p>
            <a:pPr>
              <a:lnSpc>
                <a:spcPct val="120000"/>
              </a:lnSpc>
            </a:pPr>
            <a:r>
              <a:rPr lang="zh-CN" altLang="en-US" dirty="0"/>
              <a:t>环境变量</a:t>
            </a:r>
            <a:r>
              <a:rPr lang="zh-CN" altLang="en-US" dirty="0">
                <a:solidFill>
                  <a:srgbClr val="C00000"/>
                </a:solidFill>
              </a:rPr>
              <a:t>定义 </a:t>
            </a:r>
            <a:r>
              <a:rPr lang="en-US" altLang="zh-CN" dirty="0">
                <a:solidFill>
                  <a:srgbClr val="C00000"/>
                </a:solidFill>
              </a:rPr>
              <a:t>Shell </a:t>
            </a:r>
            <a:r>
              <a:rPr lang="zh-CN" altLang="en-US" dirty="0">
                <a:solidFill>
                  <a:srgbClr val="C00000"/>
                </a:solidFill>
              </a:rPr>
              <a:t>的运行环境</a:t>
            </a:r>
            <a:r>
              <a:rPr lang="zh-CN" altLang="en-US" dirty="0"/>
              <a:t>，保证 </a:t>
            </a:r>
            <a:r>
              <a:rPr lang="en-US" altLang="zh-CN" dirty="0"/>
              <a:t>Shell </a:t>
            </a:r>
            <a:r>
              <a:rPr lang="zh-CN" altLang="en-US" dirty="0"/>
              <a:t>命令的正确执行。</a:t>
            </a:r>
          </a:p>
          <a:p>
            <a:pPr>
              <a:lnSpc>
                <a:spcPct val="120000"/>
              </a:lnSpc>
            </a:pPr>
            <a:r>
              <a:rPr lang="en-US" altLang="zh-CN" dirty="0"/>
              <a:t>Shell</a:t>
            </a:r>
            <a:r>
              <a:rPr lang="zh-CN" altLang="en-US" dirty="0"/>
              <a:t>用环境变量来</a:t>
            </a:r>
            <a:r>
              <a:rPr lang="zh-CN" altLang="en-US" dirty="0">
                <a:solidFill>
                  <a:srgbClr val="C00000"/>
                </a:solidFill>
              </a:rPr>
              <a:t>确定查找路径、注册目录、终端类型、终端名称、用户名</a:t>
            </a:r>
            <a:r>
              <a:rPr lang="zh-CN" altLang="en-US" dirty="0"/>
              <a:t>等。</a:t>
            </a:r>
          </a:p>
          <a:p>
            <a:pPr>
              <a:lnSpc>
                <a:spcPct val="120000"/>
              </a:lnSpc>
            </a:pPr>
            <a:r>
              <a:rPr lang="zh-CN" altLang="en-US" dirty="0">
                <a:solidFill>
                  <a:srgbClr val="C00000"/>
                </a:solidFill>
              </a:rPr>
              <a:t>所有环境变量都是全局变量</a:t>
            </a:r>
            <a:r>
              <a:rPr lang="zh-CN" altLang="en-US" dirty="0"/>
              <a:t>（即可以传递给 </a:t>
            </a:r>
            <a:r>
              <a:rPr lang="en-US" altLang="zh-CN" dirty="0"/>
              <a:t>Shell </a:t>
            </a:r>
            <a:r>
              <a:rPr lang="zh-CN" altLang="en-US" dirty="0"/>
              <a:t>的子进程），并可以由</a:t>
            </a:r>
            <a:r>
              <a:rPr lang="zh-CN" altLang="en-US" dirty="0">
                <a:solidFill>
                  <a:srgbClr val="C00000"/>
                </a:solidFill>
              </a:rPr>
              <a:t>用户重新设置</a:t>
            </a:r>
            <a:r>
              <a:rPr lang="zh-CN" altLang="en-US" dirty="0"/>
              <a:t>。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 </a:t>
            </a:r>
            <a:r>
              <a:rPr lang="en-US" altLang="zh-CN" dirty="0"/>
              <a:t>Shell </a:t>
            </a:r>
            <a:r>
              <a:rPr lang="zh-CN" altLang="en-US" dirty="0"/>
              <a:t>环境变量</a:t>
            </a:r>
          </a:p>
        </p:txBody>
      </p:sp>
      <p:graphicFrame>
        <p:nvGraphicFramePr>
          <p:cNvPr id="7" name="Group 57"/>
          <p:cNvGraphicFramePr>
            <a:graphicFrameLocks noGrp="1"/>
          </p:cNvGraphicFramePr>
          <p:nvPr>
            <p:ph idx="1"/>
            <p:extLst>
              <p:ext uri="{D42A27DB-BD31-4B8C-83A1-F6EECF244321}">
                <p14:modId xmlns:p14="http://schemas.microsoft.com/office/powerpoint/2010/main" val="805108209"/>
              </p:ext>
            </p:extLst>
          </p:nvPr>
        </p:nvGraphicFramePr>
        <p:xfrm>
          <a:off x="151048" y="1299754"/>
          <a:ext cx="8856984" cy="5547360"/>
        </p:xfrm>
        <a:graphic>
          <a:graphicData uri="http://schemas.openxmlformats.org/drawingml/2006/table">
            <a:tbl>
              <a:tblPr>
                <a:tableStyleId>{08FB837D-C827-4EFA-A057-4D05807E0F7C}</a:tableStyleId>
              </a:tblPr>
              <a:tblGrid>
                <a:gridCol w="1616751">
                  <a:extLst>
                    <a:ext uri="{9D8B030D-6E8A-4147-A177-3AD203B41FA5}">
                      <a16:colId xmlns:a16="http://schemas.microsoft.com/office/drawing/2014/main" val="20000"/>
                    </a:ext>
                  </a:extLst>
                </a:gridCol>
                <a:gridCol w="7240233">
                  <a:extLst>
                    <a:ext uri="{9D8B030D-6E8A-4147-A177-3AD203B41FA5}">
                      <a16:colId xmlns:a16="http://schemas.microsoft.com/office/drawing/2014/main" val="20001"/>
                    </a:ext>
                  </a:extLst>
                </a:gridCol>
              </a:tblGrid>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solidFill>
                            <a:srgbClr val="C00000"/>
                          </a:solidFill>
                          <a:effectLst/>
                        </a:rPr>
                        <a:t>变量名</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C00000"/>
                          </a:solidFill>
                          <a:effectLst/>
                        </a:rPr>
                        <a:t> </a:t>
                      </a:r>
                      <a:r>
                        <a:rPr kumimoji="0" lang="zh-CN" altLang="en-US" sz="2200" u="none" strike="noStrike" cap="none" normalizeH="0" baseline="0" dirty="0">
                          <a:ln>
                            <a:noFill/>
                          </a:ln>
                          <a:solidFill>
                            <a:srgbClr val="C00000"/>
                          </a:solidFill>
                          <a:effectLst/>
                        </a:rPr>
                        <a:t>含义</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extLst>
                  <a:ext uri="{0D108BD9-81ED-4DB2-BD59-A6C34878D82A}">
                    <a16:rowId xmlns:a16="http://schemas.microsoft.com/office/drawing/2014/main" val="1000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HOME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用户主目录</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LOGNAME</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登录名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2"/>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USER</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用户名，与登录名相同</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3"/>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PWD</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当前目录</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工作目录名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4"/>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MAIL</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用户的邮箱路径名</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mail</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5"/>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HOSTNAME</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计算机的主机名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6"/>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HISTFILE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用于存储历史命令的文件</a:t>
                      </a:r>
                    </a:p>
                  </a:txBody>
                  <a:tcPr horzOverflow="overflow"/>
                </a:tc>
                <a:extLst>
                  <a:ext uri="{0D108BD9-81ED-4DB2-BD59-A6C34878D82A}">
                    <a16:rowId xmlns:a16="http://schemas.microsoft.com/office/drawing/2014/main" val="10007"/>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SHELL</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用户所使用的 </a:t>
                      </a: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的路径名，</a:t>
                      </a:r>
                      <a:r>
                        <a:rPr kumimoji="0" lang="zh-CN" altLang="en-US" sz="2200" u="none" strike="noStrike" cap="none" normalizeH="0" baseline="0" dirty="0">
                          <a:ln>
                            <a:noFill/>
                          </a:ln>
                          <a:solidFill>
                            <a:srgbClr val="C00000"/>
                          </a:solidFill>
                          <a:effectLst/>
                        </a:rPr>
                        <a:t>默认</a:t>
                      </a:r>
                      <a:r>
                        <a:rPr kumimoji="0" lang="en-US" altLang="zh-CN" sz="2200" u="none" strike="noStrike" cap="none" normalizeH="0" baseline="0" dirty="0">
                          <a:ln>
                            <a:noFill/>
                          </a:ln>
                          <a:solidFill>
                            <a:srgbClr val="C00000"/>
                          </a:solidFill>
                          <a:effectLst/>
                        </a:rPr>
                        <a:t>/bin/bash</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8"/>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LANG</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默认语言语系</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locale</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9"/>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HISTSIZE</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history </a:t>
                      </a:r>
                      <a:r>
                        <a:rPr kumimoji="0" lang="zh-CN" altLang="en-US" sz="2200" u="none" strike="noStrike" cap="none" normalizeH="0" baseline="0" dirty="0">
                          <a:ln>
                            <a:noFill/>
                          </a:ln>
                          <a:effectLst/>
                        </a:rPr>
                        <a:t>所能记住的</a:t>
                      </a:r>
                      <a:r>
                        <a:rPr kumimoji="0" lang="zh-CN" altLang="en-US" sz="2200" u="none" strike="noStrike" cap="none" normalizeH="0" baseline="0" dirty="0">
                          <a:ln>
                            <a:noFill/>
                          </a:ln>
                          <a:solidFill>
                            <a:srgbClr val="C00000"/>
                          </a:solidFill>
                          <a:effectLst/>
                        </a:rPr>
                        <a:t>命令的最多个数</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PATH</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查找用户输入命令的路径 </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目录列表，用“</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”隔开</a:t>
                      </a:r>
                      <a:r>
                        <a:rPr kumimoji="0" lang="en-US" altLang="zh-CN" sz="2200" u="none" strike="noStrike" cap="none" normalizeH="0" baseline="0" dirty="0">
                          <a:ln>
                            <a:noFill/>
                          </a:ln>
                          <a:effectLst/>
                        </a:rPr>
                        <a:t>) </a:t>
                      </a:r>
                      <a:endParaRPr kumimoji="0" lang="en-US" altLang="zh-CN"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PS1</a:t>
                      </a:r>
                      <a:r>
                        <a:rPr kumimoji="0" lang="zh-CN" altLang="en-US" sz="2200" u="none" strike="noStrike" cap="none" normalizeH="0" baseline="0" dirty="0">
                          <a:ln>
                            <a:noFill/>
                          </a:ln>
                          <a:solidFill>
                            <a:srgbClr val="0000FF"/>
                          </a:solidFill>
                          <a:effectLst/>
                        </a:rPr>
                        <a:t>、</a:t>
                      </a:r>
                      <a:r>
                        <a:rPr kumimoji="0" lang="en-US" altLang="zh-CN" sz="2200" u="none" strike="noStrike" cap="none" normalizeH="0" baseline="0" dirty="0">
                          <a:ln>
                            <a:noFill/>
                          </a:ln>
                          <a:solidFill>
                            <a:srgbClr val="0000FF"/>
                          </a:solidFill>
                          <a:effectLst/>
                        </a:rPr>
                        <a:t>PS2</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一级、二级命令提示符</a:t>
                      </a:r>
                      <a:r>
                        <a:rPr kumimoji="0" lang="en-US" altLang="zh-CN" sz="2200" u="none" strike="noStrike" cap="none" normalizeH="0" baseline="0" dirty="0">
                          <a:ln>
                            <a:noFill/>
                          </a:ln>
                          <a:solidFill>
                            <a:srgbClr val="C00000"/>
                          </a:solidFill>
                          <a:effectLst/>
                        </a:rPr>
                        <a:t>([\u@\h \W]\$ </a:t>
                      </a:r>
                      <a:r>
                        <a:rPr kumimoji="0" lang="zh-CN" altLang="en-US" sz="2200" u="none" strike="noStrike" cap="none" normalizeH="0" baseline="0" dirty="0">
                          <a:ln>
                            <a:noFill/>
                          </a:ln>
                          <a:solidFill>
                            <a:srgbClr val="C00000"/>
                          </a:solidFill>
                          <a:effectLst/>
                        </a:rPr>
                        <a:t>和</a:t>
                      </a:r>
                      <a:r>
                        <a:rPr kumimoji="0" lang="en-US" altLang="zh-CN" sz="2200" u="none" strike="noStrike" cap="none" normalizeH="0" baseline="0" dirty="0">
                          <a:ln>
                            <a:noFill/>
                          </a:ln>
                          <a:solidFill>
                            <a:srgbClr val="C00000"/>
                          </a:solidFill>
                          <a:effectLst/>
                        </a:rPr>
                        <a:t>&gt;)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a:t>
            </a:r>
            <a:r>
              <a:rPr lang="zh-CN" altLang="en-US" dirty="0"/>
              <a:t>命令的常用选项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470944855"/>
              </p:ext>
            </p:extLst>
          </p:nvPr>
        </p:nvGraphicFramePr>
        <p:xfrm>
          <a:off x="279967" y="1532705"/>
          <a:ext cx="8683753" cy="5120640"/>
        </p:xfrm>
        <a:graphic>
          <a:graphicData uri="http://schemas.openxmlformats.org/drawingml/2006/table">
            <a:tbl>
              <a:tblPr firstRow="1" bandRow="1">
                <a:tableStyleId>{21E4AEA4-8DFA-4A89-87EB-49C32662AFE0}</a:tableStyleId>
              </a:tblPr>
              <a:tblGrid>
                <a:gridCol w="1103869">
                  <a:extLst>
                    <a:ext uri="{9D8B030D-6E8A-4147-A177-3AD203B41FA5}">
                      <a16:colId xmlns:a16="http://schemas.microsoft.com/office/drawing/2014/main" val="20000"/>
                    </a:ext>
                  </a:extLst>
                </a:gridCol>
                <a:gridCol w="7579884">
                  <a:extLst>
                    <a:ext uri="{9D8B030D-6E8A-4147-A177-3AD203B41FA5}">
                      <a16:colId xmlns:a16="http://schemas.microsoft.com/office/drawing/2014/main" val="20001"/>
                    </a:ext>
                  </a:extLst>
                </a:gridCol>
              </a:tblGrid>
              <a:tr h="370840">
                <a:tc>
                  <a:txBody>
                    <a:bodyPr/>
                    <a:lstStyle/>
                    <a:p>
                      <a:pPr algn="l"/>
                      <a:r>
                        <a:rPr lang="zh-CN" altLang="en-US" sz="2400" dirty="0">
                          <a:solidFill>
                            <a:srgbClr val="C00000"/>
                          </a:solidFill>
                        </a:rPr>
                        <a:t>参数</a:t>
                      </a:r>
                    </a:p>
                  </a:txBody>
                  <a:tcPr/>
                </a:tc>
                <a:tc>
                  <a:txBody>
                    <a:bodyPr/>
                    <a:lstStyle/>
                    <a:p>
                      <a:pPr algn="l"/>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chemeClr val="tx1"/>
                          </a:solidFill>
                        </a:rPr>
                        <a:t>-a</a:t>
                      </a:r>
                      <a:endParaRPr lang="zh-CN" altLang="en-US" sz="2400" dirty="0">
                        <a:solidFill>
                          <a:schemeClr val="tx1"/>
                        </a:solidFill>
                      </a:endParaRPr>
                    </a:p>
                  </a:txBody>
                  <a:tcPr/>
                </a:tc>
                <a:tc>
                  <a:txBody>
                    <a:bodyPr/>
                    <a:lstStyle/>
                    <a:p>
                      <a:r>
                        <a:rPr lang="zh-CN" altLang="en-US" sz="2400" dirty="0"/>
                        <a:t>等价于 </a:t>
                      </a:r>
                      <a:r>
                        <a:rPr lang="en-US" altLang="zh-CN" sz="2400" dirty="0"/>
                        <a:t>–</a:t>
                      </a:r>
                      <a:r>
                        <a:rPr lang="en-US" altLang="zh-CN" sz="2400" dirty="0" err="1"/>
                        <a:t>dpR</a:t>
                      </a:r>
                      <a:r>
                        <a:rPr lang="zh-CN" altLang="en-US" sz="2400" dirty="0"/>
                        <a:t>，</a:t>
                      </a:r>
                      <a:r>
                        <a:rPr lang="zh-CN" altLang="en-US" sz="2400" dirty="0">
                          <a:solidFill>
                            <a:srgbClr val="FF0000"/>
                          </a:solidFill>
                        </a:rPr>
                        <a:t>复制后的文件保持原有文件的所有属性</a:t>
                      </a:r>
                      <a:r>
                        <a:rPr lang="zh-CN" altLang="en-US" sz="2400" dirty="0"/>
                        <a:t>（除文件的权限）</a:t>
                      </a:r>
                      <a:r>
                        <a:rPr lang="zh-CN" altLang="en-US" sz="2400" b="1" dirty="0">
                          <a:solidFill>
                            <a:schemeClr val="accent5">
                              <a:lumMod val="25000"/>
                            </a:schemeClr>
                          </a:solidFill>
                        </a:rPr>
                        <a:t>（常用）</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-R</a:t>
                      </a:r>
                      <a:r>
                        <a:rPr lang="zh-CN" altLang="en-US" sz="2400" dirty="0">
                          <a:solidFill>
                            <a:srgbClr val="FF0000"/>
                          </a:solidFill>
                        </a:rPr>
                        <a:t>，</a:t>
                      </a:r>
                      <a:r>
                        <a:rPr lang="en-US" altLang="zh-CN" sz="2400" dirty="0">
                          <a:solidFill>
                            <a:srgbClr val="FF0000"/>
                          </a:solidFill>
                        </a:rPr>
                        <a:t>-r </a:t>
                      </a:r>
                      <a:endParaRPr lang="zh-CN" altLang="en-US" sz="2400" dirty="0">
                        <a:solidFill>
                          <a:srgbClr val="FF0000"/>
                        </a:solidFill>
                      </a:endParaRPr>
                    </a:p>
                  </a:txBody>
                  <a:tcPr/>
                </a:tc>
                <a:tc>
                  <a:txBody>
                    <a:bodyPr/>
                    <a:lstStyle/>
                    <a:p>
                      <a:r>
                        <a:rPr lang="zh-CN" altLang="en-US" sz="2400" dirty="0">
                          <a:solidFill>
                            <a:srgbClr val="FF0000"/>
                          </a:solidFill>
                        </a:rPr>
                        <a:t>递归地复制目录及目录内的所有项目 </a:t>
                      </a:r>
                      <a:r>
                        <a:rPr lang="zh-CN" altLang="en-US" sz="2400" b="1" dirty="0">
                          <a:solidFill>
                            <a:schemeClr val="accent5">
                              <a:lumMod val="25000"/>
                            </a:schemeClr>
                          </a:solidFill>
                        </a:rPr>
                        <a:t>（常用）</a:t>
                      </a:r>
                    </a:p>
                  </a:txBody>
                  <a:tcPr/>
                </a:tc>
                <a:extLst>
                  <a:ext uri="{0D108BD9-81ED-4DB2-BD59-A6C34878D82A}">
                    <a16:rowId xmlns:a16="http://schemas.microsoft.com/office/drawing/2014/main" val="10002"/>
                  </a:ext>
                </a:extLst>
              </a:tr>
              <a:tr h="370840">
                <a:tc>
                  <a:txBody>
                    <a:bodyPr/>
                    <a:lstStyle/>
                    <a:p>
                      <a:r>
                        <a:rPr lang="en-US" altLang="zh-CN" sz="2400" dirty="0"/>
                        <a:t>-p</a:t>
                      </a:r>
                      <a:endParaRPr lang="zh-CN" altLang="en-US" sz="2400" dirty="0"/>
                    </a:p>
                  </a:txBody>
                  <a:tcPr/>
                </a:tc>
                <a:tc>
                  <a:txBody>
                    <a:bodyPr/>
                    <a:lstStyle/>
                    <a:p>
                      <a:r>
                        <a:rPr lang="zh-CN" altLang="en-US" sz="2400" dirty="0"/>
                        <a:t>在复制文件过程中</a:t>
                      </a:r>
                      <a:r>
                        <a:rPr lang="zh-CN" altLang="en-US" sz="2400" dirty="0">
                          <a:solidFill>
                            <a:srgbClr val="FF0000"/>
                          </a:solidFill>
                        </a:rPr>
                        <a:t>保留文件属性</a:t>
                      </a:r>
                      <a:r>
                        <a:rPr lang="zh-CN" altLang="en-US" sz="2400" dirty="0"/>
                        <a:t>，</a:t>
                      </a:r>
                      <a:r>
                        <a:rPr lang="zh-CN" altLang="en-US" sz="2400" dirty="0">
                          <a:solidFill>
                            <a:srgbClr val="FF0000"/>
                          </a:solidFill>
                        </a:rPr>
                        <a:t>包括属主、组、权限与时间戳</a:t>
                      </a:r>
                      <a:r>
                        <a:rPr lang="zh-CN" altLang="en-US" sz="2400" b="1" dirty="0">
                          <a:solidFill>
                            <a:schemeClr val="accent5">
                              <a:lumMod val="25000"/>
                            </a:schemeClr>
                          </a:solidFill>
                        </a:rPr>
                        <a:t>（备份常用）</a:t>
                      </a:r>
                    </a:p>
                  </a:txBody>
                  <a:tcPr/>
                </a:tc>
                <a:extLst>
                  <a:ext uri="{0D108BD9-81ED-4DB2-BD59-A6C34878D82A}">
                    <a16:rowId xmlns:a16="http://schemas.microsoft.com/office/drawing/2014/main" val="10003"/>
                  </a:ext>
                </a:extLst>
              </a:tr>
              <a:tr h="370840">
                <a:tc>
                  <a:txBody>
                    <a:bodyPr/>
                    <a:lstStyle/>
                    <a:p>
                      <a:r>
                        <a:rPr lang="en-US" altLang="zh-CN" sz="2400" dirty="0"/>
                        <a:t>-d</a:t>
                      </a:r>
                      <a:endParaRPr lang="zh-CN" altLang="en-US" sz="2400" dirty="0"/>
                    </a:p>
                  </a:txBody>
                  <a:tcPr/>
                </a:tc>
                <a:tc>
                  <a:txBody>
                    <a:bodyPr/>
                    <a:lstStyle/>
                    <a:p>
                      <a:r>
                        <a:rPr lang="zh-CN" altLang="en-US" sz="2400" dirty="0"/>
                        <a:t>当复制符号链接的源文件时，目标文件也将创建符号链接且指向源文件所链接的原始文件，否则复制源文件</a:t>
                      </a:r>
                    </a:p>
                  </a:txBody>
                  <a:tcPr/>
                </a:tc>
                <a:extLst>
                  <a:ext uri="{0D108BD9-81ED-4DB2-BD59-A6C34878D82A}">
                    <a16:rowId xmlns:a16="http://schemas.microsoft.com/office/drawing/2014/main" val="10004"/>
                  </a:ext>
                </a:extLst>
              </a:tr>
              <a:tr h="370840">
                <a:tc>
                  <a:txBody>
                    <a:bodyPr/>
                    <a:lstStyle/>
                    <a:p>
                      <a:r>
                        <a:rPr lang="en-US" altLang="zh-CN" sz="2400" dirty="0"/>
                        <a:t>-f</a:t>
                      </a:r>
                      <a:endParaRPr lang="zh-CN" altLang="en-US" sz="2400" dirty="0"/>
                    </a:p>
                  </a:txBody>
                  <a:tcPr/>
                </a:tc>
                <a:tc>
                  <a:txBody>
                    <a:bodyPr/>
                    <a:lstStyle/>
                    <a:p>
                      <a:r>
                        <a:rPr lang="zh-CN" altLang="en-US" sz="2400" dirty="0"/>
                        <a:t>强制复制，不管目标是否存在</a:t>
                      </a:r>
                    </a:p>
                  </a:txBody>
                  <a:tcPr/>
                </a:tc>
                <a:extLst>
                  <a:ext uri="{0D108BD9-81ED-4DB2-BD59-A6C34878D82A}">
                    <a16:rowId xmlns:a16="http://schemas.microsoft.com/office/drawing/2014/main" val="10005"/>
                  </a:ext>
                </a:extLst>
              </a:tr>
              <a:tr h="0">
                <a:tc>
                  <a:txBody>
                    <a:bodyPr/>
                    <a:lstStyle/>
                    <a:p>
                      <a:r>
                        <a:rPr lang="en-US" altLang="zh-CN" sz="2400" dirty="0"/>
                        <a:t>-</a:t>
                      </a:r>
                      <a:r>
                        <a:rPr lang="en-US" altLang="zh-CN" sz="2400" dirty="0" err="1"/>
                        <a:t>i</a:t>
                      </a:r>
                      <a:endParaRPr lang="zh-CN" altLang="en-US" sz="2400" dirty="0"/>
                    </a:p>
                  </a:txBody>
                  <a:tcPr/>
                </a:tc>
                <a:tc>
                  <a:txBody>
                    <a:bodyPr/>
                    <a:lstStyle/>
                    <a:p>
                      <a:r>
                        <a:rPr lang="zh-CN" altLang="en-US" sz="2400" dirty="0">
                          <a:solidFill>
                            <a:srgbClr val="FF0000"/>
                          </a:solidFill>
                        </a:rPr>
                        <a:t>交互式复制</a:t>
                      </a:r>
                      <a:r>
                        <a:rPr lang="zh-CN" altLang="en-US" sz="2400" dirty="0"/>
                        <a:t>，</a:t>
                      </a:r>
                      <a:r>
                        <a:rPr lang="zh-CN" altLang="en-US" sz="2400" dirty="0">
                          <a:solidFill>
                            <a:srgbClr val="FF0000"/>
                          </a:solidFill>
                        </a:rPr>
                        <a:t>覆盖文件前需要确认</a:t>
                      </a:r>
                      <a:r>
                        <a:rPr lang="zh-CN" altLang="en-US" sz="2400" b="1" dirty="0">
                          <a:solidFill>
                            <a:schemeClr val="accent5">
                              <a:lumMod val="25000"/>
                            </a:schemeClr>
                          </a:solidFill>
                        </a:rPr>
                        <a:t>（常用）</a:t>
                      </a:r>
                      <a:endParaRPr lang="zh-CN" altLang="en-US" sz="2400" dirty="0">
                        <a:solidFill>
                          <a:srgbClr val="FF0000"/>
                        </a:solidFill>
                      </a:endParaRPr>
                    </a:p>
                  </a:txBody>
                  <a:tcPr/>
                </a:tc>
                <a:extLst>
                  <a:ext uri="{0D108BD9-81ED-4DB2-BD59-A6C34878D82A}">
                    <a16:rowId xmlns:a16="http://schemas.microsoft.com/office/drawing/2014/main" val="10006"/>
                  </a:ext>
                </a:extLst>
              </a:tr>
              <a:tr h="273050">
                <a:tc>
                  <a:txBody>
                    <a:bodyPr/>
                    <a:lstStyle/>
                    <a:p>
                      <a:r>
                        <a:rPr lang="en-US" altLang="zh-CN" sz="2400" dirty="0"/>
                        <a:t>-u</a:t>
                      </a:r>
                      <a:endParaRPr lang="zh-CN" altLang="en-US" sz="2400" dirty="0"/>
                    </a:p>
                  </a:txBody>
                  <a:tcPr/>
                </a:tc>
                <a:tc>
                  <a:txBody>
                    <a:bodyPr/>
                    <a:lstStyle/>
                    <a:p>
                      <a:r>
                        <a:rPr lang="zh-CN" altLang="en-US" sz="2400" dirty="0"/>
                        <a:t>只有当源文件的状态改变时间（</a:t>
                      </a:r>
                      <a:r>
                        <a:rPr lang="en-US" altLang="zh-CN" sz="2400" dirty="0" err="1"/>
                        <a:t>ctime</a:t>
                      </a:r>
                      <a:r>
                        <a:rPr lang="zh-CN" altLang="en-US" sz="2400" dirty="0"/>
                        <a:t>）比目标文件更新时或目标尚不存在时才进行复制</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变量查询、显示和取消</a:t>
            </a:r>
          </a:p>
        </p:txBody>
      </p:sp>
      <p:sp>
        <p:nvSpPr>
          <p:cNvPr id="3" name="内容占位符 2"/>
          <p:cNvSpPr>
            <a:spLocks noGrp="1"/>
          </p:cNvSpPr>
          <p:nvPr>
            <p:ph idx="1"/>
          </p:nvPr>
        </p:nvSpPr>
        <p:spPr>
          <a:xfrm>
            <a:off x="1043608" y="1628800"/>
            <a:ext cx="7344816" cy="4214093"/>
          </a:xfrm>
        </p:spPr>
        <p:txBody>
          <a:bodyPr/>
          <a:lstStyle/>
          <a:p>
            <a:r>
              <a:rPr lang="zh-CN" altLang="en-US" dirty="0"/>
              <a:t>显示当前已经定义的所有变量</a:t>
            </a:r>
            <a:endParaRPr lang="en-US" altLang="zh-CN" dirty="0"/>
          </a:p>
          <a:p>
            <a:pPr lvl="1"/>
            <a:r>
              <a:rPr lang="zh-CN" altLang="en-US" dirty="0"/>
              <a:t>列出所有</a:t>
            </a:r>
            <a:r>
              <a:rPr lang="zh-CN" altLang="en-US" dirty="0">
                <a:solidFill>
                  <a:srgbClr val="C00000"/>
                </a:solidFill>
              </a:rPr>
              <a:t>环境变量</a:t>
            </a:r>
            <a:r>
              <a:rPr lang="zh-CN" altLang="en-US" dirty="0"/>
              <a:t>：</a:t>
            </a:r>
            <a:r>
              <a:rPr lang="en-US" altLang="zh-CN" dirty="0">
                <a:solidFill>
                  <a:schemeClr val="accent6">
                    <a:lumMod val="75000"/>
                  </a:schemeClr>
                </a:solidFill>
              </a:rPr>
              <a:t>env </a:t>
            </a:r>
            <a:r>
              <a:rPr lang="zh-CN" altLang="en-US" dirty="0"/>
              <a:t>或者</a:t>
            </a:r>
            <a:r>
              <a:rPr lang="zh-CN" altLang="en-US" dirty="0">
                <a:solidFill>
                  <a:schemeClr val="accent6">
                    <a:lumMod val="75000"/>
                  </a:schemeClr>
                </a:solidFill>
              </a:rPr>
              <a:t> </a:t>
            </a:r>
            <a:r>
              <a:rPr lang="en-US" altLang="zh-CN" dirty="0">
                <a:solidFill>
                  <a:schemeClr val="accent6">
                    <a:lumMod val="75000"/>
                  </a:schemeClr>
                </a:solidFill>
              </a:rPr>
              <a:t>export</a:t>
            </a:r>
          </a:p>
          <a:p>
            <a:pPr lvl="1"/>
            <a:r>
              <a:rPr lang="zh-CN" altLang="en-US" dirty="0"/>
              <a:t>列出所有</a:t>
            </a:r>
            <a:r>
              <a:rPr lang="zh-CN" altLang="en-US" dirty="0">
                <a:solidFill>
                  <a:srgbClr val="C00000"/>
                </a:solidFill>
              </a:rPr>
              <a:t>变量和函数</a:t>
            </a:r>
            <a:r>
              <a:rPr lang="zh-CN" altLang="en-US" dirty="0"/>
              <a:t>（包括环境变量）：</a:t>
            </a:r>
            <a:r>
              <a:rPr lang="en-US" altLang="zh-CN" dirty="0">
                <a:solidFill>
                  <a:schemeClr val="accent6">
                    <a:lumMod val="75000"/>
                  </a:schemeClr>
                </a:solidFill>
              </a:rPr>
              <a:t>set</a:t>
            </a:r>
          </a:p>
          <a:p>
            <a:r>
              <a:rPr lang="zh-CN" altLang="en-US" dirty="0"/>
              <a:t>显示某（些）个变量的值</a:t>
            </a:r>
            <a:endParaRPr lang="en-US" altLang="zh-CN" dirty="0"/>
          </a:p>
          <a:p>
            <a:pPr lvl="1"/>
            <a:r>
              <a:rPr lang="en-US" altLang="zh-CN" dirty="0">
                <a:solidFill>
                  <a:schemeClr val="accent6">
                    <a:lumMod val="75000"/>
                  </a:schemeClr>
                </a:solidFill>
              </a:rPr>
              <a:t>echo  $NAME1  [$NAME2 ……]</a:t>
            </a:r>
          </a:p>
          <a:p>
            <a:r>
              <a:rPr lang="zh-CN" altLang="en-US" dirty="0"/>
              <a:t>取消变量的声明或赋值</a:t>
            </a:r>
            <a:endParaRPr lang="en-US" altLang="zh-CN" dirty="0"/>
          </a:p>
          <a:p>
            <a:pPr lvl="1"/>
            <a:r>
              <a:rPr lang="en-US" altLang="zh-CN" dirty="0">
                <a:solidFill>
                  <a:schemeClr val="accent6">
                    <a:lumMod val="75000"/>
                  </a:schemeClr>
                </a:solidFill>
              </a:rPr>
              <a:t>unset</a:t>
            </a:r>
            <a:r>
              <a:rPr lang="zh-CN" altLang="en-US" dirty="0">
                <a:solidFill>
                  <a:schemeClr val="accent6">
                    <a:lumMod val="75000"/>
                  </a:schemeClr>
                </a:solidFill>
              </a:rPr>
              <a:t>  </a:t>
            </a:r>
            <a:r>
              <a:rPr lang="en-US" altLang="zh-CN" dirty="0">
                <a:solidFill>
                  <a:schemeClr val="accent6">
                    <a:lumMod val="75000"/>
                  </a:schemeClr>
                </a:solidFill>
              </a:rPr>
              <a:t>&lt;NAME&gt;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755576" y="1340768"/>
            <a:ext cx="7967736" cy="5112568"/>
          </a:xfrm>
        </p:spPr>
        <p:txBody>
          <a:bodyPr/>
          <a:lstStyle/>
          <a:p>
            <a:r>
              <a:rPr lang="zh-CN" altLang="en-US" dirty="0"/>
              <a:t>用户登录系统时，</a:t>
            </a:r>
            <a:r>
              <a:rPr lang="en-US" altLang="zh-CN" dirty="0"/>
              <a:t>Shell</a:t>
            </a:r>
            <a:r>
              <a:rPr lang="zh-CN" altLang="en-US" dirty="0"/>
              <a:t>为用户</a:t>
            </a:r>
            <a:r>
              <a:rPr lang="zh-CN" altLang="en-US" dirty="0">
                <a:solidFill>
                  <a:srgbClr val="C00000"/>
                </a:solidFill>
              </a:rPr>
              <a:t>自动定义唯一</a:t>
            </a:r>
            <a:r>
              <a:rPr lang="zh-CN" altLang="en-US" dirty="0"/>
              <a:t>的工作环境并对该环境进行</a:t>
            </a:r>
            <a:r>
              <a:rPr lang="zh-CN" altLang="en-US" dirty="0">
                <a:solidFill>
                  <a:srgbClr val="C00000"/>
                </a:solidFill>
              </a:rPr>
              <a:t>维护直至用户注销</a:t>
            </a:r>
            <a:endParaRPr lang="en-US" altLang="zh-CN" dirty="0"/>
          </a:p>
          <a:p>
            <a:pPr lvl="1"/>
            <a:r>
              <a:rPr lang="zh-CN" altLang="en-US" sz="2800" dirty="0"/>
              <a:t>该环境将定义如身份、工作场所和正在运行的进程等特性，这些特性由指定的</a:t>
            </a:r>
            <a:r>
              <a:rPr lang="zh-CN" altLang="en-US" sz="2800" dirty="0">
                <a:solidFill>
                  <a:srgbClr val="C00000"/>
                </a:solidFill>
              </a:rPr>
              <a:t>环境变量值定义</a:t>
            </a:r>
            <a:endParaRPr lang="zh-CN" altLang="en-US" sz="2800" dirty="0"/>
          </a:p>
          <a:p>
            <a:r>
              <a:rPr lang="zh-CN" altLang="en-US" dirty="0">
                <a:solidFill>
                  <a:srgbClr val="0000FF"/>
                </a:solidFill>
              </a:rPr>
              <a:t>用户工作环境分类：</a:t>
            </a:r>
            <a:endParaRPr lang="en-US" altLang="zh-CN" dirty="0">
              <a:solidFill>
                <a:srgbClr val="0000FF"/>
              </a:solidFill>
            </a:endParaRPr>
          </a:p>
          <a:p>
            <a:pPr lvl="1"/>
            <a:r>
              <a:rPr lang="zh-CN" altLang="en-US" sz="2800" b="1" dirty="0">
                <a:solidFill>
                  <a:srgbClr val="C00000"/>
                </a:solidFill>
              </a:rPr>
              <a:t>登录环境</a:t>
            </a:r>
            <a:r>
              <a:rPr lang="zh-CN" altLang="en-US" sz="2800" dirty="0"/>
              <a:t>：用户登录系统时的工作环境，此时的</a:t>
            </a:r>
            <a:r>
              <a:rPr lang="en-US" altLang="zh-CN" sz="2800" dirty="0"/>
              <a:t>Shell</a:t>
            </a:r>
            <a:r>
              <a:rPr lang="zh-CN" altLang="en-US" sz="2800" dirty="0"/>
              <a:t>对登录用户而言是主</a:t>
            </a:r>
            <a:r>
              <a:rPr lang="en-US" altLang="zh-CN" sz="2800" dirty="0"/>
              <a:t>Shell</a:t>
            </a:r>
          </a:p>
          <a:p>
            <a:pPr lvl="1"/>
            <a:r>
              <a:rPr lang="zh-CN" altLang="en-US" sz="2800" b="1" dirty="0">
                <a:solidFill>
                  <a:srgbClr val="C00000"/>
                </a:solidFill>
              </a:rPr>
              <a:t>非登录环境</a:t>
            </a:r>
            <a:r>
              <a:rPr lang="zh-CN" altLang="en-US" sz="2800" dirty="0"/>
              <a:t>：用户再调用子</a:t>
            </a:r>
            <a:r>
              <a:rPr lang="en-US" altLang="zh-CN" sz="2800" dirty="0"/>
              <a:t>Shell</a:t>
            </a:r>
            <a:r>
              <a:rPr lang="zh-CN" altLang="en-US" sz="2800" dirty="0"/>
              <a:t>时所使用的用户环境</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99592" y="1371600"/>
            <a:ext cx="7772400" cy="4114800"/>
          </a:xfrm>
        </p:spPr>
        <p:txBody>
          <a:bodyPr/>
          <a:lstStyle/>
          <a:p>
            <a:r>
              <a:rPr lang="zh-CN" altLang="en-US" dirty="0">
                <a:solidFill>
                  <a:srgbClr val="0000FF"/>
                </a:solidFill>
              </a:rPr>
              <a:t>登录 </a:t>
            </a:r>
            <a:r>
              <a:rPr lang="en-US" altLang="zh-CN" dirty="0">
                <a:solidFill>
                  <a:srgbClr val="0000FF"/>
                </a:solidFill>
              </a:rPr>
              <a:t>shell </a:t>
            </a:r>
            <a:r>
              <a:rPr lang="zh-CN" altLang="en-US" dirty="0">
                <a:solidFill>
                  <a:srgbClr val="0000FF"/>
                </a:solidFill>
              </a:rPr>
              <a:t>（</a:t>
            </a:r>
            <a:r>
              <a:rPr lang="en-US" altLang="zh-CN" dirty="0">
                <a:solidFill>
                  <a:srgbClr val="0000FF"/>
                </a:solidFill>
              </a:rPr>
              <a:t>Login shell</a:t>
            </a:r>
            <a:r>
              <a:rPr lang="zh-CN" altLang="en-US" dirty="0">
                <a:solidFill>
                  <a:srgbClr val="0000FF"/>
                </a:solidFill>
              </a:rPr>
              <a:t>）</a:t>
            </a:r>
            <a:endParaRPr lang="en-US" altLang="zh-CN" dirty="0">
              <a:solidFill>
                <a:srgbClr val="0000FF"/>
              </a:solidFill>
            </a:endParaRPr>
          </a:p>
          <a:p>
            <a:pPr marL="576000" lvl="1"/>
            <a:r>
              <a:rPr lang="zh-CN" altLang="en-US" dirty="0"/>
              <a:t>取得 </a:t>
            </a:r>
            <a:r>
              <a:rPr lang="en-US" altLang="zh-CN" dirty="0"/>
              <a:t>bash </a:t>
            </a:r>
            <a:r>
              <a:rPr lang="zh-CN" altLang="en-US" dirty="0"/>
              <a:t>时需要完整的登陆流程</a:t>
            </a:r>
            <a:endParaRPr lang="en-US" altLang="zh-CN" dirty="0"/>
          </a:p>
          <a:p>
            <a:pPr marL="8280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由 </a:t>
            </a:r>
            <a:r>
              <a:rPr lang="en-US" altLang="zh-CN" dirty="0">
                <a:solidFill>
                  <a:srgbClr val="FF0000"/>
                </a:solidFill>
                <a:ea typeface="楷体_GB2312" pitchFamily="49" charset="-122"/>
              </a:rPr>
              <a:t>tty1 ~ tty6 </a:t>
            </a:r>
            <a:r>
              <a:rPr lang="zh-CN" altLang="en-US" dirty="0">
                <a:solidFill>
                  <a:srgbClr val="FF0000"/>
                </a:solidFill>
                <a:ea typeface="楷体_GB2312" pitchFamily="49" charset="-122"/>
              </a:rPr>
              <a:t>登陆，需要输入用户的账号与密码，此时取得的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为</a:t>
            </a:r>
            <a:r>
              <a:rPr lang="en-US" altLang="zh-CN" dirty="0">
                <a:solidFill>
                  <a:srgbClr val="FF0000"/>
                </a:solidFill>
                <a:ea typeface="楷体_GB2312" pitchFamily="49" charset="-122"/>
              </a:rPr>
              <a:t>『 login shell 』</a:t>
            </a:r>
            <a:endParaRPr lang="zh-CN" altLang="en-US" dirty="0">
              <a:solidFill>
                <a:schemeClr val="accent6">
                  <a:lumMod val="75000"/>
                </a:schemeClr>
              </a:solidFill>
            </a:endParaRPr>
          </a:p>
          <a:p>
            <a:r>
              <a:rPr lang="zh-CN" altLang="en-US" dirty="0">
                <a:solidFill>
                  <a:srgbClr val="0000FF"/>
                </a:solidFill>
              </a:rPr>
              <a:t>非登录 </a:t>
            </a:r>
            <a:r>
              <a:rPr lang="en-US" altLang="zh-CN" dirty="0">
                <a:solidFill>
                  <a:srgbClr val="0000FF"/>
                </a:solidFill>
              </a:rPr>
              <a:t>shell</a:t>
            </a:r>
            <a:r>
              <a:rPr lang="zh-CN" altLang="en-US" dirty="0">
                <a:solidFill>
                  <a:srgbClr val="0000FF"/>
                </a:solidFill>
              </a:rPr>
              <a:t>（</a:t>
            </a:r>
            <a:r>
              <a:rPr lang="en-US" altLang="zh-CN" dirty="0">
                <a:solidFill>
                  <a:srgbClr val="0000FF"/>
                </a:solidFill>
              </a:rPr>
              <a:t>Non-Login shell</a:t>
            </a:r>
            <a:r>
              <a:rPr lang="zh-CN" altLang="en-US" dirty="0">
                <a:solidFill>
                  <a:srgbClr val="0000FF"/>
                </a:solidFill>
              </a:rPr>
              <a:t>）</a:t>
            </a:r>
            <a:endParaRPr lang="en-US" altLang="zh-CN" dirty="0">
              <a:solidFill>
                <a:srgbClr val="0000FF"/>
              </a:solidFill>
            </a:endParaRPr>
          </a:p>
          <a:p>
            <a:pPr marL="576000" lvl="1">
              <a:spcBef>
                <a:spcPts val="600"/>
              </a:spcBef>
            </a:pPr>
            <a:r>
              <a:rPr lang="zh-CN" altLang="en-US" dirty="0"/>
              <a:t>取得 </a:t>
            </a:r>
            <a:r>
              <a:rPr lang="en-US" altLang="zh-CN" dirty="0"/>
              <a:t>bash </a:t>
            </a:r>
            <a:r>
              <a:rPr lang="zh-CN" altLang="en-US" dirty="0"/>
              <a:t>接口的方法不需要重复登陆</a:t>
            </a:r>
            <a:endParaRPr lang="en-US" altLang="zh-CN" dirty="0"/>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以 </a:t>
            </a:r>
            <a:r>
              <a:rPr lang="en-US" altLang="zh-CN" dirty="0">
                <a:solidFill>
                  <a:srgbClr val="FF0000"/>
                </a:solidFill>
                <a:ea typeface="楷体_GB2312" pitchFamily="49" charset="-122"/>
              </a:rPr>
              <a:t>X window </a:t>
            </a:r>
            <a:r>
              <a:rPr lang="zh-CN" altLang="en-US" dirty="0">
                <a:solidFill>
                  <a:srgbClr val="FF0000"/>
                </a:solidFill>
                <a:ea typeface="楷体_GB2312" pitchFamily="49" charset="-122"/>
              </a:rPr>
              <a:t>登陆 </a:t>
            </a:r>
            <a:r>
              <a:rPr lang="en-US" altLang="zh-CN" dirty="0">
                <a:solidFill>
                  <a:srgbClr val="FF0000"/>
                </a:solidFill>
                <a:ea typeface="楷体_GB2312" pitchFamily="49" charset="-122"/>
              </a:rPr>
              <a:t>Linux </a:t>
            </a:r>
            <a:r>
              <a:rPr lang="zh-CN" altLang="en-US" dirty="0">
                <a:solidFill>
                  <a:srgbClr val="FF0000"/>
                </a:solidFill>
                <a:ea typeface="楷体_GB2312" pitchFamily="49" charset="-122"/>
              </a:rPr>
              <a:t>后， 再以 </a:t>
            </a:r>
            <a:r>
              <a:rPr lang="en-US" altLang="zh-CN" dirty="0">
                <a:solidFill>
                  <a:srgbClr val="FF0000"/>
                </a:solidFill>
                <a:ea typeface="楷体_GB2312" pitchFamily="49" charset="-122"/>
              </a:rPr>
              <a:t>X </a:t>
            </a:r>
            <a:r>
              <a:rPr lang="zh-CN" altLang="en-US" dirty="0">
                <a:solidFill>
                  <a:srgbClr val="FF0000"/>
                </a:solidFill>
                <a:ea typeface="楷体_GB2312" pitchFamily="49" charset="-122"/>
              </a:rPr>
              <a:t>的图形化接口启动的终端，不要再次的输入账号与密码</a:t>
            </a:r>
            <a:endParaRPr lang="en-US" altLang="zh-CN" dirty="0">
              <a:solidFill>
                <a:srgbClr val="FF0000"/>
              </a:solidFill>
              <a:ea typeface="楷体_GB2312" pitchFamily="49" charset="-122"/>
            </a:endParaRPr>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在原本的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环境下，再次下达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命令获取第二个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子程序，不需输入账号密码</a:t>
            </a:r>
            <a:r>
              <a:rPr lang="en-US" altLang="zh-CN" dirty="0">
                <a:solidFill>
                  <a:srgbClr val="FF0000"/>
                </a:solidFill>
                <a:ea typeface="楷体_GB2312" pitchFamily="49" charset="-122"/>
              </a:rPr>
              <a:t> </a:t>
            </a:r>
          </a:p>
        </p:txBody>
      </p:sp>
    </p:spTree>
    <p:extLst>
      <p:ext uri="{BB962C8B-B14F-4D97-AF65-F5344CB8AC3E}">
        <p14:creationId xmlns:p14="http://schemas.microsoft.com/office/powerpoint/2010/main" val="23953695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27584" y="1704399"/>
            <a:ext cx="7983537" cy="3524801"/>
          </a:xfrm>
        </p:spPr>
        <p:txBody>
          <a:bodyPr/>
          <a:lstStyle/>
          <a:p>
            <a:r>
              <a:rPr lang="zh-CN" altLang="en-US" dirty="0">
                <a:latin typeface="宋体" charset="-122"/>
              </a:rPr>
              <a:t>系统环境设置文件（</a:t>
            </a:r>
            <a:r>
              <a:rPr lang="zh-CN" altLang="en-GB" dirty="0">
                <a:latin typeface="宋体" charset="-122"/>
              </a:rPr>
              <a:t>对</a:t>
            </a:r>
            <a:r>
              <a:rPr lang="zh-CN" altLang="en-GB" dirty="0">
                <a:solidFill>
                  <a:srgbClr val="FF0000"/>
                </a:solidFill>
                <a:latin typeface="宋体" charset="-122"/>
              </a:rPr>
              <a:t>所有用户</a:t>
            </a:r>
            <a:r>
              <a:rPr lang="zh-CN" altLang="en-US" dirty="0">
                <a:latin typeface="宋体" charset="-122"/>
              </a:rPr>
              <a:t>生效）</a:t>
            </a:r>
            <a:endParaRPr lang="en-US" altLang="zh-CN" dirty="0">
              <a:latin typeface="宋体" charset="-122"/>
            </a:endParaRPr>
          </a:p>
          <a:p>
            <a:pPr lvl="1"/>
            <a:r>
              <a:rPr lang="zh-CN" altLang="en-US" dirty="0">
                <a:solidFill>
                  <a:srgbClr val="FF0000"/>
                </a:solidFill>
              </a:rPr>
              <a:t>登录环境设置文件：</a:t>
            </a:r>
            <a:r>
              <a:rPr lang="en-GB" altLang="zh-CN" dirty="0">
                <a:solidFill>
                  <a:srgbClr val="FF0000"/>
                </a:solidFill>
              </a:rPr>
              <a:t>/etc/profile</a:t>
            </a:r>
          </a:p>
          <a:p>
            <a:pPr lvl="1"/>
            <a:r>
              <a:rPr lang="zh-CN" altLang="en-US" dirty="0">
                <a:solidFill>
                  <a:srgbClr val="FF0000"/>
                </a:solidFill>
              </a:rPr>
              <a:t>非登录环境设置文件： </a:t>
            </a:r>
            <a:r>
              <a:rPr lang="en-GB" altLang="zh-CN" dirty="0">
                <a:solidFill>
                  <a:srgbClr val="FF0000"/>
                </a:solidFill>
              </a:rPr>
              <a:t>/etc/</a:t>
            </a:r>
            <a:r>
              <a:rPr lang="en-GB" altLang="zh-CN" dirty="0" err="1">
                <a:solidFill>
                  <a:srgbClr val="FF0000"/>
                </a:solidFill>
              </a:rPr>
              <a:t>bashrc</a:t>
            </a:r>
            <a:endParaRPr lang="en-GB" altLang="zh-CN" dirty="0">
              <a:solidFill>
                <a:srgbClr val="FF0000"/>
              </a:solidFill>
            </a:endParaRPr>
          </a:p>
          <a:p>
            <a:r>
              <a:rPr lang="zh-CN" altLang="en-US" dirty="0">
                <a:latin typeface="宋体" charset="-122"/>
              </a:rPr>
              <a:t>个人环境设置文件（</a:t>
            </a:r>
            <a:r>
              <a:rPr lang="zh-CN" altLang="en-GB" dirty="0">
                <a:latin typeface="宋体" charset="-122"/>
              </a:rPr>
              <a:t>只对</a:t>
            </a:r>
            <a:r>
              <a:rPr lang="zh-CN" altLang="en-GB" dirty="0">
                <a:solidFill>
                  <a:srgbClr val="FF0000"/>
                </a:solidFill>
                <a:latin typeface="宋体" charset="-122"/>
              </a:rPr>
              <a:t>当前用户</a:t>
            </a:r>
            <a:r>
              <a:rPr lang="zh-CN" altLang="en-US" dirty="0">
                <a:latin typeface="宋体" charset="-122"/>
              </a:rPr>
              <a:t>生效）</a:t>
            </a:r>
            <a:endParaRPr lang="zh-CN" altLang="en-GB" dirty="0">
              <a:latin typeface="宋体" charset="-122"/>
            </a:endParaRPr>
          </a:p>
          <a:p>
            <a:pPr lvl="1"/>
            <a:r>
              <a:rPr lang="zh-CN" altLang="en-US" dirty="0">
                <a:solidFill>
                  <a:srgbClr val="FF0000"/>
                </a:solidFill>
              </a:rPr>
              <a:t>登录环境设置文件： </a:t>
            </a:r>
            <a:r>
              <a:rPr lang="zh-CN" altLang="en-GB" dirty="0">
                <a:solidFill>
                  <a:srgbClr val="FF0000"/>
                </a:solidFill>
              </a:rPr>
              <a:t>~/.</a:t>
            </a:r>
            <a:r>
              <a:rPr lang="en-GB" altLang="zh-CN" dirty="0" err="1">
                <a:solidFill>
                  <a:srgbClr val="FF0000"/>
                </a:solidFill>
              </a:rPr>
              <a:t>bash_profile</a:t>
            </a:r>
            <a:endParaRPr lang="en-GB" altLang="zh-CN" dirty="0">
              <a:solidFill>
                <a:srgbClr val="FF0000"/>
              </a:solidFill>
            </a:endParaRPr>
          </a:p>
          <a:p>
            <a:pPr lvl="1"/>
            <a:r>
              <a:rPr lang="zh-CN" altLang="en-US" dirty="0">
                <a:solidFill>
                  <a:srgbClr val="FF0000"/>
                </a:solidFill>
              </a:rPr>
              <a:t>非登录环境设置文件： </a:t>
            </a:r>
            <a:r>
              <a:rPr lang="en-GB" altLang="zh-CN" dirty="0">
                <a:solidFill>
                  <a:srgbClr val="FF0000"/>
                </a:solidFill>
              </a:rPr>
              <a:t>~/.</a:t>
            </a:r>
            <a:r>
              <a:rPr lang="en-GB" altLang="zh-CN" dirty="0" err="1">
                <a:solidFill>
                  <a:srgbClr val="FF0000"/>
                </a:solidFill>
              </a:rPr>
              <a:t>bashrc</a:t>
            </a:r>
            <a:r>
              <a:rPr lang="en-GB" altLang="zh-CN" dirty="0">
                <a:solidFill>
                  <a:srgbClr val="FF0000"/>
                </a:solidFill>
              </a:rPr>
              <a:t> </a:t>
            </a:r>
            <a:endParaRPr lang="zh-CN" altLang="en-US" dirty="0">
              <a:solidFill>
                <a:srgbClr val="FF0000"/>
              </a:solidFill>
            </a:endParaRPr>
          </a:p>
        </p:txBody>
      </p:sp>
      <p:sp>
        <p:nvSpPr>
          <p:cNvPr id="7" name="Rectangle 11"/>
          <p:cNvSpPr>
            <a:spLocks noChangeArrowheads="1"/>
          </p:cNvSpPr>
          <p:nvPr/>
        </p:nvSpPr>
        <p:spPr bwMode="auto">
          <a:xfrm>
            <a:off x="1033959" y="5589240"/>
            <a:ext cx="7777162" cy="511807"/>
          </a:xfrm>
          <a:prstGeom prst="rect">
            <a:avLst/>
          </a:prstGeom>
          <a:solidFill>
            <a:schemeClr val="accent2">
              <a:lumMod val="60000"/>
              <a:lumOff val="40000"/>
            </a:schemeClr>
          </a:solidFill>
          <a:ln w="38100" cmpd="dbl">
            <a:solidFill>
              <a:schemeClr val="hlink"/>
            </a:solidFill>
            <a:miter lim="800000"/>
            <a:headEnd/>
            <a:tailEnd/>
          </a:ln>
          <a:effectLst/>
        </p:spPr>
        <p:txBody>
          <a:bodyPr>
            <a:spAutoFit/>
          </a:bodyPr>
          <a:lstStyle/>
          <a:p>
            <a:pPr algn="ctr">
              <a:lnSpc>
                <a:spcPct val="120000"/>
              </a:lnSpc>
              <a:buClr>
                <a:schemeClr val="hlink"/>
              </a:buClr>
              <a:buFont typeface="Wingdings" pitchFamily="2" charset="2"/>
              <a:buNone/>
            </a:pPr>
            <a:r>
              <a:rPr lang="zh-CN" altLang="en-US" sz="2400" b="0" dirty="0">
                <a:solidFill>
                  <a:schemeClr val="tx1"/>
                </a:solidFill>
                <a:ea typeface="黑体" pitchFamily="49" charset="-122"/>
              </a:rPr>
              <a:t>通常，个人</a:t>
            </a:r>
            <a:r>
              <a:rPr lang="en-US" altLang="zh-CN" sz="2400" dirty="0">
                <a:solidFill>
                  <a:schemeClr val="tx1"/>
                </a:solidFill>
                <a:ea typeface="黑体" pitchFamily="49" charset="-122"/>
              </a:rPr>
              <a:t>bash</a:t>
            </a:r>
            <a:r>
              <a:rPr lang="en-US" altLang="zh-CN" sz="2400" b="0" dirty="0">
                <a:solidFill>
                  <a:schemeClr val="tx1"/>
                </a:solidFill>
                <a:ea typeface="黑体" pitchFamily="49" charset="-122"/>
              </a:rPr>
              <a:t> </a:t>
            </a:r>
            <a:r>
              <a:rPr lang="zh-CN" altLang="en-US" sz="2400" b="0" dirty="0">
                <a:solidFill>
                  <a:schemeClr val="tx1"/>
                </a:solidFill>
                <a:ea typeface="黑体" pitchFamily="49" charset="-122"/>
              </a:rPr>
              <a:t>环境设置都定义</a:t>
            </a:r>
            <a:r>
              <a:rPr lang="zh-CN" altLang="en-US" sz="2400" dirty="0">
                <a:solidFill>
                  <a:schemeClr val="tx1"/>
                </a:solidFill>
                <a:ea typeface="黑体" pitchFamily="49" charset="-122"/>
              </a:rPr>
              <a:t>在</a:t>
            </a:r>
            <a:r>
              <a:rPr lang="zh-CN" altLang="en-US" sz="2400" b="1" dirty="0">
                <a:solidFill>
                  <a:schemeClr val="tx1"/>
                </a:solidFill>
                <a:ea typeface="黑体" pitchFamily="49" charset="-122"/>
              </a:rPr>
              <a:t> </a:t>
            </a:r>
            <a:r>
              <a:rPr lang="zh-CN" altLang="en-US" sz="2400" b="1" dirty="0">
                <a:solidFill>
                  <a:srgbClr val="0000CC"/>
                </a:solidFill>
                <a:latin typeface="Courier New" pitchFamily="49" charset="0"/>
                <a:ea typeface="黑体" pitchFamily="49" charset="-122"/>
              </a:rPr>
              <a:t>~/.</a:t>
            </a:r>
            <a:r>
              <a:rPr lang="en-US" altLang="zh-CN" sz="2400" b="1" dirty="0" err="1">
                <a:solidFill>
                  <a:srgbClr val="0000CC"/>
                </a:solidFill>
                <a:latin typeface="Courier New" pitchFamily="49" charset="0"/>
                <a:ea typeface="黑体" pitchFamily="49" charset="-122"/>
              </a:rPr>
              <a:t>bashrc</a:t>
            </a:r>
            <a:r>
              <a:rPr lang="zh-CN" altLang="en-US" sz="2400" b="1" dirty="0">
                <a:solidFill>
                  <a:schemeClr val="tx1"/>
                </a:solidFill>
                <a:ea typeface="黑体" pitchFamily="49" charset="-122"/>
              </a:rPr>
              <a:t> </a:t>
            </a:r>
            <a:r>
              <a:rPr lang="zh-CN" altLang="en-US" sz="2400" b="0" dirty="0">
                <a:solidFill>
                  <a:schemeClr val="tx1"/>
                </a:solidFill>
                <a:ea typeface="黑体" pitchFamily="49" charset="-122"/>
              </a:rPr>
              <a:t>文件里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五（非）登录 </a:t>
            </a:r>
            <a:r>
              <a:rPr lang="en-US" altLang="zh-CN" dirty="0"/>
              <a:t>shell </a:t>
            </a:r>
            <a:r>
              <a:rPr lang="zh-CN" altLang="en-US" dirty="0"/>
              <a:t>启动过程</a:t>
            </a:r>
          </a:p>
        </p:txBody>
      </p:sp>
      <p:sp>
        <p:nvSpPr>
          <p:cNvPr id="3" name="内容占位符 2"/>
          <p:cNvSpPr>
            <a:spLocks noGrp="1"/>
          </p:cNvSpPr>
          <p:nvPr>
            <p:ph idx="1"/>
          </p:nvPr>
        </p:nvSpPr>
        <p:spPr>
          <a:xfrm>
            <a:off x="971600" y="1371599"/>
            <a:ext cx="7772400" cy="4114800"/>
          </a:xfrm>
        </p:spPr>
        <p:txBody>
          <a:bodyPr/>
          <a:lstStyle/>
          <a:p>
            <a:r>
              <a:rPr lang="en-US" altLang="zh-CN" dirty="0"/>
              <a:t>Login shell</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Non-Login shell</a:t>
            </a:r>
          </a:p>
          <a:p>
            <a:pPr lvl="1">
              <a:buNone/>
            </a:pPr>
            <a:r>
              <a:rPr lang="en-US" altLang="zh-CN" dirty="0">
                <a:solidFill>
                  <a:schemeClr val="accent6">
                    <a:lumMod val="75000"/>
                  </a:schemeClr>
                </a:solidFill>
              </a:rPr>
              <a:t>$HOME/.</a:t>
            </a:r>
            <a:r>
              <a:rPr lang="en-US" altLang="zh-CN" dirty="0" err="1">
                <a:solidFill>
                  <a:schemeClr val="accent6">
                    <a:lumMod val="75000"/>
                  </a:schemeClr>
                </a:solidFill>
              </a:rPr>
              <a:t>bashrc</a:t>
            </a:r>
            <a:r>
              <a:rPr lang="en-US" altLang="zh-CN" dirty="0">
                <a:solidFill>
                  <a:schemeClr val="accent6">
                    <a:lumMod val="75000"/>
                  </a:schemeClr>
                </a:solidFill>
              </a:rPr>
              <a:t> </a:t>
            </a:r>
            <a:r>
              <a:rPr lang="en-US" altLang="zh-CN" dirty="0">
                <a:solidFill>
                  <a:schemeClr val="accent6">
                    <a:lumMod val="75000"/>
                  </a:schemeClr>
                </a:solidFill>
                <a:sym typeface="Wingdings" pitchFamily="2" charset="2"/>
              </a:rPr>
              <a:t></a:t>
            </a:r>
            <a:r>
              <a:rPr lang="en-US" altLang="zh-CN" dirty="0">
                <a:solidFill>
                  <a:schemeClr val="accent6">
                    <a:lumMod val="75000"/>
                  </a:schemeClr>
                </a:solidFill>
              </a:rPr>
              <a:t> /etc/</a:t>
            </a:r>
            <a:r>
              <a:rPr lang="en-US" altLang="zh-CN" dirty="0" err="1">
                <a:solidFill>
                  <a:schemeClr val="accent6">
                    <a:lumMod val="75000"/>
                  </a:schemeClr>
                </a:solidFill>
              </a:rPr>
              <a:t>bashrc</a:t>
            </a:r>
            <a:endParaRPr lang="zh-CN" altLang="en-US" dirty="0">
              <a:solidFill>
                <a:schemeClr val="accent6">
                  <a:lumMod val="75000"/>
                </a:schemeClr>
              </a:solidFill>
            </a:endParaRPr>
          </a:p>
        </p:txBody>
      </p:sp>
      <p:pic>
        <p:nvPicPr>
          <p:cNvPr id="2050" name="Picture 2" descr="login shell 的配置文件读取流程">
            <a:extLst>
              <a:ext uri="{FF2B5EF4-FFF2-40B4-BE49-F238E27FC236}">
                <a16:creationId xmlns:a16="http://schemas.microsoft.com/office/drawing/2014/main" id="{211E59EC-B9C7-4B2B-8061-B6CFC97A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12" y="2204864"/>
            <a:ext cx="8560338" cy="295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a:t>思考</a:t>
            </a:r>
          </a:p>
        </p:txBody>
      </p:sp>
      <p:sp>
        <p:nvSpPr>
          <p:cNvPr id="108547" name="Rectangle 3"/>
          <p:cNvSpPr>
            <a:spLocks noGrp="1" noChangeArrowheads="1"/>
          </p:cNvSpPr>
          <p:nvPr>
            <p:ph idx="1"/>
          </p:nvPr>
        </p:nvSpPr>
        <p:spPr>
          <a:xfrm>
            <a:off x="323528" y="1556792"/>
            <a:ext cx="8291264" cy="4824536"/>
          </a:xfrm>
        </p:spPr>
        <p:txBody>
          <a:bodyPr/>
          <a:lstStyle/>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简述</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中可以提高工作效率的方法。</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Linux</a:t>
            </a:r>
            <a:r>
              <a:rPr lang="zh-CN" altLang="en-US" sz="2800" b="1" dirty="0">
                <a:solidFill>
                  <a:srgbClr val="C00000"/>
                </a:solidFill>
                <a:latin typeface="微软雅黑" panose="020B0503020204020204" pitchFamily="34" charset="-122"/>
                <a:ea typeface="微软雅黑" panose="020B0503020204020204" pitchFamily="34" charset="-122"/>
              </a:rPr>
              <a:t>下的隐含文件如何标识？如何显示？</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经常使用的</a:t>
            </a:r>
            <a:r>
              <a:rPr lang="en-US" altLang="zh-CN" sz="2800" b="1" dirty="0">
                <a:solidFill>
                  <a:srgbClr val="C00000"/>
                </a:solidFill>
                <a:latin typeface="微软雅黑" panose="020B0503020204020204" pitchFamily="34" charset="-122"/>
                <a:ea typeface="微软雅黑" panose="020B0503020204020204" pitchFamily="34" charset="-122"/>
              </a:rPr>
              <a:t>-f</a:t>
            </a:r>
            <a:r>
              <a:rPr lang="zh-CN" altLang="en-US" sz="2800" b="1" dirty="0">
                <a:solidFill>
                  <a:srgbClr val="C00000"/>
                </a:solidFill>
                <a:latin typeface="微软雅黑" panose="020B0503020204020204" pitchFamily="34" charset="-122"/>
                <a:ea typeface="微软雅黑" panose="020B0503020204020204" pitchFamily="34" charset="-122"/>
              </a:rPr>
              <a:t>和</a:t>
            </a:r>
            <a:r>
              <a:rPr lang="en-US" altLang="zh-CN" sz="2800" b="1" dirty="0">
                <a:solidFill>
                  <a:srgbClr val="C00000"/>
                </a:solidFill>
                <a:latin typeface="微软雅黑" panose="020B0503020204020204" pitchFamily="34" charset="-122"/>
                <a:ea typeface="微软雅黑" panose="020B0503020204020204" pitchFamily="34" charset="-122"/>
              </a:rPr>
              <a:t>-r</a:t>
            </a:r>
            <a:r>
              <a:rPr lang="zh-CN" altLang="en-US" sz="2800" b="1" dirty="0">
                <a:solidFill>
                  <a:srgbClr val="C00000"/>
                </a:solidFill>
                <a:latin typeface="微软雅黑" panose="020B0503020204020204" pitchFamily="34" charset="-122"/>
                <a:ea typeface="微软雅黑" panose="020B0503020204020204" pitchFamily="34" charset="-122"/>
              </a:rPr>
              <a:t>参数的含义是什么？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Vi</a:t>
            </a:r>
            <a:r>
              <a:rPr lang="zh-CN" altLang="en-US" sz="2800" b="1" dirty="0">
                <a:solidFill>
                  <a:srgbClr val="C00000"/>
                </a:solidFill>
                <a:latin typeface="微软雅黑" panose="020B0503020204020204" pitchFamily="34" charset="-122"/>
                <a:ea typeface="微软雅黑" panose="020B0503020204020204" pitchFamily="34" charset="-122"/>
              </a:rPr>
              <a:t>的</a:t>
            </a:r>
            <a:r>
              <a:rPr lang="en-US" altLang="zh-CN" sz="2800" b="1" dirty="0">
                <a:solidFill>
                  <a:srgbClr val="C00000"/>
                </a:solidFill>
                <a:latin typeface="微软雅黑" panose="020B0503020204020204" pitchFamily="34" charset="-122"/>
                <a:ea typeface="微软雅黑" panose="020B0503020204020204" pitchFamily="34" charset="-122"/>
              </a:rPr>
              <a:t>3</a:t>
            </a:r>
            <a:r>
              <a:rPr lang="zh-CN" altLang="en-US" sz="2800" b="1" dirty="0">
                <a:solidFill>
                  <a:srgbClr val="C00000"/>
                </a:solidFill>
                <a:latin typeface="微软雅黑" panose="020B0503020204020204" pitchFamily="34" charset="-122"/>
                <a:ea typeface="微软雅黑" panose="020B0503020204020204" pitchFamily="34" charset="-122"/>
              </a:rPr>
              <a:t>种运行模式是什么？如何切换？</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重定向、管道、命令替换是什么？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变量有哪几种？如何定义和引用</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和非登录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的启动过程？</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如何设置用户自己的工作环境？</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6007"/>
            <a:ext cx="7793037" cy="1052513"/>
          </a:xfrm>
        </p:spPr>
        <p:txBody>
          <a:bodyPr/>
          <a:lstStyle/>
          <a:p>
            <a:r>
              <a:rPr lang="en-US" altLang="zh-CN" dirty="0"/>
              <a:t>cp</a:t>
            </a:r>
            <a:r>
              <a:rPr lang="zh-CN" altLang="en-US" dirty="0"/>
              <a:t>命令举例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68564124"/>
              </p:ext>
            </p:extLst>
          </p:nvPr>
        </p:nvGraphicFramePr>
        <p:xfrm>
          <a:off x="251519" y="1384981"/>
          <a:ext cx="8729141" cy="5027597"/>
        </p:xfrm>
        <a:graphic>
          <a:graphicData uri="http://schemas.openxmlformats.org/drawingml/2006/table">
            <a:tbl>
              <a:tblPr firstRow="1" bandRow="1">
                <a:tableStyleId>{21E4AEA4-8DFA-4A89-87EB-49C32662AFE0}</a:tableStyleId>
              </a:tblPr>
              <a:tblGrid>
                <a:gridCol w="4032449">
                  <a:extLst>
                    <a:ext uri="{9D8B030D-6E8A-4147-A177-3AD203B41FA5}">
                      <a16:colId xmlns:a16="http://schemas.microsoft.com/office/drawing/2014/main" val="20000"/>
                    </a:ext>
                  </a:extLst>
                </a:gridCol>
                <a:gridCol w="4696692">
                  <a:extLst>
                    <a:ext uri="{9D8B030D-6E8A-4147-A177-3AD203B41FA5}">
                      <a16:colId xmlns:a16="http://schemas.microsoft.com/office/drawing/2014/main" val="20001"/>
                    </a:ext>
                  </a:extLst>
                </a:gridCol>
              </a:tblGrid>
              <a:tr h="43540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99323">
                <a:tc>
                  <a:txBody>
                    <a:bodyPr/>
                    <a:lstStyle/>
                    <a:p>
                      <a:r>
                        <a:rPr lang="en-US" altLang="zh-CN" sz="2000" dirty="0">
                          <a:solidFill>
                            <a:schemeClr val="tx1"/>
                          </a:solidFill>
                        </a:rPr>
                        <a:t>cp file1  file2</a:t>
                      </a:r>
                      <a:endParaRPr lang="zh-CN" altLang="en-US" sz="2000" dirty="0">
                        <a:solidFill>
                          <a:schemeClr val="tx1"/>
                        </a:solidFill>
                      </a:endParaRPr>
                    </a:p>
                  </a:txBody>
                  <a:tcPr/>
                </a:tc>
                <a:tc>
                  <a:txBody>
                    <a:bodyPr/>
                    <a:lstStyle/>
                    <a:p>
                      <a:r>
                        <a:rPr lang="zh-CN" altLang="en-US" sz="2000" dirty="0">
                          <a:solidFill>
                            <a:schemeClr val="tx1"/>
                          </a:solidFill>
                        </a:rPr>
                        <a:t>将当前目录下的</a:t>
                      </a:r>
                      <a:r>
                        <a:rPr lang="en-US" altLang="zh-CN" sz="2000" dirty="0">
                          <a:solidFill>
                            <a:schemeClr val="tx1"/>
                          </a:solidFill>
                        </a:rPr>
                        <a:t>file1</a:t>
                      </a:r>
                      <a:r>
                        <a:rPr lang="zh-CN" altLang="en-US" sz="2000" dirty="0">
                          <a:solidFill>
                            <a:schemeClr val="tx1"/>
                          </a:solidFill>
                        </a:rPr>
                        <a:t>复制为</a:t>
                      </a:r>
                      <a:r>
                        <a:rPr lang="en-US" altLang="zh-CN" sz="2000" dirty="0">
                          <a:solidFill>
                            <a:schemeClr val="tx1"/>
                          </a:solidFill>
                        </a:rPr>
                        <a:t>file2</a:t>
                      </a:r>
                      <a:endParaRPr lang="zh-CN" altLang="en-US" sz="2000" dirty="0">
                        <a:solidFill>
                          <a:schemeClr val="tx1"/>
                        </a:solidFill>
                      </a:endParaRPr>
                    </a:p>
                  </a:txBody>
                  <a:tcPr/>
                </a:tc>
                <a:extLst>
                  <a:ext uri="{0D108BD9-81ED-4DB2-BD59-A6C34878D82A}">
                    <a16:rowId xmlns:a16="http://schemas.microsoft.com/office/drawing/2014/main" val="10001"/>
                  </a:ext>
                </a:extLst>
              </a:tr>
              <a:tr h="399323">
                <a:tc>
                  <a:txBody>
                    <a:bodyPr/>
                    <a:lstStyle/>
                    <a:p>
                      <a:r>
                        <a:rPr lang="en-US" altLang="zh-CN" sz="2000" dirty="0"/>
                        <a:t>cp /bin/</a:t>
                      </a:r>
                      <a:r>
                        <a:rPr lang="en-US" altLang="zh-CN" sz="2000" dirty="0" err="1"/>
                        <a:t>cpio</a:t>
                      </a:r>
                      <a:r>
                        <a:rPr lang="en-US" altLang="zh-CN" sz="2000" dirty="0"/>
                        <a:t> ~/bin</a:t>
                      </a:r>
                      <a:endParaRPr lang="zh-CN" altLang="en-US" sz="2000" dirty="0"/>
                    </a:p>
                  </a:txBody>
                  <a:tcPr/>
                </a:tc>
                <a:tc>
                  <a:txBody>
                    <a:bodyPr/>
                    <a:lstStyle/>
                    <a:p>
                      <a:r>
                        <a:rPr lang="zh-CN" altLang="en-US" sz="2000" dirty="0"/>
                        <a:t>复制文件 </a:t>
                      </a:r>
                      <a:r>
                        <a:rPr lang="en-US" altLang="zh-CN" sz="2000" dirty="0"/>
                        <a:t>/bin/</a:t>
                      </a:r>
                      <a:r>
                        <a:rPr lang="en-US" altLang="zh-CN" sz="2000" dirty="0" err="1"/>
                        <a:t>cpio</a:t>
                      </a:r>
                      <a:r>
                        <a:rPr lang="en-US" altLang="zh-CN" sz="2000" dirty="0"/>
                        <a:t> </a:t>
                      </a:r>
                      <a:r>
                        <a:rPr lang="zh-CN" altLang="en-US" sz="2000" dirty="0"/>
                        <a:t>到 </a:t>
                      </a:r>
                      <a:r>
                        <a:rPr lang="en-US" altLang="zh-CN" sz="2000" dirty="0"/>
                        <a:t>~/bin </a:t>
                      </a:r>
                      <a:r>
                        <a:rPr lang="zh-CN" altLang="en-US" sz="2000" dirty="0"/>
                        <a:t>目录</a:t>
                      </a:r>
                    </a:p>
                  </a:txBody>
                  <a:tcPr/>
                </a:tc>
                <a:extLst>
                  <a:ext uri="{0D108BD9-81ED-4DB2-BD59-A6C34878D82A}">
                    <a16:rowId xmlns:a16="http://schemas.microsoft.com/office/drawing/2014/main" val="10002"/>
                  </a:ext>
                </a:extLst>
              </a:tr>
              <a:tr h="521932">
                <a:tc>
                  <a:txBody>
                    <a:bodyPr/>
                    <a:lstStyle/>
                    <a:p>
                      <a:r>
                        <a:rPr lang="en-US" altLang="zh-CN" sz="2000" dirty="0"/>
                        <a:t>cp </a:t>
                      </a:r>
                      <a:r>
                        <a:rPr lang="en-US" altLang="zh-CN" sz="2000" dirty="0" err="1"/>
                        <a:t>abc</a:t>
                      </a:r>
                      <a:r>
                        <a:rPr lang="en-US" altLang="zh-CN" sz="2000" dirty="0"/>
                        <a:t> </a:t>
                      </a:r>
                      <a:r>
                        <a:rPr lang="en-US" altLang="zh-CN" sz="2000" dirty="0" err="1"/>
                        <a:t>bcd</a:t>
                      </a:r>
                      <a:r>
                        <a:rPr lang="en-US" altLang="zh-CN" sz="2000" dirty="0"/>
                        <a:t> </a:t>
                      </a:r>
                      <a:r>
                        <a:rPr lang="en-US" altLang="zh-CN" sz="2000" dirty="0" err="1"/>
                        <a:t>mydoc</a:t>
                      </a:r>
                      <a:endParaRPr lang="zh-CN" altLang="en-US" sz="2000" dirty="0"/>
                    </a:p>
                  </a:txBody>
                  <a:tcPr/>
                </a:tc>
                <a:tc>
                  <a:txBody>
                    <a:bodyPr/>
                    <a:lstStyle/>
                    <a:p>
                      <a:r>
                        <a:rPr lang="zh-CN" altLang="en-US" sz="2000" dirty="0"/>
                        <a:t>将两个指定的文件复制到</a:t>
                      </a:r>
                      <a:r>
                        <a:rPr lang="en-US" altLang="zh-CN" sz="2000" dirty="0" err="1"/>
                        <a:t>mydoc</a:t>
                      </a:r>
                      <a:r>
                        <a:rPr lang="zh-CN" altLang="en-US" sz="2000" dirty="0"/>
                        <a:t>目录下</a:t>
                      </a:r>
                    </a:p>
                  </a:txBody>
                  <a:tcPr/>
                </a:tc>
                <a:extLst>
                  <a:ext uri="{0D108BD9-81ED-4DB2-BD59-A6C34878D82A}">
                    <a16:rowId xmlns:a16="http://schemas.microsoft.com/office/drawing/2014/main" val="10003"/>
                  </a:ext>
                </a:extLst>
              </a:tr>
              <a:tr h="706494">
                <a:tc>
                  <a:txBody>
                    <a:bodyPr/>
                    <a:lstStyle/>
                    <a:p>
                      <a:r>
                        <a:rPr lang="en-US" altLang="zh-CN" sz="2000" dirty="0"/>
                        <a:t>cp some/dir/f*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将某目录下的以</a:t>
                      </a:r>
                      <a:r>
                        <a:rPr lang="en-US" altLang="zh-CN" sz="2000" dirty="0"/>
                        <a:t>f</a:t>
                      </a:r>
                      <a:r>
                        <a:rPr lang="zh-CN" altLang="en-US" sz="2000" dirty="0"/>
                        <a:t>开头的文件复制到另一个目录</a:t>
                      </a:r>
                    </a:p>
                  </a:txBody>
                  <a:tcPr/>
                </a:tc>
                <a:extLst>
                  <a:ext uri="{0D108BD9-81ED-4DB2-BD59-A6C34878D82A}">
                    <a16:rowId xmlns:a16="http://schemas.microsoft.com/office/drawing/2014/main" val="10004"/>
                  </a:ext>
                </a:extLst>
              </a:tr>
              <a:tr h="445634">
                <a:tc>
                  <a:txBody>
                    <a:bodyPr/>
                    <a:lstStyle/>
                    <a:p>
                      <a:r>
                        <a:rPr lang="en-US" altLang="zh-CN" sz="2000" dirty="0"/>
                        <a:t>cp /bin/?</a:t>
                      </a:r>
                      <a:r>
                        <a:rPr lang="en-US" altLang="zh-CN" sz="2000" dirty="0" err="1"/>
                        <a:t>sh</a:t>
                      </a:r>
                      <a:r>
                        <a:rPr lang="en-US" altLang="zh-CN" sz="2000" dirty="0"/>
                        <a:t> .</a:t>
                      </a:r>
                      <a:endParaRPr lang="zh-CN" altLang="en-US" sz="2000" dirty="0"/>
                    </a:p>
                  </a:txBody>
                  <a:tcPr/>
                </a:tc>
                <a:tc>
                  <a:txBody>
                    <a:bodyPr/>
                    <a:lstStyle/>
                    <a:p>
                      <a:r>
                        <a:rPr lang="zh-CN" altLang="en-US" sz="2000" dirty="0"/>
                        <a:t>使用</a:t>
                      </a:r>
                      <a:r>
                        <a:rPr lang="en-US" altLang="zh-CN" sz="2000" dirty="0"/>
                        <a:t>?</a:t>
                      </a:r>
                      <a:r>
                        <a:rPr lang="zh-CN" altLang="en-US" sz="2000" dirty="0"/>
                        <a:t>通配符复制多个文件到当前目录下</a:t>
                      </a:r>
                    </a:p>
                  </a:txBody>
                  <a:tcPr/>
                </a:tc>
                <a:extLst>
                  <a:ext uri="{0D108BD9-81ED-4DB2-BD59-A6C34878D82A}">
                    <a16:rowId xmlns:a16="http://schemas.microsoft.com/office/drawing/2014/main" val="10005"/>
                  </a:ext>
                </a:extLst>
              </a:tr>
              <a:tr h="706494">
                <a:tc>
                  <a:txBody>
                    <a:bodyPr/>
                    <a:lstStyle/>
                    <a:p>
                      <a:r>
                        <a:rPr lang="en-US" altLang="zh-CN" sz="2000" dirty="0"/>
                        <a:t>cp file{1,2,3}  </a:t>
                      </a:r>
                      <a:r>
                        <a:rPr lang="en-US" altLang="zh-CN" sz="2000" dirty="0" err="1"/>
                        <a:t>someother</a:t>
                      </a:r>
                      <a:r>
                        <a:rPr lang="en-US" altLang="zh-CN" sz="2000" dirty="0"/>
                        <a:t>/dir/</a:t>
                      </a:r>
                      <a:endParaRPr lang="zh-CN" altLang="en-US" sz="2000" dirty="0"/>
                    </a:p>
                  </a:txBody>
                  <a:tcPr/>
                </a:tc>
                <a:tc>
                  <a:txBody>
                    <a:bodyPr/>
                    <a:lstStyle/>
                    <a:p>
                      <a:r>
                        <a:rPr lang="zh-CN" altLang="en-US" sz="2000" dirty="0"/>
                        <a:t>将当前目录下的</a:t>
                      </a:r>
                      <a:r>
                        <a:rPr lang="en-US" altLang="zh-CN" sz="2000" dirty="0"/>
                        <a:t>file1</a:t>
                      </a:r>
                      <a:r>
                        <a:rPr lang="zh-CN" altLang="en-US" sz="2000" dirty="0"/>
                        <a:t>、</a:t>
                      </a:r>
                      <a:r>
                        <a:rPr lang="en-US" altLang="zh-CN" sz="2000" dirty="0"/>
                        <a:t>file2</a:t>
                      </a:r>
                      <a:r>
                        <a:rPr lang="zh-CN" altLang="en-US" sz="2000" dirty="0"/>
                        <a:t>、</a:t>
                      </a:r>
                      <a:r>
                        <a:rPr lang="en-US" altLang="zh-CN" sz="2000" dirty="0"/>
                        <a:t>file3</a:t>
                      </a:r>
                      <a:r>
                        <a:rPr lang="zh-CN" altLang="en-US" sz="2000" dirty="0"/>
                        <a:t>复制到另外一个目录</a:t>
                      </a:r>
                    </a:p>
                  </a:txBody>
                  <a:tcPr/>
                </a:tc>
                <a:extLst>
                  <a:ext uri="{0D108BD9-81ED-4DB2-BD59-A6C34878D82A}">
                    <a16:rowId xmlns:a16="http://schemas.microsoft.com/office/drawing/2014/main" val="10006"/>
                  </a:ext>
                </a:extLst>
              </a:tr>
              <a:tr h="706494">
                <a:tc>
                  <a:txBody>
                    <a:bodyPr/>
                    <a:lstStyle/>
                    <a:p>
                      <a:r>
                        <a:rPr lang="en-US" altLang="zh-CN" sz="2000" dirty="0"/>
                        <a:t>cp –a /var/log/</a:t>
                      </a:r>
                      <a:r>
                        <a:rPr lang="en-US" altLang="zh-CN" sz="2000" dirty="0" err="1"/>
                        <a:t>wtmp</a:t>
                      </a:r>
                      <a:r>
                        <a:rPr lang="en-US" altLang="zh-CN" sz="2000" dirty="0"/>
                        <a:t> </a:t>
                      </a:r>
                      <a:r>
                        <a:rPr lang="en-US" altLang="zh-CN" sz="2000" dirty="0" err="1"/>
                        <a:t>caowei</a:t>
                      </a:r>
                      <a:r>
                        <a:rPr lang="en-US" altLang="zh-CN" sz="2000" dirty="0"/>
                        <a:t>/tmp1</a:t>
                      </a:r>
                      <a:endParaRPr lang="zh-CN" altLang="en-US" sz="2000" dirty="0"/>
                    </a:p>
                  </a:txBody>
                  <a:tcPr/>
                </a:tc>
                <a:tc>
                  <a:txBody>
                    <a:bodyPr/>
                    <a:lstStyle/>
                    <a:p>
                      <a:r>
                        <a:rPr lang="zh-CN" altLang="en-US" sz="2000" dirty="0"/>
                        <a:t>将</a:t>
                      </a:r>
                      <a:r>
                        <a:rPr lang="en-US" altLang="zh-CN" sz="2000" dirty="0"/>
                        <a:t>/var/log/</a:t>
                      </a:r>
                      <a:r>
                        <a:rPr lang="en-US" altLang="zh-CN" sz="2000" dirty="0" err="1"/>
                        <a:t>wtmp</a:t>
                      </a:r>
                      <a:r>
                        <a:rPr lang="zh-CN" altLang="en-US" sz="2000" dirty="0"/>
                        <a:t>文件完全复制到</a:t>
                      </a:r>
                      <a:r>
                        <a:rPr lang="en-US" altLang="zh-CN" sz="2000" dirty="0" err="1"/>
                        <a:t>caowei</a:t>
                      </a:r>
                      <a:r>
                        <a:rPr lang="en-US" altLang="zh-CN" sz="2000" dirty="0"/>
                        <a:t>/tmp1</a:t>
                      </a:r>
                      <a:r>
                        <a:rPr lang="zh-CN" altLang="en-US" sz="2000" dirty="0"/>
                        <a:t>目录下</a:t>
                      </a:r>
                      <a:r>
                        <a:rPr lang="zh-CN" altLang="en-US" sz="2000" dirty="0">
                          <a:solidFill>
                            <a:srgbClr val="FF0000"/>
                          </a:solidFill>
                        </a:rPr>
                        <a:t>（拥有者权限改变）</a:t>
                      </a:r>
                    </a:p>
                  </a:txBody>
                  <a:tcPr/>
                </a:tc>
                <a:extLst>
                  <a:ext uri="{0D108BD9-81ED-4DB2-BD59-A6C34878D82A}">
                    <a16:rowId xmlns:a16="http://schemas.microsoft.com/office/drawing/2014/main" val="10007"/>
                  </a:ext>
                </a:extLst>
              </a:tr>
              <a:tr h="706494">
                <a:tc>
                  <a:txBody>
                    <a:bodyPr/>
                    <a:lstStyle/>
                    <a:p>
                      <a:r>
                        <a:rPr lang="en-US" altLang="zh-CN" sz="2000" dirty="0"/>
                        <a:t>cp -r  some/dir/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将某目录下的所有文件（包括子目录）复制到另一个目录</a:t>
                      </a:r>
                    </a:p>
                  </a:txBody>
                  <a:tcPr/>
                </a:tc>
                <a:extLst>
                  <a:ext uri="{0D108BD9-81ED-4DB2-BD59-A6C34878D82A}">
                    <a16:rowId xmlns:a16="http://schemas.microsoft.com/office/drawing/2014/main" val="10008"/>
                  </a:ext>
                </a:extLst>
              </a:tr>
            </a:tbl>
          </a:graphicData>
        </a:graphic>
      </p:graphicFrame>
      <p:pic>
        <p:nvPicPr>
          <p:cNvPr id="4" name="图片 3">
            <a:extLst>
              <a:ext uri="{FF2B5EF4-FFF2-40B4-BE49-F238E27FC236}">
                <a16:creationId xmlns:a16="http://schemas.microsoft.com/office/drawing/2014/main" id="{254BA0D8-FB1A-48AD-8D00-A2BB2B431C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33157" y="172198"/>
            <a:ext cx="4547503" cy="1052514"/>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rm</a:t>
            </a:r>
            <a:r>
              <a:rPr lang="zh-CN" altLang="en-US" dirty="0"/>
              <a:t>命令</a:t>
            </a:r>
          </a:p>
        </p:txBody>
      </p:sp>
      <p:sp>
        <p:nvSpPr>
          <p:cNvPr id="3" name="内容占位符 2"/>
          <p:cNvSpPr>
            <a:spLocks noGrp="1"/>
          </p:cNvSpPr>
          <p:nvPr>
            <p:ph idx="1"/>
          </p:nvPr>
        </p:nvSpPr>
        <p:spPr>
          <a:xfrm>
            <a:off x="827584" y="1340768"/>
            <a:ext cx="8119566" cy="5006181"/>
          </a:xfrm>
        </p:spPr>
        <p:txBody>
          <a:bodyPr/>
          <a:lstStyle/>
          <a:p>
            <a:r>
              <a:rPr lang="zh-CN" altLang="en-US" sz="3100" dirty="0"/>
              <a:t>功能：删除</a:t>
            </a:r>
            <a:r>
              <a:rPr lang="zh-CN" altLang="en-US" sz="3100" dirty="0">
                <a:solidFill>
                  <a:srgbClr val="FF0000"/>
                </a:solidFill>
              </a:rPr>
              <a:t>文件或目录</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rm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solidFill>
                  <a:srgbClr val="FF0000"/>
                </a:solidFill>
              </a:rPr>
              <a:t>交互式</a:t>
            </a:r>
            <a:r>
              <a:rPr lang="zh-CN" altLang="en-US" sz="2400" dirty="0"/>
              <a:t>，删除前逐一询问确认</a:t>
            </a:r>
            <a:endParaRPr lang="en-US" altLang="zh-CN" sz="2400" dirty="0"/>
          </a:p>
          <a:p>
            <a:pPr lvl="1"/>
            <a:r>
              <a:rPr lang="en-US" altLang="zh-CN" sz="2400" dirty="0"/>
              <a:t>-f : </a:t>
            </a:r>
            <a:r>
              <a:rPr lang="zh-CN" altLang="en-US" sz="2400" dirty="0"/>
              <a:t>忽略不存在的文件，</a:t>
            </a:r>
            <a:r>
              <a:rPr lang="zh-CN" altLang="en-US" sz="2400" dirty="0">
                <a:solidFill>
                  <a:srgbClr val="FF0000"/>
                </a:solidFill>
              </a:rPr>
              <a:t>无警告信息</a:t>
            </a:r>
          </a:p>
          <a:p>
            <a:pPr lvl="1"/>
            <a:r>
              <a:rPr lang="en-US" altLang="zh-CN" sz="2400" dirty="0">
                <a:solidFill>
                  <a:srgbClr val="FF0000"/>
                </a:solidFill>
              </a:rPr>
              <a:t>-r</a:t>
            </a:r>
            <a:r>
              <a:rPr lang="en-US" altLang="zh-CN" sz="2400" dirty="0"/>
              <a:t> : </a:t>
            </a:r>
            <a:r>
              <a:rPr lang="zh-CN" altLang="en-US" sz="2400" dirty="0">
                <a:solidFill>
                  <a:srgbClr val="FF0000"/>
                </a:solidFill>
              </a:rPr>
              <a:t>递归删除</a:t>
            </a:r>
            <a:r>
              <a:rPr lang="zh-CN" altLang="en-US" sz="2400" dirty="0"/>
              <a:t>目录及其内容</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4004438710"/>
              </p:ext>
            </p:extLst>
          </p:nvPr>
        </p:nvGraphicFramePr>
        <p:xfrm>
          <a:off x="827584" y="4362105"/>
          <a:ext cx="7920880" cy="2429499"/>
        </p:xfrm>
        <a:graphic>
          <a:graphicData uri="http://schemas.openxmlformats.org/drawingml/2006/table">
            <a:tbl>
              <a:tblPr firstRow="1" bandRow="1">
                <a:tableStyleId>{21E4AEA4-8DFA-4A89-87EB-49C32662AFE0}</a:tableStyleId>
              </a:tblPr>
              <a:tblGrid>
                <a:gridCol w="2208786">
                  <a:extLst>
                    <a:ext uri="{9D8B030D-6E8A-4147-A177-3AD203B41FA5}">
                      <a16:colId xmlns:a16="http://schemas.microsoft.com/office/drawing/2014/main" val="20000"/>
                    </a:ext>
                  </a:extLst>
                </a:gridCol>
                <a:gridCol w="5712094">
                  <a:extLst>
                    <a:ext uri="{9D8B030D-6E8A-4147-A177-3AD203B41FA5}">
                      <a16:colId xmlns:a16="http://schemas.microsoft.com/office/drawing/2014/main" val="20001"/>
                    </a:ext>
                  </a:extLst>
                </a:gridCol>
              </a:tblGrid>
              <a:tr h="384106">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4106">
                <a:tc>
                  <a:txBody>
                    <a:bodyPr/>
                    <a:lstStyle/>
                    <a:p>
                      <a:r>
                        <a:rPr lang="en-US" altLang="zh-CN" sz="2000" dirty="0">
                          <a:solidFill>
                            <a:schemeClr val="tx1"/>
                          </a:solidFill>
                        </a:rPr>
                        <a:t>rm ash</a:t>
                      </a:r>
                    </a:p>
                  </a:txBody>
                  <a:tcPr/>
                </a:tc>
                <a:tc>
                  <a:txBody>
                    <a:bodyPr/>
                    <a:lstStyle/>
                    <a:p>
                      <a:r>
                        <a:rPr lang="zh-CN" altLang="en-US" sz="2000" dirty="0">
                          <a:solidFill>
                            <a:schemeClr val="tx1"/>
                          </a:solidFill>
                        </a:rPr>
                        <a:t>删除指定文件</a:t>
                      </a:r>
                      <a:r>
                        <a:rPr lang="en-US" altLang="zh-CN" sz="2000" dirty="0">
                          <a:solidFill>
                            <a:schemeClr val="tx1"/>
                          </a:solidFill>
                        </a:rPr>
                        <a:t>ash</a:t>
                      </a:r>
                      <a:endParaRPr lang="zh-CN" altLang="en-US" sz="2000" dirty="0">
                        <a:solidFill>
                          <a:schemeClr val="tx1"/>
                        </a:solidFill>
                      </a:endParaRPr>
                    </a:p>
                  </a:txBody>
                  <a:tcPr/>
                </a:tc>
                <a:extLst>
                  <a:ext uri="{0D108BD9-81ED-4DB2-BD59-A6C34878D82A}">
                    <a16:rowId xmlns:a16="http://schemas.microsoft.com/office/drawing/2014/main" val="10001"/>
                  </a:ext>
                </a:extLst>
              </a:tr>
              <a:tr h="384106">
                <a:tc>
                  <a:txBody>
                    <a:bodyPr/>
                    <a:lstStyle/>
                    <a:p>
                      <a:r>
                        <a:rPr lang="en-US" altLang="zh-CN" sz="2000" dirty="0"/>
                        <a:t>rm .*</a:t>
                      </a:r>
                    </a:p>
                  </a:txBody>
                  <a:tcPr/>
                </a:tc>
                <a:tc>
                  <a:txBody>
                    <a:bodyPr/>
                    <a:lstStyle/>
                    <a:p>
                      <a:r>
                        <a:rPr lang="zh-CN" altLang="en-US" sz="2000" dirty="0"/>
                        <a:t>删除当前目录</a:t>
                      </a:r>
                      <a:r>
                        <a:rPr lang="zh-CN" altLang="en-US" sz="2000" dirty="0">
                          <a:solidFill>
                            <a:schemeClr val="tx1"/>
                          </a:solidFill>
                        </a:rPr>
                        <a:t>下</a:t>
                      </a:r>
                      <a:r>
                        <a:rPr lang="zh-CN" altLang="en-US" sz="2000" dirty="0">
                          <a:solidFill>
                            <a:srgbClr val="FF0000"/>
                          </a:solidFill>
                        </a:rPr>
                        <a:t>所有隐藏文件</a:t>
                      </a:r>
                    </a:p>
                  </a:txBody>
                  <a:tcPr/>
                </a:tc>
                <a:extLst>
                  <a:ext uri="{0D108BD9-81ED-4DB2-BD59-A6C34878D82A}">
                    <a16:rowId xmlns:a16="http://schemas.microsoft.com/office/drawing/2014/main" val="10002"/>
                  </a:ext>
                </a:extLst>
              </a:tr>
              <a:tr h="323447">
                <a:tc>
                  <a:txBody>
                    <a:bodyPr/>
                    <a:lstStyle/>
                    <a:p>
                      <a:r>
                        <a:rPr lang="en-US" altLang="zh-CN" sz="2000" dirty="0"/>
                        <a:t>rm -f file{1,3,5}</a:t>
                      </a:r>
                    </a:p>
                  </a:txBody>
                  <a:tcPr/>
                </a:tc>
                <a:tc>
                  <a:txBody>
                    <a:bodyPr/>
                    <a:lstStyle/>
                    <a:p>
                      <a:r>
                        <a:rPr lang="zh-CN" altLang="en-US" sz="2000" dirty="0"/>
                        <a:t>强制删除</a:t>
                      </a:r>
                      <a:r>
                        <a:rPr lang="en-US" altLang="zh-CN" sz="2000" dirty="0"/>
                        <a:t>file1</a:t>
                      </a:r>
                      <a:r>
                        <a:rPr lang="zh-CN" altLang="en-US" sz="2000" dirty="0"/>
                        <a:t>，</a:t>
                      </a:r>
                      <a:r>
                        <a:rPr lang="en-US" altLang="zh-CN" sz="2000" dirty="0"/>
                        <a:t>file2</a:t>
                      </a:r>
                      <a:r>
                        <a:rPr lang="zh-CN" altLang="en-US" sz="2000" dirty="0"/>
                        <a:t>，</a:t>
                      </a:r>
                      <a:r>
                        <a:rPr lang="en-US" altLang="zh-CN" sz="2000" dirty="0"/>
                        <a:t>file3</a:t>
                      </a:r>
                      <a:endParaRPr lang="zh-CN" altLang="en-US" sz="2000" dirty="0"/>
                    </a:p>
                  </a:txBody>
                  <a:tcPr/>
                </a:tc>
                <a:extLst>
                  <a:ext uri="{0D108BD9-81ED-4DB2-BD59-A6C34878D82A}">
                    <a16:rowId xmlns:a16="http://schemas.microsoft.com/office/drawing/2014/main" val="10003"/>
                  </a:ext>
                </a:extLst>
              </a:tr>
              <a:tr h="384106">
                <a:tc>
                  <a:txBody>
                    <a:bodyPr/>
                    <a:lstStyle/>
                    <a:p>
                      <a:r>
                        <a:rPr lang="en-US" altLang="zh-CN" sz="2000" dirty="0"/>
                        <a:t>rm -r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有删除提示</a:t>
                      </a:r>
                      <a:r>
                        <a:rPr lang="zh-CN" altLang="en-US" sz="2000" dirty="0"/>
                        <a:t>）</a:t>
                      </a:r>
                    </a:p>
                  </a:txBody>
                  <a:tcPr/>
                </a:tc>
                <a:extLst>
                  <a:ext uri="{0D108BD9-81ED-4DB2-BD59-A6C34878D82A}">
                    <a16:rowId xmlns:a16="http://schemas.microsoft.com/office/drawing/2014/main" val="10004"/>
                  </a:ext>
                </a:extLst>
              </a:tr>
              <a:tr h="448299">
                <a:tc>
                  <a:txBody>
                    <a:bodyPr/>
                    <a:lstStyle/>
                    <a:p>
                      <a:r>
                        <a:rPr lang="en-US" altLang="zh-CN" sz="2000" dirty="0"/>
                        <a:t>rm -rf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强制删除，无删除提示</a:t>
                      </a:r>
                      <a:r>
                        <a:rPr lang="zh-CN" altLang="en-US" sz="2000" dirty="0"/>
                        <a:t>）</a:t>
                      </a: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A25C746C-16B8-411A-B197-6CE90C18F6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396746" y="47329"/>
            <a:ext cx="3682957" cy="1595325"/>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45971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 常用目录操作命令</a:t>
            </a:r>
          </a:p>
        </p:txBody>
      </p:sp>
      <p:graphicFrame>
        <p:nvGraphicFramePr>
          <p:cNvPr id="7" name="Group 3"/>
          <p:cNvGraphicFramePr>
            <a:graphicFrameLocks noGrp="1"/>
          </p:cNvGraphicFramePr>
          <p:nvPr>
            <p:ph idx="1"/>
            <p:extLst>
              <p:ext uri="{D42A27DB-BD31-4B8C-83A1-F6EECF244321}">
                <p14:modId xmlns:p14="http://schemas.microsoft.com/office/powerpoint/2010/main" val="162734036"/>
              </p:ext>
            </p:extLst>
          </p:nvPr>
        </p:nvGraphicFramePr>
        <p:xfrm>
          <a:off x="827584" y="1484785"/>
          <a:ext cx="7772400" cy="5181600"/>
        </p:xfrm>
        <a:graphic>
          <a:graphicData uri="http://schemas.openxmlformats.org/drawingml/2006/table">
            <a:tbl>
              <a:tblPr>
                <a:tableStyleId>{35758FB7-9AC5-4552-8A53-C91805E547FA}</a:tableStyleId>
              </a:tblPr>
              <a:tblGrid>
                <a:gridCol w="2223471">
                  <a:extLst>
                    <a:ext uri="{9D8B030D-6E8A-4147-A177-3AD203B41FA5}">
                      <a16:colId xmlns:a16="http://schemas.microsoft.com/office/drawing/2014/main" val="20000"/>
                    </a:ext>
                  </a:extLst>
                </a:gridCol>
                <a:gridCol w="5548929">
                  <a:extLst>
                    <a:ext uri="{9D8B030D-6E8A-4147-A177-3AD203B41FA5}">
                      <a16:colId xmlns:a16="http://schemas.microsoft.com/office/drawing/2014/main" val="20001"/>
                    </a:ext>
                  </a:extLst>
                </a:gridCol>
              </a:tblGrid>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ls</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显示文件和目录列表</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cd</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切换目录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pwd</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显示当前工作目录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a:ln>
                            <a:noFill/>
                          </a:ln>
                          <a:effectLst/>
                        </a:rPr>
                        <a:t>mkdir</a:t>
                      </a:r>
                      <a:endParaRPr kumimoji="0" lang="en-US" altLang="zh-CN" sz="2800" b="0" i="0" u="none" strike="noStrike" cap="none" normalizeH="0" baseline="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创建目录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rmdir</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a:t>
                      </a:r>
                      <a:r>
                        <a:rPr kumimoji="0" lang="zh-CN" altLang="en-US" sz="2800" u="none" strike="noStrike" cap="none" normalizeH="0" baseline="0" dirty="0">
                          <a:ln>
                            <a:noFill/>
                          </a:ln>
                          <a:solidFill>
                            <a:schemeClr val="tx1"/>
                          </a:solidFill>
                          <a:effectLst/>
                        </a:rPr>
                        <a:t>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344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tree</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显示目录树</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mv</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移动文件或目录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859701"/>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rm</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删除文件或目录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34616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cp</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复制文件或目录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21358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a:t>
            </a:r>
            <a:r>
              <a:rPr lang="zh-CN" altLang="en-US" dirty="0"/>
              <a:t>命令</a:t>
            </a:r>
          </a:p>
        </p:txBody>
      </p:sp>
      <p:sp>
        <p:nvSpPr>
          <p:cNvPr id="3" name="内容占位符 2"/>
          <p:cNvSpPr>
            <a:spLocks noGrp="1"/>
          </p:cNvSpPr>
          <p:nvPr>
            <p:ph idx="1"/>
          </p:nvPr>
        </p:nvSpPr>
        <p:spPr>
          <a:xfrm>
            <a:off x="827584" y="1246053"/>
            <a:ext cx="8119566" cy="5006181"/>
          </a:xfrm>
        </p:spPr>
        <p:txBody>
          <a:bodyPr/>
          <a:lstStyle/>
          <a:p>
            <a:r>
              <a:rPr lang="zh-CN" altLang="en-US" sz="3100" dirty="0"/>
              <a:t>功能：移动</a:t>
            </a:r>
            <a:r>
              <a:rPr lang="zh-CN" altLang="en-US" sz="3100" dirty="0">
                <a:solidFill>
                  <a:srgbClr val="FF0000"/>
                </a:solidFill>
              </a:rPr>
              <a:t>文件或目录</a:t>
            </a:r>
            <a:r>
              <a:rPr lang="zh-CN" altLang="en-US" sz="3100" dirty="0"/>
              <a:t>，或</a:t>
            </a:r>
            <a:r>
              <a:rPr lang="zh-CN" altLang="en-US" sz="3100" dirty="0">
                <a:solidFill>
                  <a:srgbClr val="FF0000"/>
                </a:solidFill>
              </a:rPr>
              <a:t>重命名</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mv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en-US" sz="3100" dirty="0">
                <a:solidFill>
                  <a:schemeClr val="accent6">
                    <a:lumMod val="75000"/>
                  </a:schemeClr>
                </a:solidFill>
              </a:rPr>
              <a:t>源</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en-US" sz="3100" dirty="0">
                <a:solidFill>
                  <a:schemeClr val="accent6">
                    <a:lumMod val="75000"/>
                  </a:schemeClr>
                </a:solidFill>
              </a:rPr>
              <a:t>目录</a:t>
            </a:r>
            <a:r>
              <a:rPr lang="en-US" altLang="zh-CN" sz="3100" dirty="0">
                <a:solidFill>
                  <a:schemeClr val="accent6">
                    <a:lumMod val="75000"/>
                  </a:schemeClr>
                </a:solidFill>
              </a:rPr>
              <a:t>/</a:t>
            </a:r>
            <a:r>
              <a:rPr lang="zh-CN" altLang="en-US" sz="3100" dirty="0">
                <a:solidFill>
                  <a:schemeClr val="accent6">
                    <a:lumMod val="75000"/>
                  </a:schemeClr>
                </a:solidFill>
              </a:rPr>
              <a:t>目标文件</a:t>
            </a:r>
            <a:endParaRPr lang="en-US" altLang="zh-CN" sz="3100" dirty="0">
              <a:solidFill>
                <a:schemeClr val="accent6">
                  <a:lumMod val="75000"/>
                </a:schemeClr>
              </a:solidFill>
            </a:endParaRPr>
          </a:p>
          <a:p>
            <a:r>
              <a:rPr lang="zh-CN" altLang="en-US" sz="3100" dirty="0"/>
              <a:t>参数</a:t>
            </a:r>
            <a:endParaRPr lang="en-US" altLang="zh-CN" sz="3100" dirty="0"/>
          </a:p>
          <a:p>
            <a:pPr lvl="1">
              <a:spcBef>
                <a:spcPts val="300"/>
              </a:spcBef>
            </a:pPr>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，会</a:t>
            </a:r>
            <a:r>
              <a:rPr lang="zh-CN" altLang="en-US" sz="2400" dirty="0">
                <a:solidFill>
                  <a:srgbClr val="FF0000"/>
                </a:solidFill>
              </a:rPr>
              <a:t>询问是否覆盖</a:t>
            </a:r>
            <a:endParaRPr lang="en-US" altLang="zh-CN" sz="2400" dirty="0">
              <a:solidFill>
                <a:srgbClr val="FF0000"/>
              </a:solidFill>
            </a:endParaRPr>
          </a:p>
          <a:p>
            <a:pPr lvl="1">
              <a:spcBef>
                <a:spcPts val="300"/>
              </a:spcBef>
            </a:pPr>
            <a:r>
              <a:rPr lang="en-US" altLang="zh-CN" sz="2400" dirty="0">
                <a:solidFill>
                  <a:srgbClr val="FF0000"/>
                </a:solidFill>
              </a:rPr>
              <a:t>-f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，不会</a:t>
            </a:r>
            <a:r>
              <a:rPr lang="zh-CN" altLang="en-US" sz="2400" dirty="0">
                <a:solidFill>
                  <a:srgbClr val="FF0000"/>
                </a:solidFill>
              </a:rPr>
              <a:t>询问而直接覆盖</a:t>
            </a:r>
          </a:p>
          <a:p>
            <a:pPr lvl="1">
              <a:spcBef>
                <a:spcPts val="300"/>
              </a:spcBef>
            </a:pPr>
            <a:r>
              <a:rPr lang="en-US" altLang="zh-CN" sz="2400" dirty="0"/>
              <a:t>-u : </a:t>
            </a:r>
            <a:r>
              <a:rPr lang="zh-CN" altLang="en-US" sz="2400" dirty="0"/>
              <a:t>当源文件比目标文件新或者目标文件不存在时，才执行移动操作</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2289895227"/>
              </p:ext>
            </p:extLst>
          </p:nvPr>
        </p:nvGraphicFramePr>
        <p:xfrm>
          <a:off x="467544" y="4490719"/>
          <a:ext cx="8551614" cy="2286000"/>
        </p:xfrm>
        <a:graphic>
          <a:graphicData uri="http://schemas.openxmlformats.org/drawingml/2006/table">
            <a:tbl>
              <a:tblPr firstRow="1" bandRow="1">
                <a:tableStyleId>{21E4AEA4-8DFA-4A89-87EB-49C32662AFE0}</a:tableStyleId>
              </a:tblPr>
              <a:tblGrid>
                <a:gridCol w="2862982">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38375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3759">
                <a:tc>
                  <a:txBody>
                    <a:bodyPr/>
                    <a:lstStyle/>
                    <a:p>
                      <a:r>
                        <a:rPr lang="en-US" altLang="zh-CN" sz="2000" dirty="0">
                          <a:solidFill>
                            <a:schemeClr val="tx1"/>
                          </a:solidFill>
                        </a:rPr>
                        <a:t>mv file </a:t>
                      </a:r>
                      <a:r>
                        <a:rPr lang="en-US" altLang="zh-CN" sz="2000" dirty="0" err="1">
                          <a:solidFill>
                            <a:schemeClr val="tx1"/>
                          </a:solidFill>
                        </a:rPr>
                        <a:t>file.bak</a:t>
                      </a:r>
                      <a:r>
                        <a:rPr lang="en-US" altLang="zh-CN" sz="2000" dirty="0">
                          <a:solidFill>
                            <a:schemeClr val="tx1"/>
                          </a:solidFill>
                        </a:rPr>
                        <a:t> </a:t>
                      </a:r>
                    </a:p>
                  </a:txBody>
                  <a:tcPr/>
                </a:tc>
                <a:tc>
                  <a:txBody>
                    <a:bodyPr/>
                    <a:lstStyle/>
                    <a:p>
                      <a:r>
                        <a:rPr lang="zh-CN" altLang="en-US" sz="2000" dirty="0">
                          <a:solidFill>
                            <a:schemeClr val="tx1"/>
                          </a:solidFill>
                        </a:rPr>
                        <a:t>将</a:t>
                      </a:r>
                      <a:r>
                        <a:rPr lang="en-US" altLang="zh-CN" sz="2000" dirty="0">
                          <a:solidFill>
                            <a:schemeClr val="tx1"/>
                          </a:solidFill>
                        </a:rPr>
                        <a:t>file</a:t>
                      </a:r>
                      <a:r>
                        <a:rPr lang="zh-CN" altLang="en-US" sz="2000" dirty="0">
                          <a:solidFill>
                            <a:schemeClr val="tx1"/>
                          </a:solidFill>
                        </a:rPr>
                        <a:t>文件或目录更名为</a:t>
                      </a:r>
                      <a:r>
                        <a:rPr lang="en-US" altLang="zh-CN" sz="2000" dirty="0" err="1">
                          <a:solidFill>
                            <a:schemeClr val="tx1"/>
                          </a:solidFill>
                        </a:rPr>
                        <a:t>file.bak</a:t>
                      </a:r>
                      <a:endParaRPr lang="en-US" altLang="zh-CN" sz="2000" dirty="0">
                        <a:solidFill>
                          <a:schemeClr val="tx1"/>
                        </a:solidFill>
                      </a:endParaRPr>
                    </a:p>
                  </a:txBody>
                  <a:tcPr/>
                </a:tc>
                <a:extLst>
                  <a:ext uri="{0D108BD9-81ED-4DB2-BD59-A6C34878D82A}">
                    <a16:rowId xmlns:a16="http://schemas.microsoft.com/office/drawing/2014/main" val="10001"/>
                  </a:ext>
                </a:extLst>
              </a:tr>
              <a:tr h="383759">
                <a:tc>
                  <a:txBody>
                    <a:bodyPr/>
                    <a:lstStyle/>
                    <a:p>
                      <a:r>
                        <a:rPr lang="en-US" altLang="zh-CN" sz="2000" dirty="0"/>
                        <a:t>mv file1  </a:t>
                      </a:r>
                      <a:r>
                        <a:rPr lang="en-US" altLang="zh-CN" sz="2000" dirty="0" err="1"/>
                        <a:t>mydata</a:t>
                      </a:r>
                      <a:r>
                        <a:rPr lang="en-US" altLang="zh-CN" sz="2000" dirty="0"/>
                        <a:t>/</a:t>
                      </a:r>
                    </a:p>
                  </a:txBody>
                  <a:tcPr/>
                </a:tc>
                <a:tc>
                  <a:txBody>
                    <a:bodyPr/>
                    <a:lstStyle/>
                    <a:p>
                      <a:r>
                        <a:rPr lang="zh-CN" altLang="en-US" sz="2000" dirty="0"/>
                        <a:t>将</a:t>
                      </a:r>
                      <a:r>
                        <a:rPr lang="en-US" altLang="zh-CN" sz="2000" dirty="0"/>
                        <a:t>file1</a:t>
                      </a:r>
                      <a:r>
                        <a:rPr lang="zh-CN" altLang="en-US" sz="2000" dirty="0"/>
                        <a:t>移动到</a:t>
                      </a:r>
                      <a:r>
                        <a:rPr lang="en-US" altLang="zh-CN" sz="2000" dirty="0" err="1"/>
                        <a:t>mydata</a:t>
                      </a:r>
                      <a:r>
                        <a:rPr lang="zh-CN" altLang="en-US" sz="2000" dirty="0"/>
                        <a:t>目录下</a:t>
                      </a:r>
                      <a:endParaRPr lang="zh-CN" altLang="en-US" sz="2000" dirty="0">
                        <a:solidFill>
                          <a:srgbClr val="FF0000"/>
                        </a:solidFill>
                      </a:endParaRPr>
                    </a:p>
                  </a:txBody>
                  <a:tcPr/>
                </a:tc>
                <a:extLst>
                  <a:ext uri="{0D108BD9-81ED-4DB2-BD59-A6C34878D82A}">
                    <a16:rowId xmlns:a16="http://schemas.microsoft.com/office/drawing/2014/main" val="10002"/>
                  </a:ext>
                </a:extLst>
              </a:tr>
              <a:tr h="383759">
                <a:tc>
                  <a:txBody>
                    <a:bodyPr/>
                    <a:lstStyle/>
                    <a:p>
                      <a:r>
                        <a:rPr lang="nn-NO" altLang="zh-CN" sz="2000" dirty="0"/>
                        <a:t>mv -i file1  mydata/file2</a:t>
                      </a:r>
                    </a:p>
                  </a:txBody>
                  <a:tcPr/>
                </a:tc>
                <a:tc>
                  <a:txBody>
                    <a:bodyPr/>
                    <a:lstStyle/>
                    <a:p>
                      <a:r>
                        <a:rPr lang="zh-CN" altLang="en-US" sz="2000" dirty="0"/>
                        <a:t>以询问的方式移动文件</a:t>
                      </a:r>
                      <a:r>
                        <a:rPr lang="en-US" altLang="zh-CN" sz="2000" dirty="0"/>
                        <a:t>file1</a:t>
                      </a:r>
                      <a:r>
                        <a:rPr lang="zh-CN" altLang="en-US" sz="2000" dirty="0"/>
                        <a:t>到</a:t>
                      </a:r>
                      <a:r>
                        <a:rPr lang="en-US" altLang="zh-CN" sz="2000" dirty="0" err="1"/>
                        <a:t>mydata</a:t>
                      </a:r>
                      <a:r>
                        <a:rPr lang="en-US" altLang="zh-CN" sz="2000" dirty="0"/>
                        <a:t>/file2</a:t>
                      </a:r>
                      <a:r>
                        <a:rPr lang="zh-CN" altLang="en-US" sz="2000" dirty="0"/>
                        <a:t>目录下</a:t>
                      </a:r>
                    </a:p>
                  </a:txBody>
                  <a:tcPr/>
                </a:tc>
                <a:extLst>
                  <a:ext uri="{0D108BD9-81ED-4DB2-BD59-A6C34878D82A}">
                    <a16:rowId xmlns:a16="http://schemas.microsoft.com/office/drawing/2014/main" val="10003"/>
                  </a:ext>
                </a:extLst>
              </a:tr>
              <a:tr h="678958">
                <a:tc>
                  <a:txBody>
                    <a:bodyPr/>
                    <a:lstStyle/>
                    <a:p>
                      <a:r>
                        <a:rPr lang="en-US" altLang="zh-CN" sz="2000" dirty="0"/>
                        <a:t>mv datadir1  /home/</a:t>
                      </a:r>
                      <a:r>
                        <a:rPr lang="en-US" altLang="zh-CN" sz="2000" dirty="0" err="1"/>
                        <a:t>zhang</a:t>
                      </a:r>
                      <a:r>
                        <a:rPr lang="en-US" altLang="zh-CN" sz="2000" dirty="0"/>
                        <a:t>/data</a:t>
                      </a:r>
                    </a:p>
                  </a:txBody>
                  <a:tcPr/>
                </a:tc>
                <a:tc>
                  <a:txBody>
                    <a:bodyPr/>
                    <a:lstStyle/>
                    <a:p>
                      <a:r>
                        <a:rPr lang="zh-CN" altLang="en-US" sz="2000" dirty="0"/>
                        <a:t>将</a:t>
                      </a:r>
                      <a:r>
                        <a:rPr lang="en-US" altLang="zh-CN" sz="2000" dirty="0"/>
                        <a:t>datadir1</a:t>
                      </a:r>
                      <a:r>
                        <a:rPr lang="zh-CN" altLang="en-US" sz="2000" dirty="0"/>
                        <a:t>目录下的内容移动到</a:t>
                      </a:r>
                      <a:r>
                        <a:rPr lang="en-US" altLang="zh-CN" sz="2000" dirty="0"/>
                        <a:t>/home/</a:t>
                      </a:r>
                      <a:r>
                        <a:rPr lang="en-US" altLang="zh-CN" sz="2000" dirty="0" err="1"/>
                        <a:t>zhang</a:t>
                      </a:r>
                      <a:r>
                        <a:rPr lang="en-US" altLang="zh-CN" sz="2000" dirty="0"/>
                        <a:t>/data</a:t>
                      </a:r>
                      <a:r>
                        <a:rPr lang="zh-CN" altLang="en-US" sz="2000" dirty="0"/>
                        <a:t>目录下</a:t>
                      </a:r>
                    </a:p>
                  </a:txBody>
                  <a:tcPr/>
                </a:tc>
                <a:extLst>
                  <a:ext uri="{0D108BD9-81ED-4DB2-BD59-A6C34878D82A}">
                    <a16:rowId xmlns:a16="http://schemas.microsoft.com/office/drawing/2014/main" val="10004"/>
                  </a:ext>
                </a:extLst>
              </a:tr>
            </a:tbl>
          </a:graphicData>
        </a:graphic>
      </p:graphicFrame>
      <p:pic>
        <p:nvPicPr>
          <p:cNvPr id="7" name="图片 6">
            <a:extLst>
              <a:ext uri="{FF2B5EF4-FFF2-40B4-BE49-F238E27FC236}">
                <a16:creationId xmlns:a16="http://schemas.microsoft.com/office/drawing/2014/main" id="{C26B9ED3-3BDA-44A0-94B7-2A41A1B527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38329" y="946412"/>
            <a:ext cx="4536504" cy="29781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427708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ln</a:t>
            </a:r>
            <a:r>
              <a:rPr lang="zh-CN" altLang="en-US" dirty="0"/>
              <a:t>命令</a:t>
            </a:r>
          </a:p>
        </p:txBody>
      </p:sp>
      <p:sp>
        <p:nvSpPr>
          <p:cNvPr id="3" name="内容占位符 2"/>
          <p:cNvSpPr>
            <a:spLocks noGrp="1"/>
          </p:cNvSpPr>
          <p:nvPr>
            <p:ph idx="1"/>
          </p:nvPr>
        </p:nvSpPr>
        <p:spPr>
          <a:xfrm>
            <a:off x="796987" y="1244228"/>
            <a:ext cx="8507288" cy="5006181"/>
          </a:xfrm>
        </p:spPr>
        <p:txBody>
          <a:bodyPr/>
          <a:lstStyle/>
          <a:p>
            <a:r>
              <a:rPr lang="zh-CN" altLang="en-US" dirty="0"/>
              <a:t>功能：创建链接文件。</a:t>
            </a:r>
          </a:p>
          <a:p>
            <a:r>
              <a:rPr lang="zh-CN" altLang="en-US" dirty="0"/>
              <a:t>格式：</a:t>
            </a:r>
            <a:r>
              <a:rPr lang="en-US" altLang="zh-CN" dirty="0" err="1">
                <a:solidFill>
                  <a:schemeClr val="accent6">
                    <a:lumMod val="75000"/>
                  </a:schemeClr>
                </a:solidFill>
              </a:rPr>
              <a:t>ln</a:t>
            </a:r>
            <a:r>
              <a:rPr lang="en-US" altLang="zh-CN" dirty="0">
                <a:solidFill>
                  <a:schemeClr val="accent6">
                    <a:lumMod val="75000"/>
                  </a:schemeClr>
                </a:solidFill>
              </a:rPr>
              <a:t>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被链接文件</a:t>
            </a:r>
            <a:r>
              <a:rPr lang="en-US" altLang="zh-CN" dirty="0">
                <a:solidFill>
                  <a:schemeClr val="accent6">
                    <a:lumMod val="75000"/>
                  </a:schemeClr>
                </a:solidFill>
              </a:rPr>
              <a:t>&gt; &lt;</a:t>
            </a:r>
            <a:r>
              <a:rPr lang="zh-CN" altLang="en-US" dirty="0">
                <a:solidFill>
                  <a:schemeClr val="accent6">
                    <a:lumMod val="75000"/>
                  </a:schemeClr>
                </a:solidFill>
              </a:rPr>
              <a:t>链接文件</a:t>
            </a:r>
            <a:r>
              <a:rPr lang="en-US" altLang="zh-CN" dirty="0">
                <a:solidFill>
                  <a:schemeClr val="accent6">
                    <a:lumMod val="75000"/>
                  </a:schemeClr>
                </a:solidFill>
              </a:rPr>
              <a:t>&gt;</a:t>
            </a:r>
          </a:p>
          <a:p>
            <a:r>
              <a:rPr lang="zh-CN" altLang="en-US" dirty="0"/>
              <a:t>参数：</a:t>
            </a:r>
          </a:p>
          <a:p>
            <a:pPr lvl="1"/>
            <a:r>
              <a:rPr lang="en-US" altLang="zh-CN" dirty="0">
                <a:solidFill>
                  <a:srgbClr val="FF0000"/>
                </a:solidFill>
              </a:rPr>
              <a:t>-s </a:t>
            </a:r>
            <a:r>
              <a:rPr lang="en-US" altLang="zh-CN" dirty="0"/>
              <a:t>: </a:t>
            </a:r>
            <a:r>
              <a:rPr lang="zh-CN" altLang="en-US" dirty="0"/>
              <a:t>创建</a:t>
            </a:r>
            <a:r>
              <a:rPr lang="zh-CN" altLang="en-US" dirty="0">
                <a:solidFill>
                  <a:srgbClr val="FF0000"/>
                </a:solidFill>
              </a:rPr>
              <a:t>符号链接</a:t>
            </a:r>
            <a:r>
              <a:rPr lang="zh-CN" altLang="en-US" dirty="0"/>
              <a:t>，默认情况下是硬链接</a:t>
            </a:r>
          </a:p>
          <a:p>
            <a:pPr lvl="1"/>
            <a:r>
              <a:rPr lang="en-US" altLang="zh-CN" dirty="0">
                <a:solidFill>
                  <a:srgbClr val="FF0000"/>
                </a:solidFill>
              </a:rPr>
              <a:t>-f </a:t>
            </a:r>
            <a:r>
              <a:rPr lang="en-US" altLang="zh-CN" dirty="0"/>
              <a:t>: </a:t>
            </a:r>
            <a:r>
              <a:rPr lang="zh-CN" altLang="en-US" dirty="0">
                <a:solidFill>
                  <a:srgbClr val="FF0000"/>
                </a:solidFill>
              </a:rPr>
              <a:t>强行创建链接</a:t>
            </a:r>
            <a:r>
              <a:rPr lang="zh-CN" altLang="en-US" dirty="0"/>
              <a:t>，不论链接文件是否存在</a:t>
            </a:r>
          </a:p>
          <a:p>
            <a:pPr lvl="1"/>
            <a:r>
              <a:rPr lang="en-US" altLang="zh-CN" dirty="0"/>
              <a:t>-</a:t>
            </a:r>
            <a:r>
              <a:rPr lang="en-US" altLang="zh-CN" dirty="0" err="1"/>
              <a:t>i</a:t>
            </a:r>
            <a:r>
              <a:rPr lang="en-US" altLang="zh-CN" dirty="0"/>
              <a:t> : </a:t>
            </a:r>
            <a:r>
              <a:rPr lang="zh-CN" altLang="en-US" dirty="0"/>
              <a:t>覆盖原有文件之前先询问用户</a:t>
            </a:r>
          </a:p>
          <a:p>
            <a:r>
              <a:rPr lang="zh-CN" altLang="en-US" dirty="0"/>
              <a:t>举例：</a:t>
            </a:r>
          </a:p>
          <a:p>
            <a:pPr lvl="1">
              <a:spcBef>
                <a:spcPts val="600"/>
              </a:spcBef>
            </a:pPr>
            <a:r>
              <a:rPr lang="zh-CN" altLang="en-US" dirty="0"/>
              <a:t> </a:t>
            </a:r>
            <a:r>
              <a:rPr lang="en-US" altLang="zh-CN" dirty="0"/>
              <a:t>$ </a:t>
            </a:r>
            <a:r>
              <a:rPr lang="en-US" altLang="zh-CN" dirty="0" err="1"/>
              <a:t>ln</a:t>
            </a:r>
            <a:r>
              <a:rPr lang="en-US" altLang="zh-CN" dirty="0"/>
              <a:t> </a:t>
            </a:r>
            <a:r>
              <a:rPr lang="en-US" altLang="zh-CN" dirty="0" err="1"/>
              <a:t>somefile</a:t>
            </a:r>
            <a:r>
              <a:rPr lang="en-US" altLang="zh-CN" dirty="0"/>
              <a:t> </a:t>
            </a:r>
            <a:r>
              <a:rPr lang="en-US" altLang="zh-CN" dirty="0" err="1"/>
              <a:t>hardlinkfile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somefile</a:t>
            </a:r>
            <a:r>
              <a:rPr lang="en-US" altLang="zh-CN" dirty="0"/>
              <a:t> </a:t>
            </a:r>
            <a:r>
              <a:rPr lang="en-US" altLang="zh-CN" dirty="0" err="1"/>
              <a:t>softlinkfile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somedir</a:t>
            </a:r>
            <a:r>
              <a:rPr lang="en-US" altLang="zh-CN" dirty="0"/>
              <a:t> </a:t>
            </a:r>
            <a:r>
              <a:rPr lang="en-US" altLang="zh-CN" dirty="0" err="1"/>
              <a:t>softlinkfile</a:t>
            </a:r>
            <a:r>
              <a:rPr lang="en-US" altLang="zh-CN" dirty="0"/>
              <a:t> </a:t>
            </a:r>
            <a:endParaRPr lang="zh-CN" altLang="en-US" dirty="0"/>
          </a:p>
        </p:txBody>
      </p:sp>
      <p:pic>
        <p:nvPicPr>
          <p:cNvPr id="5" name="图片 4">
            <a:extLst>
              <a:ext uri="{FF2B5EF4-FFF2-40B4-BE49-F238E27FC236}">
                <a16:creationId xmlns:a16="http://schemas.microsoft.com/office/drawing/2014/main" id="{8E9AFBAD-E468-45D7-BEA5-8418A144252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703381" y="31022"/>
            <a:ext cx="4422331" cy="121320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a:t>
            </a:r>
          </a:p>
        </p:txBody>
      </p:sp>
      <p:sp>
        <p:nvSpPr>
          <p:cNvPr id="3" name="内容占位符 2"/>
          <p:cNvSpPr>
            <a:spLocks noGrp="1"/>
          </p:cNvSpPr>
          <p:nvPr>
            <p:ph idx="1"/>
          </p:nvPr>
        </p:nvSpPr>
        <p:spPr>
          <a:xfrm>
            <a:off x="793686" y="1340768"/>
            <a:ext cx="7666746" cy="4718149"/>
          </a:xfrm>
        </p:spPr>
        <p:txBody>
          <a:bodyPr/>
          <a:lstStyle/>
          <a:p>
            <a:r>
              <a:rPr lang="zh-CN" altLang="en-US" sz="2800" dirty="0"/>
              <a:t>功能：在</a:t>
            </a:r>
            <a:r>
              <a:rPr lang="zh-CN" altLang="en-US" sz="2800" dirty="0">
                <a:solidFill>
                  <a:srgbClr val="FF0000"/>
                </a:solidFill>
              </a:rPr>
              <a:t>文件系统（硬盘）</a:t>
            </a:r>
            <a:r>
              <a:rPr lang="zh-CN" altLang="en-US" sz="2800" dirty="0"/>
              <a:t>中</a:t>
            </a:r>
            <a:r>
              <a:rPr lang="zh-CN" altLang="en-US" sz="2800" dirty="0">
                <a:solidFill>
                  <a:srgbClr val="FF0000"/>
                </a:solidFill>
              </a:rPr>
              <a:t>查找匹配的文件</a:t>
            </a:r>
            <a:endParaRPr lang="en-US" altLang="zh-CN" sz="2800" dirty="0">
              <a:solidFill>
                <a:srgbClr val="FF0000"/>
              </a:solidFill>
            </a:endParaRPr>
          </a:p>
          <a:p>
            <a:r>
              <a:rPr lang="zh-CN" altLang="en-US" sz="2800" dirty="0"/>
              <a:t>格式</a:t>
            </a:r>
            <a:endParaRPr lang="en-US" altLang="zh-CN" sz="2800" dirty="0"/>
          </a:p>
          <a:p>
            <a:pPr lvl="1">
              <a:buNone/>
            </a:pPr>
            <a:r>
              <a:rPr lang="en-US" altLang="zh-CN" sz="2400" dirty="0"/>
              <a:t>find [&lt;</a:t>
            </a:r>
            <a:r>
              <a:rPr lang="zh-CN" altLang="en-US" sz="2400" dirty="0"/>
              <a:t>起始目录</a:t>
            </a:r>
            <a:r>
              <a:rPr lang="en-US" altLang="zh-CN" sz="2400" dirty="0"/>
              <a:t>&gt; ...] [&lt;</a:t>
            </a:r>
            <a:r>
              <a:rPr lang="zh-CN" altLang="en-US" sz="2400" dirty="0"/>
              <a:t>选项表达式</a:t>
            </a:r>
            <a:r>
              <a:rPr lang="en-US" altLang="zh-CN" sz="2400" dirty="0"/>
              <a:t>&gt;] [&lt;</a:t>
            </a:r>
            <a:r>
              <a:rPr lang="zh-CN" altLang="en-US" sz="2400" dirty="0"/>
              <a:t>条件匹配表达式</a:t>
            </a:r>
            <a:r>
              <a:rPr lang="en-US" altLang="zh-CN" sz="2400" dirty="0"/>
              <a:t>&gt;] [&lt;</a:t>
            </a:r>
            <a:r>
              <a:rPr lang="zh-CN" altLang="en-US" sz="2400" dirty="0"/>
              <a:t>动作表达式</a:t>
            </a:r>
            <a:r>
              <a:rPr lang="en-US" altLang="zh-CN" sz="2400" dirty="0"/>
              <a:t>&gt;]</a:t>
            </a:r>
          </a:p>
          <a:p>
            <a:pPr>
              <a:lnSpc>
                <a:spcPct val="90000"/>
              </a:lnSpc>
            </a:pPr>
            <a:r>
              <a:rPr lang="zh-CN" altLang="en-US" sz="2800" dirty="0"/>
              <a:t>说明</a:t>
            </a:r>
          </a:p>
          <a:p>
            <a:pPr lvl="1">
              <a:lnSpc>
                <a:spcPct val="90000"/>
              </a:lnSpc>
            </a:pPr>
            <a:r>
              <a:rPr lang="en-US" altLang="zh-CN" sz="2200" dirty="0"/>
              <a:t>&lt;</a:t>
            </a:r>
            <a:r>
              <a:rPr lang="zh-CN" altLang="en-US" sz="2200" dirty="0"/>
              <a:t>起始目录</a:t>
            </a:r>
            <a:r>
              <a:rPr lang="en-US" altLang="zh-CN" sz="2200" dirty="0"/>
              <a:t>&gt;</a:t>
            </a:r>
            <a:r>
              <a:rPr lang="zh-CN" altLang="en-US" sz="2200" dirty="0"/>
              <a:t>：对每个指定的 </a:t>
            </a:r>
            <a:r>
              <a:rPr lang="en-US" altLang="zh-CN" sz="2200" dirty="0"/>
              <a:t>&lt;</a:t>
            </a:r>
            <a:r>
              <a:rPr lang="zh-CN" altLang="en-US" sz="2200" dirty="0"/>
              <a:t>起始目录</a:t>
            </a:r>
            <a:r>
              <a:rPr lang="en-US" altLang="zh-CN" sz="2200" dirty="0"/>
              <a:t>&gt; </a:t>
            </a:r>
            <a:r>
              <a:rPr lang="zh-CN" altLang="en-US" sz="2200" dirty="0"/>
              <a:t>递归搜索目录树</a:t>
            </a:r>
          </a:p>
          <a:p>
            <a:pPr lvl="2">
              <a:lnSpc>
                <a:spcPct val="90000"/>
              </a:lnSpc>
            </a:pPr>
            <a:r>
              <a:rPr lang="zh-CN" altLang="en-US" sz="2000" b="1" dirty="0"/>
              <a:t>省略</a:t>
            </a:r>
            <a:r>
              <a:rPr lang="en-US" altLang="zh-CN" sz="2000" b="1" dirty="0"/>
              <a:t>&lt;</a:t>
            </a:r>
            <a:r>
              <a:rPr lang="zh-CN" altLang="en-US" sz="2000" b="1" dirty="0"/>
              <a:t>起始目录</a:t>
            </a:r>
            <a:r>
              <a:rPr lang="en-US" altLang="zh-CN" sz="2000" b="1" dirty="0"/>
              <a:t>&gt;</a:t>
            </a:r>
            <a:r>
              <a:rPr lang="zh-CN" altLang="en-US" sz="2000" b="1" dirty="0"/>
              <a:t>时表示当前目录</a:t>
            </a:r>
            <a:endParaRPr lang="zh-CN" altLang="en-US" sz="2000" dirty="0"/>
          </a:p>
          <a:p>
            <a:pPr lvl="1">
              <a:lnSpc>
                <a:spcPct val="90000"/>
              </a:lnSpc>
            </a:pPr>
            <a:r>
              <a:rPr lang="en-US" altLang="zh-CN" sz="2200" dirty="0"/>
              <a:t>&lt;</a:t>
            </a:r>
            <a:r>
              <a:rPr lang="zh-CN" altLang="en-US" sz="2200" dirty="0"/>
              <a:t>选项表达式</a:t>
            </a:r>
            <a:r>
              <a:rPr lang="en-US" altLang="zh-CN" sz="2200" dirty="0"/>
              <a:t>&gt;</a:t>
            </a:r>
            <a:r>
              <a:rPr lang="zh-CN" altLang="en-US" sz="2200" dirty="0"/>
              <a:t>：控制 </a:t>
            </a:r>
            <a:r>
              <a:rPr lang="en-US" altLang="zh-CN" sz="2200" dirty="0"/>
              <a:t>find </a:t>
            </a:r>
            <a:r>
              <a:rPr lang="zh-CN" altLang="en-US" sz="2200" dirty="0"/>
              <a:t>命令的行为</a:t>
            </a:r>
          </a:p>
          <a:p>
            <a:pPr lvl="1">
              <a:lnSpc>
                <a:spcPct val="90000"/>
              </a:lnSpc>
            </a:pPr>
            <a:r>
              <a:rPr lang="en-US" altLang="zh-CN" sz="2200" dirty="0"/>
              <a:t>&lt;</a:t>
            </a:r>
            <a:r>
              <a:rPr lang="zh-CN" altLang="en-US" sz="2200" dirty="0"/>
              <a:t>条件匹配表达式</a:t>
            </a:r>
            <a:r>
              <a:rPr lang="en-US" altLang="zh-CN" sz="2200" dirty="0"/>
              <a:t>&gt;</a:t>
            </a:r>
            <a:r>
              <a:rPr lang="zh-CN" altLang="en-US" sz="2200" dirty="0"/>
              <a:t>：根据匹配条件查找文件</a:t>
            </a:r>
          </a:p>
          <a:p>
            <a:pPr lvl="1">
              <a:lnSpc>
                <a:spcPct val="90000"/>
              </a:lnSpc>
            </a:pPr>
            <a:r>
              <a:rPr lang="en-US" altLang="zh-CN" sz="2200" dirty="0"/>
              <a:t>&lt;</a:t>
            </a:r>
            <a:r>
              <a:rPr lang="zh-CN" altLang="en-US" sz="2200" dirty="0"/>
              <a:t>动作表达式</a:t>
            </a:r>
            <a:r>
              <a:rPr lang="en-US" altLang="zh-CN" sz="2200" dirty="0"/>
              <a:t>&gt;</a:t>
            </a:r>
            <a:r>
              <a:rPr lang="zh-CN" altLang="en-US" sz="2200" dirty="0"/>
              <a:t>：指定对查找结果的操作，默认为显示在标准输出（</a:t>
            </a:r>
            <a:r>
              <a:rPr lang="en-US" altLang="zh-CN" sz="2200" dirty="0"/>
              <a:t>-print</a:t>
            </a:r>
            <a:r>
              <a:rPr lang="zh-CN" altLang="en-US" sz="2200" dirty="0"/>
              <a:t>）</a:t>
            </a:r>
          </a:p>
          <a:p>
            <a:pPr lvl="1">
              <a:lnSpc>
                <a:spcPct val="90000"/>
              </a:lnSpc>
            </a:pPr>
            <a:r>
              <a:rPr lang="zh-CN" altLang="en-US" sz="2200" dirty="0"/>
              <a:t>不带任何参数的 </a:t>
            </a:r>
            <a:r>
              <a:rPr lang="en-US" altLang="zh-CN" sz="2200" dirty="0"/>
              <a:t>find </a:t>
            </a:r>
            <a:r>
              <a:rPr lang="zh-CN" altLang="en-US" sz="2200" dirty="0"/>
              <a:t>命令将在屏幕上递归显示当前目录下的文件列表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命令选项表达式</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665558636"/>
              </p:ext>
            </p:extLst>
          </p:nvPr>
        </p:nvGraphicFramePr>
        <p:xfrm>
          <a:off x="457200" y="1628800"/>
          <a:ext cx="8229600" cy="4754880"/>
        </p:xfrm>
        <a:graphic>
          <a:graphicData uri="http://schemas.openxmlformats.org/drawingml/2006/table">
            <a:tbl>
              <a:tblPr firstRow="1" bandRow="1">
                <a:tableStyleId>{5C22544A-7EE6-4342-B048-85BDC9FD1C3A}</a:tableStyleId>
              </a:tblPr>
              <a:tblGrid>
                <a:gridCol w="3034680">
                  <a:extLst>
                    <a:ext uri="{9D8B030D-6E8A-4147-A177-3AD203B41FA5}">
                      <a16:colId xmlns:a16="http://schemas.microsoft.com/office/drawing/2014/main" val="20000"/>
                    </a:ext>
                  </a:extLst>
                </a:gridCol>
                <a:gridCol w="5194920">
                  <a:extLst>
                    <a:ext uri="{9D8B030D-6E8A-4147-A177-3AD203B41FA5}">
                      <a16:colId xmlns:a16="http://schemas.microsoft.com/office/drawing/2014/main" val="20001"/>
                    </a:ext>
                  </a:extLst>
                </a:gridCol>
              </a:tblGrid>
              <a:tr h="419831">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755695">
                <a:tc>
                  <a:txBody>
                    <a:bodyPr/>
                    <a:lstStyle/>
                    <a:p>
                      <a:r>
                        <a:rPr lang="en-US" altLang="zh-CN" sz="2400" dirty="0"/>
                        <a:t>-L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如果遇到符号链接文件，就跟踪链接所指的文件</a:t>
                      </a:r>
                    </a:p>
                  </a:txBody>
                  <a:tcPr/>
                </a:tc>
                <a:extLst>
                  <a:ext uri="{0D108BD9-81ED-4DB2-BD59-A6C34878D82A}">
                    <a16:rowId xmlns:a16="http://schemas.microsoft.com/office/drawing/2014/main" val="10001"/>
                  </a:ext>
                </a:extLst>
              </a:tr>
              <a:tr h="755695">
                <a:tc>
                  <a:txBody>
                    <a:bodyPr/>
                    <a:lstStyle/>
                    <a:p>
                      <a:r>
                        <a:rPr lang="en-US" altLang="zh-CN" sz="2400" dirty="0">
                          <a:solidFill>
                            <a:schemeClr val="tx1"/>
                          </a:solidFill>
                        </a:rPr>
                        <a:t>-</a:t>
                      </a:r>
                      <a:r>
                        <a:rPr lang="en-US" altLang="zh-CN" sz="2400" dirty="0" err="1">
                          <a:solidFill>
                            <a:schemeClr val="tx1"/>
                          </a:solidFill>
                        </a:rPr>
                        <a:t>regextype</a:t>
                      </a:r>
                      <a:r>
                        <a:rPr lang="en-US" altLang="zh-CN" sz="2400" dirty="0">
                          <a:solidFill>
                            <a:schemeClr val="tx1"/>
                          </a:solidFill>
                        </a:rPr>
                        <a:t> TYPE </a:t>
                      </a:r>
                      <a:endParaRPr lang="zh-CN" altLang="en-US" sz="24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指定 </a:t>
                      </a:r>
                      <a:r>
                        <a:rPr lang="en-US" altLang="zh-CN" sz="2400" dirty="0"/>
                        <a:t>-</a:t>
                      </a:r>
                      <a:r>
                        <a:rPr lang="en-US" altLang="zh-CN" sz="2400" dirty="0" err="1"/>
                        <a:t>regex</a:t>
                      </a:r>
                      <a:r>
                        <a:rPr lang="en-US" altLang="zh-CN" sz="2400" dirty="0"/>
                        <a:t> </a:t>
                      </a:r>
                      <a:r>
                        <a:rPr lang="zh-CN" altLang="en-US" sz="2400" dirty="0"/>
                        <a:t>和 </a:t>
                      </a:r>
                      <a:r>
                        <a:rPr lang="en-US" altLang="zh-CN" sz="2400" dirty="0"/>
                        <a:t>-</a:t>
                      </a:r>
                      <a:r>
                        <a:rPr lang="en-US" altLang="zh-CN" sz="2400" dirty="0" err="1"/>
                        <a:t>iregex</a:t>
                      </a:r>
                      <a:r>
                        <a:rPr lang="en-US" altLang="zh-CN" sz="2400" dirty="0"/>
                        <a:t> </a:t>
                      </a:r>
                      <a:r>
                        <a:rPr lang="zh-CN" altLang="en-US" sz="2400" dirty="0"/>
                        <a:t>使用的正则表达式类型，默认为 </a:t>
                      </a:r>
                      <a:r>
                        <a:rPr lang="en-US" altLang="zh-CN" sz="2400" dirty="0" err="1"/>
                        <a:t>emacs</a:t>
                      </a:r>
                      <a:endParaRPr lang="zh-CN" altLang="en-US" sz="2400" dirty="0"/>
                    </a:p>
                  </a:txBody>
                  <a:tcPr/>
                </a:tc>
                <a:extLst>
                  <a:ext uri="{0D108BD9-81ED-4DB2-BD59-A6C34878D82A}">
                    <a16:rowId xmlns:a16="http://schemas.microsoft.com/office/drawing/2014/main" val="10002"/>
                  </a:ext>
                </a:extLst>
              </a:tr>
              <a:tr h="755695">
                <a:tc>
                  <a:txBody>
                    <a:bodyPr/>
                    <a:lstStyle/>
                    <a:p>
                      <a:r>
                        <a:rPr lang="en-US" altLang="zh-CN" sz="2400" dirty="0"/>
                        <a:t>-depth/-d </a:t>
                      </a:r>
                      <a:endParaRPr lang="zh-CN" altLang="en-US" sz="2400" dirty="0"/>
                    </a:p>
                  </a:txBody>
                  <a:tcPr/>
                </a:tc>
                <a:tc>
                  <a:txBody>
                    <a:bodyPr/>
                    <a:lstStyle/>
                    <a:p>
                      <a:r>
                        <a:rPr lang="zh-CN" altLang="en-US" sz="2400" dirty="0"/>
                        <a:t>查找目录自身之前先处理目录中的文件（即深度优先） </a:t>
                      </a:r>
                    </a:p>
                  </a:txBody>
                  <a:tcPr/>
                </a:tc>
                <a:extLst>
                  <a:ext uri="{0D108BD9-81ED-4DB2-BD59-A6C34878D82A}">
                    <a16:rowId xmlns:a16="http://schemas.microsoft.com/office/drawing/2014/main" val="10003"/>
                  </a:ext>
                </a:extLst>
              </a:tr>
              <a:tr h="419831">
                <a:tc>
                  <a:txBody>
                    <a:bodyPr/>
                    <a:lstStyle/>
                    <a:p>
                      <a:r>
                        <a:rPr lang="en-US" altLang="zh-CN" sz="2400" dirty="0"/>
                        <a:t>-mount/-</a:t>
                      </a:r>
                      <a:r>
                        <a:rPr lang="en-US" altLang="zh-CN" sz="2400" dirty="0" err="1"/>
                        <a:t>xdev</a:t>
                      </a:r>
                      <a:r>
                        <a:rPr lang="en-US" altLang="zh-CN" sz="2400" dirty="0"/>
                        <a:t>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查找文件时不跨越文件系统 </a:t>
                      </a:r>
                    </a:p>
                  </a:txBody>
                  <a:tcPr/>
                </a:tc>
                <a:extLst>
                  <a:ext uri="{0D108BD9-81ED-4DB2-BD59-A6C34878D82A}">
                    <a16:rowId xmlns:a16="http://schemas.microsoft.com/office/drawing/2014/main" val="10004"/>
                  </a:ext>
                </a:extLst>
              </a:tr>
              <a:tr h="419831">
                <a:tc>
                  <a:txBody>
                    <a:bodyPr/>
                    <a:lstStyle/>
                    <a:p>
                      <a:r>
                        <a:rPr lang="en-US" altLang="zh-CN" sz="2400" dirty="0"/>
                        <a:t>-</a:t>
                      </a:r>
                      <a:r>
                        <a:rPr lang="en-US" altLang="zh-CN" sz="2400" dirty="0" err="1"/>
                        <a:t>maxdepth</a:t>
                      </a:r>
                      <a:r>
                        <a:rPr lang="en-US" altLang="zh-CN" sz="2400" dirty="0"/>
                        <a:t> LEVELS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设置最大的查找深度 </a:t>
                      </a:r>
                    </a:p>
                  </a:txBody>
                  <a:tcPr/>
                </a:tc>
                <a:extLst>
                  <a:ext uri="{0D108BD9-81ED-4DB2-BD59-A6C34878D82A}">
                    <a16:rowId xmlns:a16="http://schemas.microsoft.com/office/drawing/2014/main" val="10005"/>
                  </a:ext>
                </a:extLst>
              </a:tr>
              <a:tr h="4198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--help</a:t>
                      </a:r>
                      <a:endParaRPr lang="zh-CN" altLang="en-US" sz="2400" dirty="0"/>
                    </a:p>
                  </a:txBody>
                  <a:tcPr/>
                </a:tc>
                <a:tc>
                  <a:txBody>
                    <a:bodyPr/>
                    <a:lstStyle/>
                    <a:p>
                      <a:r>
                        <a:rPr lang="zh-CN" altLang="en-US" sz="2400" dirty="0"/>
                        <a:t>显示 </a:t>
                      </a:r>
                      <a:r>
                        <a:rPr lang="en-US" altLang="zh-CN" sz="2400" dirty="0"/>
                        <a:t>find </a:t>
                      </a:r>
                      <a:r>
                        <a:rPr lang="zh-CN" altLang="en-US" sz="2400" dirty="0"/>
                        <a:t>命令帮助信息 </a:t>
                      </a:r>
                    </a:p>
                  </a:txBody>
                  <a:tcPr/>
                </a:tc>
                <a:extLst>
                  <a:ext uri="{0D108BD9-81ED-4DB2-BD59-A6C34878D82A}">
                    <a16:rowId xmlns:a16="http://schemas.microsoft.com/office/drawing/2014/main" val="10006"/>
                  </a:ext>
                </a:extLst>
              </a:tr>
              <a:tr h="419831">
                <a:tc>
                  <a:txBody>
                    <a:bodyPr/>
                    <a:lstStyle/>
                    <a:p>
                      <a:r>
                        <a:rPr lang="en-US" altLang="zh-CN" sz="2400" dirty="0"/>
                        <a:t>--version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显示 </a:t>
                      </a:r>
                      <a:r>
                        <a:rPr lang="en-US" altLang="zh-CN" sz="2400" dirty="0"/>
                        <a:t>find </a:t>
                      </a:r>
                      <a:r>
                        <a:rPr lang="zh-CN" altLang="en-US" sz="2400" dirty="0"/>
                        <a:t>的版本</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1</a:t>
            </a:r>
            <a:r>
              <a:rPr lang="zh-CN" altLang="en-US" dirty="0"/>
              <a:t>）</a:t>
            </a:r>
          </a:p>
        </p:txBody>
      </p:sp>
      <p:sp>
        <p:nvSpPr>
          <p:cNvPr id="3" name="内容占位符 2"/>
          <p:cNvSpPr>
            <a:spLocks noGrp="1"/>
          </p:cNvSpPr>
          <p:nvPr>
            <p:ph idx="1"/>
          </p:nvPr>
        </p:nvSpPr>
        <p:spPr>
          <a:xfrm>
            <a:off x="881737" y="1412776"/>
            <a:ext cx="7598866" cy="4646141"/>
          </a:xfrm>
        </p:spPr>
        <p:txBody>
          <a:bodyPr/>
          <a:lstStyle/>
          <a:p>
            <a:r>
              <a:rPr lang="zh-CN" altLang="en-US" sz="2400" dirty="0"/>
              <a:t>递归显示当前目录的文件列表</a:t>
            </a:r>
          </a:p>
          <a:p>
            <a:pPr lvl="1">
              <a:buNone/>
            </a:pPr>
            <a:r>
              <a:rPr lang="en-US" altLang="zh-CN" dirty="0">
                <a:solidFill>
                  <a:schemeClr val="accent6">
                    <a:lumMod val="75000"/>
                  </a:schemeClr>
                </a:solidFill>
              </a:rPr>
              <a:t>$ find</a:t>
            </a:r>
          </a:p>
          <a:p>
            <a:r>
              <a:rPr lang="zh-CN" altLang="en-US" sz="2400" dirty="0"/>
              <a:t>递归显示 </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a:t>
            </a:r>
          </a:p>
          <a:p>
            <a:r>
              <a:rPr lang="zh-CN" altLang="en-US" sz="2400" dirty="0"/>
              <a:t>递归显示 </a:t>
            </a:r>
            <a:r>
              <a:rPr lang="en-US" altLang="zh-CN" sz="2400" dirty="0"/>
              <a:t>/ </a:t>
            </a:r>
            <a:r>
              <a:rPr lang="zh-CN" altLang="en-US" sz="2400" dirty="0"/>
              <a:t>目录的文件列表（仅限于</a:t>
            </a:r>
            <a:r>
              <a:rPr lang="en-US" altLang="zh-CN" sz="2400" dirty="0"/>
              <a:t>3</a:t>
            </a:r>
            <a:r>
              <a:rPr lang="zh-CN" altLang="en-US" sz="2400" dirty="0"/>
              <a:t>层目录）</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maxdepth</a:t>
            </a:r>
            <a:r>
              <a:rPr lang="en-US" altLang="zh-CN" dirty="0">
                <a:solidFill>
                  <a:schemeClr val="accent6">
                    <a:lumMod val="75000"/>
                  </a:schemeClr>
                </a:solidFill>
              </a:rPr>
              <a:t> 3</a:t>
            </a:r>
          </a:p>
          <a:p>
            <a:r>
              <a:rPr lang="zh-CN" altLang="en-US" sz="2400" dirty="0"/>
              <a:t>递归显示 </a:t>
            </a:r>
            <a:r>
              <a:rPr lang="en-US" altLang="zh-CN" sz="2400" dirty="0"/>
              <a:t>/ </a:t>
            </a:r>
            <a:r>
              <a:rPr lang="zh-CN" altLang="en-US" sz="2400" dirty="0"/>
              <a:t>目录的文件列表（仅限于 </a:t>
            </a:r>
            <a:r>
              <a:rPr lang="en-US" altLang="zh-CN" sz="2400" dirty="0"/>
              <a:t>/ </a:t>
            </a:r>
            <a:r>
              <a:rPr lang="zh-CN" altLang="en-US" sz="2400" dirty="0"/>
              <a:t>文件系统）</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xdev</a:t>
            </a:r>
            <a:endParaRPr lang="en-US" altLang="zh-CN" dirty="0">
              <a:solidFill>
                <a:schemeClr val="accent6">
                  <a:lumMod val="75000"/>
                </a:schemeClr>
              </a:solidFill>
            </a:endParaRPr>
          </a:p>
          <a:p>
            <a:r>
              <a:rPr lang="zh-CN" altLang="en-US" sz="2400" dirty="0"/>
              <a:t>递归显示 </a:t>
            </a:r>
            <a:r>
              <a:rPr lang="en-US" altLang="zh-CN" sz="2400" dirty="0"/>
              <a:t>/home</a:t>
            </a:r>
            <a:r>
              <a:rPr lang="zh-CN" altLang="en-US" sz="2400" dirty="0"/>
              <a:t>、</a:t>
            </a:r>
            <a:r>
              <a:rPr lang="en-US" altLang="zh-CN" sz="2400" dirty="0"/>
              <a:t>/www</a:t>
            </a:r>
            <a:r>
              <a:rPr lang="zh-CN" altLang="en-US" sz="2400" dirty="0"/>
              <a:t>、</a:t>
            </a:r>
            <a:r>
              <a:rPr lang="en-US" altLang="zh-CN" sz="2400" dirty="0"/>
              <a:t>/</a:t>
            </a:r>
            <a:r>
              <a:rPr lang="en-US" altLang="zh-CN" sz="2400" dirty="0" err="1"/>
              <a:t>srv</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/home /www /</a:t>
            </a:r>
            <a:r>
              <a:rPr lang="en-US" altLang="zh-CN" dirty="0" err="1">
                <a:solidFill>
                  <a:schemeClr val="accent6">
                    <a:lumMod val="75000"/>
                  </a:schemeClr>
                </a:solidFill>
              </a:rPr>
              <a:t>srv</a:t>
            </a:r>
            <a:endParaRPr lang="zh-CN" altLang="en-US" dirty="0">
              <a:solidFill>
                <a:schemeClr val="accent6">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find </a:t>
            </a:r>
            <a:r>
              <a:rPr lang="zh-CN" altLang="en-US" dirty="0">
                <a:solidFill>
                  <a:srgbClr val="FF0000"/>
                </a:solidFill>
              </a:rPr>
              <a:t>命令</a:t>
            </a:r>
            <a:r>
              <a:rPr lang="en-US" altLang="zh-CN" dirty="0">
                <a:solidFill>
                  <a:srgbClr val="FF0000"/>
                </a:solidFill>
              </a:rPr>
              <a:t>—</a:t>
            </a:r>
            <a:r>
              <a:rPr lang="zh-CN" altLang="en-US" dirty="0">
                <a:solidFill>
                  <a:srgbClr val="FF0000"/>
                </a:solidFill>
              </a:rPr>
              <a:t>条件表达式</a:t>
            </a:r>
            <a:r>
              <a:rPr lang="en-US" altLang="zh-CN" dirty="0">
                <a:solidFill>
                  <a:srgbClr val="FF0000"/>
                </a:solidFill>
              </a:rPr>
              <a:t>-</a:t>
            </a:r>
            <a:r>
              <a:rPr lang="zh-CN" altLang="en-US" dirty="0">
                <a:solidFill>
                  <a:srgbClr val="FF0000"/>
                </a:solidFill>
              </a:rPr>
              <a:t>文件名</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4047954390"/>
              </p:ext>
            </p:extLst>
          </p:nvPr>
        </p:nvGraphicFramePr>
        <p:xfrm>
          <a:off x="539552" y="1484784"/>
          <a:ext cx="8064896" cy="3931920"/>
        </p:xfrm>
        <a:graphic>
          <a:graphicData uri="http://schemas.openxmlformats.org/drawingml/2006/table">
            <a:tbl>
              <a:tblPr firstRow="1" bandRow="1">
                <a:tableStyleId>{5C22544A-7EE6-4342-B048-85BDC9FD1C3A}</a:tableStyleId>
              </a:tblPr>
              <a:tblGrid>
                <a:gridCol w="3026419">
                  <a:extLst>
                    <a:ext uri="{9D8B030D-6E8A-4147-A177-3AD203B41FA5}">
                      <a16:colId xmlns:a16="http://schemas.microsoft.com/office/drawing/2014/main" val="20000"/>
                    </a:ext>
                  </a:extLst>
                </a:gridCol>
                <a:gridCol w="5038477">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a:solidFill>
                            <a:srgbClr val="FF0000"/>
                          </a:solidFill>
                        </a:rPr>
                        <a:t>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文件名</a:t>
                      </a:r>
                    </a:p>
                  </a:txBody>
                  <a:tcPr/>
                </a:tc>
                <a:extLst>
                  <a:ext uri="{0D108BD9-81ED-4DB2-BD59-A6C34878D82A}">
                    <a16:rowId xmlns:a16="http://schemas.microsoft.com/office/drawing/2014/main" val="10001"/>
                  </a:ext>
                </a:extLst>
              </a:tr>
              <a:tr h="338440">
                <a:tc>
                  <a:txBody>
                    <a:bodyPr/>
                    <a:lstStyle/>
                    <a:p>
                      <a:r>
                        <a:rPr lang="en-US" altLang="zh-CN" sz="2400" dirty="0"/>
                        <a:t>-</a:t>
                      </a:r>
                      <a:r>
                        <a:rPr lang="en-US" altLang="zh-CN" sz="2400" dirty="0" err="1">
                          <a:solidFill>
                            <a:srgbClr val="FF0000"/>
                          </a:solidFill>
                        </a:rPr>
                        <a:t>iname</a:t>
                      </a:r>
                      <a:r>
                        <a:rPr lang="en-US" altLang="zh-CN" sz="2400" dirty="0"/>
                        <a:t> PATTERN </a:t>
                      </a:r>
                      <a:endParaRPr lang="zh-CN" altLang="en-US" sz="2400" dirty="0"/>
                    </a:p>
                  </a:txBody>
                  <a:tcPr/>
                </a:tc>
                <a:tc>
                  <a:txBody>
                    <a:bodyPr/>
                    <a:lstStyle/>
                    <a:p>
                      <a:pPr>
                        <a:lnSpc>
                          <a:spcPct val="80000"/>
                        </a:lnSpc>
                      </a:pPr>
                      <a:r>
                        <a:rPr lang="zh-CN" altLang="en-US" sz="2400" dirty="0"/>
                        <a:t>匹配</a:t>
                      </a:r>
                      <a:r>
                        <a:rPr lang="zh-CN" altLang="en-US" sz="2400" dirty="0">
                          <a:solidFill>
                            <a:srgbClr val="FF0000"/>
                          </a:solidFill>
                        </a:rPr>
                        <a:t>文件名（忽略大小写） </a:t>
                      </a:r>
                    </a:p>
                  </a:txBody>
                  <a:tcPr/>
                </a:tc>
                <a:extLst>
                  <a:ext uri="{0D108BD9-81ED-4DB2-BD59-A6C34878D82A}">
                    <a16:rowId xmlns:a16="http://schemas.microsoft.com/office/drawing/2014/main" val="10002"/>
                  </a:ext>
                </a:extLst>
              </a:tr>
              <a:tr h="370840">
                <a:tc>
                  <a:txBody>
                    <a:bodyPr/>
                    <a:lstStyle/>
                    <a:p>
                      <a:r>
                        <a:rPr lang="en-US" altLang="zh-CN" sz="2400" dirty="0"/>
                        <a:t>-</a:t>
                      </a:r>
                      <a:r>
                        <a:rPr lang="en-US" altLang="zh-CN" sz="2400" dirty="0" err="1">
                          <a:solidFill>
                            <a:srgbClr val="FF0000"/>
                          </a:solidFill>
                        </a:rPr>
                        <a:t>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 </a:t>
                      </a:r>
                    </a:p>
                  </a:txBody>
                  <a:tcPr/>
                </a:tc>
                <a:extLst>
                  <a:ext uri="{0D108BD9-81ED-4DB2-BD59-A6C34878D82A}">
                    <a16:rowId xmlns:a16="http://schemas.microsoft.com/office/drawing/2014/main" val="10003"/>
                  </a:ext>
                </a:extLst>
              </a:tr>
              <a:tr h="370840">
                <a:tc>
                  <a:txBody>
                    <a:bodyPr/>
                    <a:lstStyle/>
                    <a:p>
                      <a:r>
                        <a:rPr lang="en-US" altLang="zh-CN" sz="2400" dirty="0"/>
                        <a:t>-</a:t>
                      </a:r>
                      <a:r>
                        <a:rPr lang="en-US" altLang="zh-CN" sz="2400" dirty="0" err="1">
                          <a:solidFill>
                            <a:srgbClr val="FF0000"/>
                          </a:solidFill>
                        </a:rPr>
                        <a:t>ilname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符号链接文件名（忽略大小写） </a:t>
                      </a:r>
                    </a:p>
                  </a:txBody>
                  <a:tcPr/>
                </a:tc>
                <a:extLst>
                  <a:ext uri="{0D108BD9-81ED-4DB2-BD59-A6C34878D82A}">
                    <a16:rowId xmlns:a16="http://schemas.microsoft.com/office/drawing/2014/main" val="10004"/>
                  </a:ext>
                </a:extLst>
              </a:tr>
              <a:tr h="185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rPr>
                        <a:t>-</a:t>
                      </a:r>
                      <a:r>
                        <a:rPr lang="en-US" altLang="zh-CN" sz="2400" dirty="0" err="1">
                          <a:solidFill>
                            <a:srgbClr val="FF0000"/>
                          </a:solidFill>
                        </a:rPr>
                        <a:t>wholename</a:t>
                      </a:r>
                      <a:r>
                        <a:rPr lang="en-US" altLang="zh-CN" sz="2400" dirty="0">
                          <a:solidFill>
                            <a:srgbClr val="FF0000"/>
                          </a:solidFill>
                        </a:rPr>
                        <a:t> </a:t>
                      </a:r>
                      <a:r>
                        <a:rPr lang="en-US" altLang="zh-CN" sz="2400" dirty="0"/>
                        <a:t>PATTERN</a:t>
                      </a:r>
                      <a:endParaRPr lang="zh-CN" altLang="en-US" sz="2400" dirty="0"/>
                    </a:p>
                  </a:txBody>
                  <a:tcPr/>
                </a:tc>
                <a:tc>
                  <a:txBody>
                    <a:bodyPr/>
                    <a:lstStyle/>
                    <a:p>
                      <a:r>
                        <a:rPr lang="zh-CN" altLang="en-US" sz="2400" dirty="0"/>
                        <a:t>匹配文件的</a:t>
                      </a:r>
                      <a:r>
                        <a:rPr lang="zh-CN" altLang="en-US" sz="2400" dirty="0">
                          <a:solidFill>
                            <a:srgbClr val="FF0000"/>
                          </a:solidFill>
                        </a:rPr>
                        <a:t>完整路径</a:t>
                      </a:r>
                      <a:r>
                        <a:rPr lang="zh-CN" altLang="en-US" sz="2400" dirty="0"/>
                        <a:t>（不把 ‘</a:t>
                      </a:r>
                      <a:r>
                        <a:rPr lang="en-US" altLang="zh-CN" sz="2400" dirty="0"/>
                        <a:t>/’ </a:t>
                      </a:r>
                      <a:r>
                        <a:rPr lang="zh-CN" altLang="en-US" sz="2400" dirty="0"/>
                        <a:t>和 ‘</a:t>
                      </a:r>
                      <a:r>
                        <a:rPr lang="en-US" altLang="zh-CN" sz="2400" dirty="0"/>
                        <a:t>.’ </a:t>
                      </a:r>
                      <a:r>
                        <a:rPr lang="zh-CN" altLang="en-US" sz="2400" dirty="0"/>
                        <a:t>作为特殊字符）</a:t>
                      </a:r>
                    </a:p>
                  </a:txBody>
                  <a:tcPr/>
                </a:tc>
                <a:extLst>
                  <a:ext uri="{0D108BD9-81ED-4DB2-BD59-A6C34878D82A}">
                    <a16:rowId xmlns:a16="http://schemas.microsoft.com/office/drawing/2014/main" val="10005"/>
                  </a:ext>
                </a:extLst>
              </a:tr>
              <a:tr h="370840">
                <a:tc>
                  <a:txBody>
                    <a:bodyPr/>
                    <a:lstStyle/>
                    <a:p>
                      <a:r>
                        <a:rPr lang="en-US" altLang="zh-CN" sz="2400" dirty="0">
                          <a:solidFill>
                            <a:schemeClr val="tx1"/>
                          </a:solidFill>
                        </a:rPr>
                        <a:t>-</a:t>
                      </a:r>
                      <a:r>
                        <a:rPr lang="en-US" altLang="zh-CN" sz="2400" dirty="0" err="1">
                          <a:solidFill>
                            <a:srgbClr val="FF0000"/>
                          </a:solidFill>
                        </a:rPr>
                        <a:t>iwholename</a:t>
                      </a:r>
                      <a:r>
                        <a:rPr lang="en-US" altLang="zh-CN" sz="2400" dirty="0">
                          <a:solidFill>
                            <a:schemeClr val="tx1"/>
                          </a:solidFill>
                        </a:rPr>
                        <a:t> </a:t>
                      </a:r>
                      <a:r>
                        <a:rPr lang="en-US" altLang="zh-CN" sz="2400" dirty="0"/>
                        <a:t>PATTERN</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匹配文件的</a:t>
                      </a:r>
                      <a:r>
                        <a:rPr lang="zh-CN" altLang="en-US" sz="2400" dirty="0">
                          <a:solidFill>
                            <a:srgbClr val="FF0000"/>
                          </a:solidFill>
                        </a:rPr>
                        <a:t>完整路径（忽略大小写） </a:t>
                      </a:r>
                    </a:p>
                  </a:txBody>
                  <a:tcPr/>
                </a:tc>
                <a:extLst>
                  <a:ext uri="{0D108BD9-81ED-4DB2-BD59-A6C34878D82A}">
                    <a16:rowId xmlns:a16="http://schemas.microsoft.com/office/drawing/2014/main" val="10006"/>
                  </a:ext>
                </a:extLst>
              </a:tr>
            </a:tbl>
          </a:graphicData>
        </a:graphic>
      </p:graphicFrame>
      <p:sp>
        <p:nvSpPr>
          <p:cNvPr id="8" name="TextBox 7"/>
          <p:cNvSpPr txBox="1"/>
          <p:nvPr/>
        </p:nvSpPr>
        <p:spPr>
          <a:xfrm>
            <a:off x="2051720" y="5465956"/>
            <a:ext cx="5616624"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solidFill>
                  <a:srgbClr val="FF0000"/>
                </a:solidFill>
              </a:rPr>
              <a:t>PATTERN </a:t>
            </a:r>
            <a:r>
              <a:rPr lang="zh-CN" altLang="en-US" sz="2400" dirty="0"/>
              <a:t>使用 </a:t>
            </a:r>
            <a:r>
              <a:rPr lang="en-US" altLang="zh-CN" sz="2400" dirty="0">
                <a:solidFill>
                  <a:srgbClr val="C00000"/>
                </a:solidFill>
              </a:rPr>
              <a:t>Shell </a:t>
            </a:r>
            <a:r>
              <a:rPr lang="zh-CN" altLang="en-US" sz="2400" dirty="0"/>
              <a:t>的</a:t>
            </a:r>
            <a:r>
              <a:rPr lang="zh-CN" altLang="en-US" sz="2400" dirty="0">
                <a:solidFill>
                  <a:srgbClr val="FF0000"/>
                </a:solidFill>
              </a:rPr>
              <a:t>匹配模式</a:t>
            </a:r>
            <a:endParaRPr lang="en-US" altLang="zh-CN" sz="2400" dirty="0">
              <a:solidFill>
                <a:srgbClr val="FF0000"/>
              </a:solidFill>
            </a:endParaRPr>
          </a:p>
          <a:p>
            <a:pPr>
              <a:buFont typeface="Arial" pitchFamily="34" charset="0"/>
              <a:buChar char="•"/>
            </a:pPr>
            <a:r>
              <a:rPr lang="zh-CN" altLang="en-US" sz="2400" dirty="0"/>
              <a:t> 可以使用 </a:t>
            </a:r>
            <a:r>
              <a:rPr lang="en-US" altLang="zh-CN" sz="2400" dirty="0"/>
              <a:t>Shell </a:t>
            </a:r>
            <a:r>
              <a:rPr lang="zh-CN" altLang="en-US" sz="2400" dirty="0"/>
              <a:t>的通配符（*、？</a:t>
            </a:r>
            <a:r>
              <a:rPr lang="en-US" altLang="zh-CN" sz="2400" dirty="0"/>
              <a:t>[]</a:t>
            </a:r>
            <a:r>
              <a:rPr lang="zh-CN" altLang="en-US" sz="2400" dirty="0"/>
              <a:t>）</a:t>
            </a:r>
            <a:endParaRPr lang="en-US" altLang="zh-CN" sz="2400" dirty="0"/>
          </a:p>
          <a:p>
            <a:pPr>
              <a:buFont typeface="Arial" pitchFamily="34" charset="0"/>
              <a:buChar char="•"/>
            </a:pPr>
            <a:r>
              <a:rPr lang="zh-CN" altLang="en-US" sz="2400" dirty="0"/>
              <a:t> 要用“”或‘’括起来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2</a:t>
            </a:r>
            <a:r>
              <a:rPr lang="zh-CN" altLang="en-US" dirty="0"/>
              <a:t>）</a:t>
            </a:r>
          </a:p>
        </p:txBody>
      </p:sp>
      <p:sp>
        <p:nvSpPr>
          <p:cNvPr id="3" name="内容占位符 2"/>
          <p:cNvSpPr>
            <a:spLocks noGrp="1"/>
          </p:cNvSpPr>
          <p:nvPr>
            <p:ph idx="1"/>
          </p:nvPr>
        </p:nvSpPr>
        <p:spPr>
          <a:xfrm>
            <a:off x="1154112" y="1412776"/>
            <a:ext cx="6992361" cy="4718149"/>
          </a:xfrm>
        </p:spPr>
        <p:txBody>
          <a:bodyPr/>
          <a:lstStyle/>
          <a:p>
            <a:pPr>
              <a:buNone/>
            </a:pPr>
            <a:r>
              <a:rPr lang="en-US" altLang="zh-CN" dirty="0"/>
              <a:t>$ find -name </a:t>
            </a:r>
            <a:r>
              <a:rPr lang="en-US" altLang="zh-CN" dirty="0" err="1"/>
              <a:t>myfile</a:t>
            </a:r>
            <a:endParaRPr lang="en-US" altLang="zh-CN" dirty="0"/>
          </a:p>
          <a:p>
            <a:pPr>
              <a:buNone/>
            </a:pPr>
            <a:r>
              <a:rPr lang="en-US" altLang="zh-CN" dirty="0"/>
              <a:t>$ find -</a:t>
            </a:r>
            <a:r>
              <a:rPr lang="en-US" altLang="zh-CN" dirty="0" err="1"/>
              <a:t>maxdepth</a:t>
            </a:r>
            <a:r>
              <a:rPr lang="en-US" altLang="zh-CN" dirty="0"/>
              <a:t> 2 -name </a:t>
            </a:r>
            <a:r>
              <a:rPr lang="en-US" altLang="zh-CN" dirty="0" err="1"/>
              <a:t>symfony</a:t>
            </a:r>
            <a:endParaRPr lang="en-US" altLang="zh-CN" dirty="0"/>
          </a:p>
          <a:p>
            <a:pPr>
              <a:buNone/>
            </a:pPr>
            <a:r>
              <a:rPr lang="en-US" altLang="zh-CN" dirty="0"/>
              <a:t>$ find -name 'd*'</a:t>
            </a:r>
          </a:p>
          <a:p>
            <a:pPr>
              <a:buNone/>
            </a:pPr>
            <a:r>
              <a:rPr lang="en-US" altLang="zh-CN" dirty="0"/>
              <a:t>$ find -name '???'</a:t>
            </a:r>
          </a:p>
          <a:p>
            <a:pPr>
              <a:buNone/>
            </a:pPr>
            <a:r>
              <a:rPr lang="en-US" altLang="zh-CN" dirty="0"/>
              <a:t>$ find -name '</a:t>
            </a:r>
            <a:r>
              <a:rPr lang="en-US" altLang="zh-CN" dirty="0" err="1"/>
              <a:t>ch</a:t>
            </a:r>
            <a:r>
              <a:rPr lang="en-US" altLang="zh-CN" dirty="0"/>
              <a:t>[0-2][0-9].txt*'</a:t>
            </a:r>
          </a:p>
          <a:p>
            <a:pPr>
              <a:buNone/>
            </a:pPr>
            <a:r>
              <a:rPr lang="en-US" altLang="zh-CN" dirty="0"/>
              <a:t>$ find -</a:t>
            </a:r>
            <a:r>
              <a:rPr lang="en-US" altLang="zh-CN" dirty="0" err="1"/>
              <a:t>iname</a:t>
            </a:r>
            <a:r>
              <a:rPr lang="en-US" altLang="zh-CN" dirty="0"/>
              <a:t> '[a-z]*'</a:t>
            </a:r>
          </a:p>
          <a:p>
            <a:pPr>
              <a:buNone/>
            </a:pPr>
            <a:r>
              <a:rPr lang="en-US" altLang="zh-CN" dirty="0"/>
              <a:t>$ find ~   -name  "*.txt"  </a:t>
            </a:r>
          </a:p>
          <a:p>
            <a:pPr>
              <a:buNone/>
            </a:pPr>
            <a:r>
              <a:rPr lang="en-US" altLang="zh-CN" dirty="0"/>
              <a:t>$ find .    -name  "[A-Z]*"  </a:t>
            </a:r>
          </a:p>
          <a:p>
            <a:pPr>
              <a:buNone/>
            </a:pPr>
            <a:r>
              <a:rPr lang="en-US" altLang="zh-CN" dirty="0"/>
              <a:t>$ find /etc -name  "host*" </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文件名</a:t>
            </a:r>
          </a:p>
        </p:txBody>
      </p:sp>
      <p:graphicFrame>
        <p:nvGraphicFramePr>
          <p:cNvPr id="7" name="内容占位符 6"/>
          <p:cNvGraphicFramePr>
            <a:graphicFrameLocks/>
          </p:cNvGraphicFramePr>
          <p:nvPr>
            <p:extLst>
              <p:ext uri="{D42A27DB-BD31-4B8C-83A1-F6EECF244321}">
                <p14:modId xmlns:p14="http://schemas.microsoft.com/office/powerpoint/2010/main" val="2802108738"/>
              </p:ext>
            </p:extLst>
          </p:nvPr>
        </p:nvGraphicFramePr>
        <p:xfrm>
          <a:off x="899591" y="2006618"/>
          <a:ext cx="7793037" cy="1591056"/>
        </p:xfrm>
        <a:graphic>
          <a:graphicData uri="http://schemas.openxmlformats.org/drawingml/2006/table">
            <a:tbl>
              <a:tblPr firstRow="1" bandRow="1">
                <a:tableStyleId>{5C22544A-7EE6-4342-B048-85BDC9FD1C3A}</a:tableStyleId>
              </a:tblPr>
              <a:tblGrid>
                <a:gridCol w="3056092">
                  <a:extLst>
                    <a:ext uri="{9D8B030D-6E8A-4147-A177-3AD203B41FA5}">
                      <a16:colId xmlns:a16="http://schemas.microsoft.com/office/drawing/2014/main" val="20000"/>
                    </a:ext>
                  </a:extLst>
                </a:gridCol>
                <a:gridCol w="4736945">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regex</a:t>
                      </a:r>
                      <a:r>
                        <a:rPr lang="en-US" altLang="zh-CN" sz="2400" dirty="0"/>
                        <a:t> REPATTERN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以正则表达式匹配文件名</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iregex</a:t>
                      </a:r>
                      <a:r>
                        <a:rPr lang="en-US" altLang="zh-CN" sz="2400" dirty="0"/>
                        <a:t> REPATTERN </a:t>
                      </a:r>
                      <a:endParaRPr lang="zh-CN" altLang="en-US" sz="2400" dirty="0"/>
                    </a:p>
                  </a:txBody>
                  <a:tcPr/>
                </a:tc>
                <a:tc>
                  <a:txBody>
                    <a:bodyPr/>
                    <a:lstStyle/>
                    <a:p>
                      <a:pPr>
                        <a:lnSpc>
                          <a:spcPct val="80000"/>
                        </a:lnSpc>
                      </a:pPr>
                      <a:r>
                        <a:rPr lang="zh-CN" altLang="en-US" sz="2400" dirty="0"/>
                        <a:t>以正则表达式匹配文件名（忽略大小写） </a:t>
                      </a:r>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1278880" y="4005064"/>
            <a:ext cx="6586239"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t>REPATTERN </a:t>
            </a:r>
            <a:r>
              <a:rPr lang="zh-CN" altLang="en-US" sz="2400" dirty="0"/>
              <a:t>使用</a:t>
            </a:r>
            <a:r>
              <a:rPr lang="zh-CN" altLang="en-US" sz="2400" dirty="0">
                <a:solidFill>
                  <a:srgbClr val="FF0000"/>
                </a:solidFill>
              </a:rPr>
              <a:t>正则表达式匹配模式</a:t>
            </a:r>
            <a:endParaRPr lang="en-US" altLang="zh-CN" sz="2400" dirty="0">
              <a:solidFill>
                <a:srgbClr val="FF0000"/>
              </a:solidFill>
            </a:endParaRPr>
          </a:p>
          <a:p>
            <a:pPr>
              <a:buFont typeface="Arial" pitchFamily="34" charset="0"/>
              <a:buChar char="•"/>
            </a:pPr>
            <a:r>
              <a:rPr lang="zh-CN" altLang="en-US" sz="2400" dirty="0"/>
              <a:t> 使用 </a:t>
            </a:r>
            <a:r>
              <a:rPr lang="en-US" altLang="zh-CN" sz="2400" dirty="0">
                <a:solidFill>
                  <a:srgbClr val="FF0000"/>
                </a:solidFill>
              </a:rPr>
              <a:t>-</a:t>
            </a:r>
            <a:r>
              <a:rPr lang="en-US" altLang="zh-CN" sz="2400" dirty="0" err="1">
                <a:solidFill>
                  <a:srgbClr val="FF0000"/>
                </a:solidFill>
              </a:rPr>
              <a:t>regextype</a:t>
            </a:r>
            <a:r>
              <a:rPr lang="en-US" altLang="zh-CN" sz="2400" dirty="0">
                <a:solidFill>
                  <a:srgbClr val="FF0000"/>
                </a:solidFill>
              </a:rPr>
              <a:t> TYPE </a:t>
            </a:r>
            <a:r>
              <a:rPr lang="zh-CN" altLang="en-US" sz="2400" dirty="0"/>
              <a:t>指定的</a:t>
            </a:r>
            <a:r>
              <a:rPr lang="zh-CN" altLang="en-US" sz="2400" dirty="0">
                <a:solidFill>
                  <a:srgbClr val="FF0000"/>
                </a:solidFill>
              </a:rPr>
              <a:t>正则表达式类型</a:t>
            </a:r>
            <a:endParaRPr lang="en-US" altLang="zh-CN" sz="2400" dirty="0">
              <a:solidFill>
                <a:srgbClr val="FF0000"/>
              </a:solidFill>
            </a:endParaRPr>
          </a:p>
          <a:p>
            <a:pPr>
              <a:buFont typeface="Arial" pitchFamily="34" charset="0"/>
              <a:buChar char="•"/>
            </a:pPr>
            <a:r>
              <a:rPr lang="zh-CN" altLang="en-US" sz="2400" dirty="0"/>
              <a:t> 默认为 </a:t>
            </a:r>
            <a:r>
              <a:rPr lang="en-US" altLang="zh-CN" sz="2400" dirty="0" err="1"/>
              <a:t>emacs</a:t>
            </a:r>
            <a:r>
              <a:rPr lang="en-US" altLang="zh-CN" sz="2400" dirty="0"/>
              <a:t> </a:t>
            </a:r>
            <a:r>
              <a:rPr lang="zh-CN" altLang="en-US" sz="2400" dirty="0"/>
              <a:t>类型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3</a:t>
            </a:r>
            <a:r>
              <a:rPr lang="zh-CN" altLang="en-US" dirty="0"/>
              <a:t>）</a:t>
            </a:r>
          </a:p>
        </p:txBody>
      </p:sp>
      <p:sp>
        <p:nvSpPr>
          <p:cNvPr id="3" name="内容占位符 2"/>
          <p:cNvSpPr>
            <a:spLocks noGrp="1"/>
          </p:cNvSpPr>
          <p:nvPr>
            <p:ph idx="1"/>
          </p:nvPr>
        </p:nvSpPr>
        <p:spPr>
          <a:xfrm>
            <a:off x="1043608" y="1844824"/>
            <a:ext cx="7496819" cy="4114800"/>
          </a:xfrm>
        </p:spPr>
        <p:txBody>
          <a:bodyPr/>
          <a:lstStyle/>
          <a:p>
            <a:r>
              <a:rPr lang="en-US" altLang="zh-CN" dirty="0"/>
              <a:t>$ find ~ -</a:t>
            </a:r>
            <a:r>
              <a:rPr lang="en-US" altLang="zh-CN" dirty="0" err="1"/>
              <a:t>regex</a:t>
            </a:r>
            <a:r>
              <a:rPr lang="en-US" altLang="zh-CN" dirty="0"/>
              <a:t> '.*'</a:t>
            </a:r>
          </a:p>
          <a:p>
            <a:r>
              <a:rPr lang="en-US" altLang="zh-CN" dirty="0"/>
              <a:t>$ find ~/book -</a:t>
            </a:r>
            <a:r>
              <a:rPr lang="en-US" altLang="zh-CN" dirty="0" err="1"/>
              <a:t>regex</a:t>
            </a:r>
            <a:r>
              <a:rPr lang="en-US" altLang="zh-CN" dirty="0"/>
              <a:t> '.*ch0.*'</a:t>
            </a:r>
          </a:p>
          <a:p>
            <a:r>
              <a:rPr lang="en-US" altLang="zh-CN" dirty="0"/>
              <a:t>$ find ~/book -</a:t>
            </a:r>
            <a:r>
              <a:rPr lang="en-US" altLang="zh-CN" dirty="0" err="1"/>
              <a:t>regex</a:t>
            </a:r>
            <a:r>
              <a:rPr lang="en-US" altLang="zh-CN" dirty="0"/>
              <a:t> '.*</a:t>
            </a:r>
            <a:r>
              <a:rPr lang="en-US" altLang="zh-CN" dirty="0" err="1"/>
              <a:t>ch</a:t>
            </a:r>
            <a:r>
              <a:rPr lang="en-US" altLang="zh-CN" dirty="0"/>
              <a:t>[0-9]+'  </a:t>
            </a:r>
          </a:p>
          <a:p>
            <a:r>
              <a:rPr lang="en-US" altLang="zh-CN" dirty="0"/>
              <a:t>$ find ~/book -</a:t>
            </a:r>
            <a:r>
              <a:rPr lang="en-US" altLang="zh-CN" dirty="0" err="1"/>
              <a:t>iregex</a:t>
            </a:r>
            <a:r>
              <a:rPr lang="en-US" altLang="zh-CN" dirty="0"/>
              <a:t> '.*</a:t>
            </a:r>
            <a:r>
              <a:rPr lang="en-US" altLang="zh-CN" dirty="0" err="1"/>
              <a:t>ch</a:t>
            </a:r>
            <a:r>
              <a:rPr lang="en-US" altLang="zh-CN" dirty="0"/>
              <a:t>[0-9]+\.txt'</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239163"/>
            <a:ext cx="8229602"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时间属性</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69522287"/>
              </p:ext>
            </p:extLst>
          </p:nvPr>
        </p:nvGraphicFramePr>
        <p:xfrm>
          <a:off x="323528" y="1431190"/>
          <a:ext cx="8670420" cy="3474720"/>
        </p:xfrm>
        <a:graphic>
          <a:graphicData uri="http://schemas.openxmlformats.org/drawingml/2006/table">
            <a:tbl>
              <a:tblPr firstRow="1" bandRow="1">
                <a:tableStyleId>{5C22544A-7EE6-4342-B048-85BDC9FD1C3A}</a:tableStyleId>
              </a:tblPr>
              <a:tblGrid>
                <a:gridCol w="1669032">
                  <a:extLst>
                    <a:ext uri="{9D8B030D-6E8A-4147-A177-3AD203B41FA5}">
                      <a16:colId xmlns:a16="http://schemas.microsoft.com/office/drawing/2014/main" val="20000"/>
                    </a:ext>
                  </a:extLst>
                </a:gridCol>
                <a:gridCol w="700138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-amin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分钟以前被访问过的所有文件</a:t>
                      </a:r>
                    </a:p>
                  </a:txBody>
                  <a:tcPr/>
                </a:tc>
                <a:extLst>
                  <a:ext uri="{0D108BD9-81ED-4DB2-BD59-A6C34878D82A}">
                    <a16:rowId xmlns:a16="http://schemas.microsoft.com/office/drawing/2014/main" val="10001"/>
                  </a:ext>
                </a:extLst>
              </a:tr>
              <a:tr h="370840">
                <a:tc>
                  <a:txBody>
                    <a:bodyPr/>
                    <a:lstStyle/>
                    <a:p>
                      <a:r>
                        <a:rPr lang="pt-BR" altLang="zh-CN" sz="2000" dirty="0"/>
                        <a:t>-atime N</a:t>
                      </a:r>
                      <a:endParaRPr lang="zh-CN" altLang="en-US" sz="2000" dirty="0"/>
                    </a:p>
                  </a:txBody>
                  <a:tcPr/>
                </a:tc>
                <a:tc>
                  <a:txBody>
                    <a:bodyPr/>
                    <a:lstStyle/>
                    <a:p>
                      <a:r>
                        <a:rPr lang="zh-CN" altLang="en-US" sz="2000" dirty="0"/>
                        <a:t>查找 </a:t>
                      </a:r>
                      <a:r>
                        <a:rPr lang="en-US" altLang="zh-CN" sz="2000" dirty="0"/>
                        <a:t>N </a:t>
                      </a:r>
                      <a:r>
                        <a:rPr lang="zh-CN" altLang="en-US" sz="2000" dirty="0"/>
                        <a:t>天以前被访问过的所有文件</a:t>
                      </a:r>
                    </a:p>
                  </a:txBody>
                  <a:tcPr/>
                </a:tc>
                <a:extLst>
                  <a:ext uri="{0D108BD9-81ED-4DB2-BD59-A6C34878D82A}">
                    <a16:rowId xmlns:a16="http://schemas.microsoft.com/office/drawing/2014/main" val="10002"/>
                  </a:ext>
                </a:extLst>
              </a:tr>
              <a:tr h="370840">
                <a:tc>
                  <a:txBody>
                    <a:bodyPr/>
                    <a:lstStyle/>
                    <a:p>
                      <a:r>
                        <a:rPr lang="pt-BR" altLang="zh-CN" sz="2000" dirty="0"/>
                        <a:t>-cmin N</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分钟以前文件状态被修改过的所有文件（比如权限修改）</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-ctime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天以前文件状态被修改过的所有文件 （比如权限修改）</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分钟以前文件内容被修改过的所有文件</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天以前文件内容被修改过的所有文件</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-used N </a:t>
                      </a:r>
                      <a:endParaRPr lang="zh-CN" altLang="en-US" sz="2000" dirty="0"/>
                    </a:p>
                  </a:txBody>
                  <a:tcPr/>
                </a:tc>
                <a:tc>
                  <a:txBody>
                    <a:bodyPr/>
                    <a:lstStyle/>
                    <a:p>
                      <a:r>
                        <a:rPr lang="zh-CN" altLang="en-US" sz="2000" dirty="0"/>
                        <a:t>查找被改动过之后，在</a:t>
                      </a:r>
                      <a:r>
                        <a:rPr lang="en-US" altLang="zh-CN" sz="2000" dirty="0"/>
                        <a:t>N</a:t>
                      </a:r>
                      <a:r>
                        <a:rPr lang="zh-CN" altLang="en-US" sz="2000" dirty="0"/>
                        <a:t>天内被存取过的所有文件</a:t>
                      </a:r>
                    </a:p>
                  </a:txBody>
                  <a:tcPr/>
                </a:tc>
                <a:extLst>
                  <a:ext uri="{0D108BD9-81ED-4DB2-BD59-A6C34878D82A}">
                    <a16:rowId xmlns:a16="http://schemas.microsoft.com/office/drawing/2014/main" val="10007"/>
                  </a:ext>
                </a:extLst>
              </a:tr>
            </a:tbl>
          </a:graphicData>
        </a:graphic>
      </p:graphicFrame>
      <p:grpSp>
        <p:nvGrpSpPr>
          <p:cNvPr id="9" name="Group 10"/>
          <p:cNvGrpSpPr>
            <a:grpSpLocks/>
          </p:cNvGrpSpPr>
          <p:nvPr/>
        </p:nvGrpSpPr>
        <p:grpSpPr bwMode="auto">
          <a:xfrm>
            <a:off x="723994" y="4941168"/>
            <a:ext cx="8136830" cy="2016226"/>
            <a:chOff x="476" y="2795"/>
            <a:chExt cx="4992" cy="1225"/>
          </a:xfrm>
        </p:grpSpPr>
        <p:sp>
          <p:nvSpPr>
            <p:cNvPr id="10" name="Text Box 11"/>
            <p:cNvSpPr txBox="1">
              <a:spLocks noChangeArrowheads="1"/>
            </p:cNvSpPr>
            <p:nvPr/>
          </p:nvSpPr>
          <p:spPr bwMode="auto">
            <a:xfrm>
              <a:off x="476" y="2795"/>
              <a:ext cx="4992" cy="1111"/>
            </a:xfrm>
            <a:prstGeom prst="rect">
              <a:avLst/>
            </a:prstGeom>
            <a:noFill/>
            <a:ln w="28575">
              <a:solidFill>
                <a:schemeClr val="hlink"/>
              </a:solidFill>
              <a:miter lim="800000"/>
              <a:headEnd/>
              <a:tailEnd/>
            </a:ln>
            <a:effectLst/>
          </p:spPr>
          <p:txBody>
            <a:bodyPr>
              <a:spAutoFit/>
            </a:bodyPr>
            <a:lstStyle/>
            <a:p>
              <a:pPr>
                <a:lnSpc>
                  <a:spcPct val="110000"/>
                </a:lnSpc>
              </a:pPr>
              <a:r>
                <a:rPr lang="zh-CN" altLang="en-US" b="0" dirty="0">
                  <a:solidFill>
                    <a:srgbClr val="006400"/>
                  </a:solidFill>
                  <a:ea typeface="黑体" pitchFamily="49" charset="-122"/>
                </a:rPr>
                <a:t>注：</a:t>
              </a:r>
              <a:r>
                <a:rPr lang="zh-CN" altLang="en-US" sz="2400" dirty="0">
                  <a:solidFill>
                    <a:srgbClr val="006600"/>
                  </a:solidFill>
                  <a:latin typeface="Courier New" pitchFamily="49" charset="0"/>
                  <a:ea typeface="黑体" pitchFamily="49" charset="-122"/>
                </a:rPr>
                <a:t>以上选项中的 </a:t>
              </a:r>
              <a:r>
                <a:rPr lang="en-US" altLang="zh-CN" sz="2400" dirty="0">
                  <a:solidFill>
                    <a:srgbClr val="006600"/>
                  </a:solidFill>
                  <a:latin typeface="Courier New" pitchFamily="49" charset="0"/>
                  <a:ea typeface="黑体" pitchFamily="49" charset="-122"/>
                </a:rPr>
                <a:t>N </a:t>
              </a:r>
              <a:r>
                <a:rPr lang="zh-CN" altLang="en-US" sz="2400" dirty="0">
                  <a:solidFill>
                    <a:srgbClr val="006600"/>
                  </a:solidFill>
                  <a:latin typeface="Courier New" pitchFamily="49" charset="0"/>
                  <a:ea typeface="黑体" pitchFamily="49" charset="-122"/>
                </a:rPr>
                <a:t>可以有三种输入方式：</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p>
            <a:p>
              <a:pPr>
                <a:lnSpc>
                  <a:spcPct val="110000"/>
                </a:lnSpc>
              </a:pPr>
              <a:r>
                <a:rPr lang="zh-CN" altLang="en-US" b="0" dirty="0">
                  <a:solidFill>
                    <a:srgbClr val="3333CC"/>
                  </a:solidFill>
                  <a:ea typeface="黑体" pitchFamily="49" charset="-122"/>
                </a:rPr>
                <a:t>      </a:t>
              </a:r>
            </a:p>
            <a:p>
              <a:pPr>
                <a:lnSpc>
                  <a:spcPct val="110000"/>
                </a:lnSpc>
              </a:pPr>
              <a:endParaRPr lang="zh-CN" altLang="en-US" b="0" dirty="0">
                <a:solidFill>
                  <a:srgbClr val="3333CC"/>
                </a:solidFill>
                <a:ea typeface="黑体" pitchFamily="49" charset="-122"/>
              </a:endParaRPr>
            </a:p>
            <a:p>
              <a:pPr>
                <a:lnSpc>
                  <a:spcPct val="110000"/>
                </a:lnSpc>
              </a:pPr>
              <a:endParaRPr lang="zh-CN" altLang="en-US" b="0" dirty="0">
                <a:solidFill>
                  <a:srgbClr val="3333CC"/>
                </a:solidFill>
                <a:ea typeface="黑体" pitchFamily="49" charset="-122"/>
              </a:endParaRPr>
            </a:p>
          </p:txBody>
        </p:sp>
        <p:sp>
          <p:nvSpPr>
            <p:cNvPr id="11" name="Rectangle 12"/>
            <p:cNvSpPr>
              <a:spLocks noChangeArrowheads="1"/>
            </p:cNvSpPr>
            <p:nvPr/>
          </p:nvSpPr>
          <p:spPr bwMode="auto">
            <a:xfrm>
              <a:off x="884" y="3119"/>
              <a:ext cx="4263" cy="901"/>
            </a:xfrm>
            <a:prstGeom prst="rect">
              <a:avLst/>
            </a:prstGeom>
            <a:noFill/>
            <a:ln w="9525">
              <a:noFill/>
              <a:miter lim="800000"/>
              <a:headEnd/>
              <a:tailEnd/>
            </a:ln>
            <a:effectLst/>
          </p:spPr>
          <p:txBody>
            <a:bodyPr wrap="square">
              <a:spAutoFit/>
            </a:bodyPr>
            <a:lstStyle/>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 20</a:t>
              </a:r>
              <a:r>
                <a:rPr lang="zh-CN" altLang="en-US" sz="2400" b="0" dirty="0">
                  <a:solidFill>
                    <a:srgbClr val="3333CC"/>
                  </a:solidFill>
                  <a:ea typeface="黑体" pitchFamily="49" charset="-122"/>
                </a:rPr>
                <a:t>  表示等于 20 </a:t>
              </a:r>
            </a:p>
            <a:p>
              <a:pPr>
                <a:buClr>
                  <a:schemeClr val="hlink"/>
                </a:buClr>
                <a:buFont typeface="Wingdings" pitchFamily="2" charset="2"/>
                <a:buChar char="l"/>
              </a:pPr>
              <a:r>
                <a:rPr lang="zh-CN" altLang="en-US" sz="2400" b="0" dirty="0">
                  <a:solidFill>
                    <a:srgbClr val="3333CC"/>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表示大于 20 （21，22，23 等）</a:t>
              </a:r>
            </a:p>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表示小于 20 （19，18，17 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ls</a:t>
            </a:r>
            <a:r>
              <a:rPr lang="zh-CN" altLang="en-US" dirty="0"/>
              <a:t>命令</a:t>
            </a:r>
          </a:p>
        </p:txBody>
      </p:sp>
      <p:sp>
        <p:nvSpPr>
          <p:cNvPr id="3" name="内容占位符 2"/>
          <p:cNvSpPr>
            <a:spLocks noGrp="1"/>
          </p:cNvSpPr>
          <p:nvPr>
            <p:ph idx="1"/>
          </p:nvPr>
        </p:nvSpPr>
        <p:spPr>
          <a:xfrm>
            <a:off x="827584" y="1556792"/>
            <a:ext cx="7772400" cy="4114800"/>
          </a:xfrm>
        </p:spPr>
        <p:txBody>
          <a:bodyPr/>
          <a:lstStyle/>
          <a:p>
            <a:r>
              <a:rPr lang="zh-CN" altLang="en-US" dirty="0"/>
              <a:t>功能：</a:t>
            </a:r>
            <a:r>
              <a:rPr lang="zh-CN" altLang="zh-CN" sz="3200" dirty="0">
                <a:ea typeface="黑体" pitchFamily="49" charset="-122"/>
              </a:rPr>
              <a:t>显示文件或目录信息</a:t>
            </a:r>
            <a:endParaRPr lang="en-US" altLang="zh-CN" sz="3200" dirty="0">
              <a:ea typeface="黑体" pitchFamily="49" charset="-122"/>
            </a:endParaRPr>
          </a:p>
          <a:p>
            <a:r>
              <a:rPr lang="zh-CN" altLang="en-US" dirty="0"/>
              <a:t>格式：</a:t>
            </a:r>
            <a:r>
              <a:rPr lang="en-US" altLang="zh-CN" dirty="0">
                <a:solidFill>
                  <a:srgbClr val="006400"/>
                </a:solidFill>
                <a:latin typeface="Courier New" pitchFamily="49" charset="0"/>
              </a:rPr>
              <a:t> </a:t>
            </a:r>
            <a:r>
              <a:rPr lang="en-US" altLang="zh-CN" b="1" dirty="0" err="1">
                <a:solidFill>
                  <a:srgbClr val="006400"/>
                </a:solidFill>
                <a:latin typeface="Courier New" pitchFamily="49" charset="0"/>
              </a:rPr>
              <a:t>ls</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[目录或是文件]</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zh-CN" altLang="en-US" dirty="0"/>
              <a:t>对于</a:t>
            </a:r>
            <a:r>
              <a:rPr lang="zh-CN" altLang="en-US" dirty="0">
                <a:solidFill>
                  <a:srgbClr val="FF0000"/>
                </a:solidFill>
              </a:rPr>
              <a:t>目录</a:t>
            </a:r>
            <a:r>
              <a:rPr lang="zh-CN" altLang="en-US" dirty="0"/>
              <a:t>，该命令将列出其中的</a:t>
            </a:r>
            <a:r>
              <a:rPr lang="zh-CN" altLang="en-US" dirty="0">
                <a:solidFill>
                  <a:srgbClr val="FF0000"/>
                </a:solidFill>
              </a:rPr>
              <a:t>所有子目录与文件</a:t>
            </a:r>
            <a:r>
              <a:rPr lang="zh-CN" altLang="en-US" dirty="0"/>
              <a:t>。</a:t>
            </a:r>
          </a:p>
          <a:p>
            <a:pPr lvl="1"/>
            <a:r>
              <a:rPr lang="zh-CN" altLang="en-US" dirty="0"/>
              <a:t>对于</a:t>
            </a:r>
            <a:r>
              <a:rPr lang="zh-CN" altLang="en-US" dirty="0">
                <a:solidFill>
                  <a:srgbClr val="FF0000"/>
                </a:solidFill>
              </a:rPr>
              <a:t>文件</a:t>
            </a:r>
            <a:r>
              <a:rPr lang="zh-CN" altLang="en-US" dirty="0"/>
              <a:t>，</a:t>
            </a:r>
            <a:r>
              <a:rPr lang="en-US" altLang="zh-CN" dirty="0" err="1"/>
              <a:t>ls</a:t>
            </a:r>
            <a:r>
              <a:rPr lang="en-US" altLang="zh-CN" dirty="0"/>
              <a:t> </a:t>
            </a:r>
            <a:r>
              <a:rPr lang="zh-CN" altLang="en-US" dirty="0"/>
              <a:t>将输出</a:t>
            </a:r>
            <a:r>
              <a:rPr lang="zh-CN" altLang="en-US" dirty="0">
                <a:solidFill>
                  <a:srgbClr val="FF0000"/>
                </a:solidFill>
              </a:rPr>
              <a:t>其文件名以及所要求的其他信息</a:t>
            </a:r>
            <a:r>
              <a:rPr lang="zh-CN" altLang="en-US" dirty="0"/>
              <a:t>。</a:t>
            </a:r>
          </a:p>
          <a:p>
            <a:pPr lvl="1"/>
            <a:r>
              <a:rPr lang="zh-CN" altLang="en-US" dirty="0"/>
              <a:t>默认情况下，输出条目</a:t>
            </a:r>
            <a:r>
              <a:rPr lang="zh-CN" altLang="en-US" dirty="0">
                <a:solidFill>
                  <a:srgbClr val="FF0000"/>
                </a:solidFill>
              </a:rPr>
              <a:t>按字母顺序</a:t>
            </a:r>
            <a:r>
              <a:rPr lang="zh-CN" altLang="en-US" dirty="0"/>
              <a:t>排序。</a:t>
            </a:r>
          </a:p>
          <a:p>
            <a:pPr lvl="1"/>
            <a:r>
              <a:rPr lang="zh-CN" altLang="en-US" dirty="0"/>
              <a:t>当</a:t>
            </a:r>
            <a:r>
              <a:rPr lang="zh-CN" altLang="en-US" dirty="0">
                <a:solidFill>
                  <a:srgbClr val="FF0000"/>
                </a:solidFill>
              </a:rPr>
              <a:t>未给</a:t>
            </a:r>
            <a:r>
              <a:rPr lang="zh-CN" altLang="en-US" dirty="0"/>
              <a:t>出目录名或文件名时，就</a:t>
            </a:r>
            <a:r>
              <a:rPr lang="zh-CN" altLang="en-US" dirty="0">
                <a:solidFill>
                  <a:srgbClr val="FF0000"/>
                </a:solidFill>
              </a:rPr>
              <a:t>显示当前目录的信息</a:t>
            </a:r>
            <a:r>
              <a:rPr lang="zh-CN" altLang="en-US"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4</a:t>
            </a:r>
            <a:r>
              <a:rPr lang="zh-CN" altLang="en-US" dirty="0"/>
              <a:t>）</a:t>
            </a:r>
          </a:p>
        </p:txBody>
      </p:sp>
      <p:sp>
        <p:nvSpPr>
          <p:cNvPr id="3" name="内容占位符 2"/>
          <p:cNvSpPr>
            <a:spLocks noGrp="1"/>
          </p:cNvSpPr>
          <p:nvPr>
            <p:ph idx="1"/>
          </p:nvPr>
        </p:nvSpPr>
        <p:spPr>
          <a:xfrm>
            <a:off x="911898" y="1412776"/>
            <a:ext cx="8035252" cy="4934173"/>
          </a:xfrm>
        </p:spPr>
        <p:txBody>
          <a:bodyPr/>
          <a:lstStyle/>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a:t>
            </a:r>
            <a:r>
              <a:rPr lang="en-US" altLang="zh-CN" sz="2400" dirty="0"/>
              <a:t>60</a:t>
            </a:r>
            <a:r>
              <a:rPr lang="zh-CN" altLang="en-US" sz="2400" dirty="0"/>
              <a:t>分钟之前改动过的文件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+60</a:t>
            </a:r>
          </a:p>
          <a:p>
            <a:r>
              <a:rPr lang="zh-CN" altLang="en-US" sz="2400" dirty="0"/>
              <a:t>在</a:t>
            </a:r>
            <a:r>
              <a:rPr lang="en-US" altLang="zh-CN" sz="2400" dirty="0"/>
              <a:t>/home</a:t>
            </a:r>
            <a:r>
              <a:rPr lang="zh-CN" altLang="en-US" sz="2400" dirty="0"/>
              <a:t>下查找最近</a:t>
            </a:r>
            <a:r>
              <a:rPr lang="en-US" altLang="zh-CN" sz="2400" dirty="0"/>
              <a:t>5</a:t>
            </a:r>
            <a:r>
              <a:rPr lang="zh-CN" altLang="en-US" sz="2400" dirty="0"/>
              <a:t>分钟之内修改过的文件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-5</a:t>
            </a:r>
          </a:p>
          <a:p>
            <a:r>
              <a:rPr lang="zh-CN" altLang="en-US" sz="2400" dirty="0"/>
              <a:t>在</a:t>
            </a:r>
            <a:r>
              <a:rPr lang="en-US" altLang="zh-CN" sz="2400" dirty="0"/>
              <a:t>/home</a:t>
            </a:r>
            <a:r>
              <a:rPr lang="zh-CN" altLang="en-US" sz="2400" dirty="0"/>
              <a:t>下查找</a:t>
            </a:r>
            <a:r>
              <a:rPr lang="en-US" altLang="zh-CN" sz="2400" dirty="0"/>
              <a:t>30</a:t>
            </a:r>
            <a:r>
              <a:rPr lang="zh-CN" altLang="en-US" sz="2400" dirty="0"/>
              <a:t>分钟之前被访问过的文件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amin</a:t>
            </a:r>
            <a:r>
              <a:rPr lang="en-US" altLang="zh-CN" sz="2000" dirty="0">
                <a:solidFill>
                  <a:schemeClr val="accent6">
                    <a:lumMod val="75000"/>
                  </a:schemeClr>
                </a:solidFill>
              </a:rPr>
              <a:t>  +30</a:t>
            </a:r>
          </a:p>
          <a:p>
            <a:r>
              <a:rPr lang="zh-CN" altLang="en-US" sz="2400" dirty="0"/>
              <a:t>在</a:t>
            </a:r>
            <a:r>
              <a:rPr lang="en-US" altLang="zh-CN" sz="2400" dirty="0"/>
              <a:t>/home</a:t>
            </a:r>
            <a:r>
              <a:rPr lang="zh-CN" altLang="en-US" sz="2400" dirty="0"/>
              <a:t>下查找最近在</a:t>
            </a:r>
            <a:r>
              <a:rPr lang="en-US" altLang="zh-CN" sz="2400" dirty="0"/>
              <a:t>2</a:t>
            </a:r>
            <a:r>
              <a:rPr lang="zh-CN" altLang="en-US" sz="2400" dirty="0"/>
              <a:t>日内被改动之后被访问过的文件</a:t>
            </a:r>
          </a:p>
          <a:p>
            <a:pPr lvl="1">
              <a:buNone/>
            </a:pPr>
            <a:r>
              <a:rPr lang="en-US" altLang="zh-CN" sz="2000" dirty="0">
                <a:solidFill>
                  <a:schemeClr val="accent6">
                    <a:lumMod val="75000"/>
                  </a:schemeClr>
                </a:solidFill>
              </a:rPr>
              <a:t>$ find /home -used  -2 </a:t>
            </a:r>
            <a:endParaRPr lang="zh-CN" altLang="en-US" sz="2000" dirty="0">
              <a:solidFill>
                <a:schemeClr val="accent6">
                  <a:lumMod val="7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88640"/>
            <a:ext cx="8229602"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时间属性</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281977439"/>
              </p:ext>
            </p:extLst>
          </p:nvPr>
        </p:nvGraphicFramePr>
        <p:xfrm>
          <a:off x="611560" y="2060848"/>
          <a:ext cx="8229602" cy="2926080"/>
        </p:xfrm>
        <a:graphic>
          <a:graphicData uri="http://schemas.openxmlformats.org/drawingml/2006/table">
            <a:tbl>
              <a:tblPr firstRow="1" bandRow="1">
                <a:tableStyleId>{5C22544A-7EE6-4342-B048-85BDC9FD1C3A}</a:tableStyleId>
              </a:tblPr>
              <a:tblGrid>
                <a:gridCol w="1728908">
                  <a:extLst>
                    <a:ext uri="{9D8B030D-6E8A-4147-A177-3AD203B41FA5}">
                      <a16:colId xmlns:a16="http://schemas.microsoft.com/office/drawing/2014/main" val="20000"/>
                    </a:ext>
                  </a:extLst>
                </a:gridCol>
                <a:gridCol w="650069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的内容修改时间新的文件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-cnewer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的状态修改时间新的文件（比如权限修改）</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-anewer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的访问时间新的文件</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1655676" y="5445224"/>
            <a:ext cx="5832648"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800" dirty="0"/>
              <a:t>FILE </a:t>
            </a:r>
            <a:r>
              <a:rPr lang="zh-CN" altLang="en-US" sz="2800" dirty="0"/>
              <a:t>为要比对的样板文件或目录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5</a:t>
            </a:r>
            <a:r>
              <a:rPr lang="zh-CN" altLang="en-US" dirty="0"/>
              <a:t>）</a:t>
            </a:r>
          </a:p>
        </p:txBody>
      </p:sp>
      <p:sp>
        <p:nvSpPr>
          <p:cNvPr id="3" name="内容占位符 2"/>
          <p:cNvSpPr>
            <a:spLocks noGrp="1"/>
          </p:cNvSpPr>
          <p:nvPr>
            <p:ph idx="1"/>
          </p:nvPr>
        </p:nvSpPr>
        <p:spPr/>
        <p:txBody>
          <a:bodyPr/>
          <a:lstStyle/>
          <a:p>
            <a:r>
              <a:rPr lang="zh-CN" altLang="en-US" dirty="0"/>
              <a:t>在</a:t>
            </a:r>
            <a:r>
              <a:rPr lang="en-US" altLang="zh-CN" dirty="0"/>
              <a:t>/home</a:t>
            </a:r>
            <a:r>
              <a:rPr lang="zh-CN" altLang="en-US" dirty="0"/>
              <a:t>下查找更新时间比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-newer  tmp.txt</a:t>
            </a:r>
          </a:p>
          <a:p>
            <a:r>
              <a:rPr lang="zh-CN" altLang="en-US" dirty="0"/>
              <a:t>在</a:t>
            </a:r>
            <a:r>
              <a:rPr lang="en-US" altLang="zh-CN" dirty="0"/>
              <a:t>/home</a:t>
            </a:r>
            <a:r>
              <a:rPr lang="zh-CN" altLang="en-US" dirty="0"/>
              <a:t>下查找存取时间比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a:t>
            </a:r>
            <a:r>
              <a:rPr lang="en-US" altLang="zh-CN" dirty="0" err="1">
                <a:solidFill>
                  <a:schemeClr val="accent6">
                    <a:lumMod val="75000"/>
                  </a:schemeClr>
                </a:solidFill>
              </a:rPr>
              <a:t>anewer</a:t>
            </a:r>
            <a:r>
              <a:rPr lang="en-US" altLang="zh-CN" dirty="0">
                <a:solidFill>
                  <a:schemeClr val="accent6">
                    <a:lumMod val="75000"/>
                  </a:schemeClr>
                </a:solidFill>
              </a:rPr>
              <a:t> tmp.txt</a:t>
            </a:r>
            <a:endParaRPr lang="zh-CN" altLang="en-US" dirty="0">
              <a:solidFill>
                <a:schemeClr val="accent6">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85675"/>
            <a:ext cx="8314431"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用户和组</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4113491607"/>
              </p:ext>
            </p:extLst>
          </p:nvPr>
        </p:nvGraphicFramePr>
        <p:xfrm>
          <a:off x="395537" y="1586917"/>
          <a:ext cx="8424936" cy="3931920"/>
        </p:xfrm>
        <a:graphic>
          <a:graphicData uri="http://schemas.openxmlformats.org/drawingml/2006/table">
            <a:tbl>
              <a:tblPr firstRow="1" bandRow="1">
                <a:tableStyleId>{5C22544A-7EE6-4342-B048-85BDC9FD1C3A}</a:tableStyleId>
              </a:tblPr>
              <a:tblGrid>
                <a:gridCol w="2801252">
                  <a:extLst>
                    <a:ext uri="{9D8B030D-6E8A-4147-A177-3AD203B41FA5}">
                      <a16:colId xmlns:a16="http://schemas.microsoft.com/office/drawing/2014/main" val="20000"/>
                    </a:ext>
                  </a:extLst>
                </a:gridCol>
                <a:gridCol w="562368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uid</a:t>
                      </a:r>
                      <a:r>
                        <a:rPr lang="en-US" altLang="zh-CN" sz="2400" dirty="0"/>
                        <a:t> N</a:t>
                      </a:r>
                      <a:endParaRPr lang="zh-CN" altLang="en-US" sz="2400" dirty="0"/>
                    </a:p>
                  </a:txBody>
                  <a:tcPr/>
                </a:tc>
                <a:tc>
                  <a:txBody>
                    <a:bodyPr/>
                    <a:lstStyle/>
                    <a:p>
                      <a:r>
                        <a:rPr lang="zh-CN" altLang="en-US" sz="2400" dirty="0"/>
                        <a:t>用户</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gid</a:t>
                      </a:r>
                      <a:r>
                        <a:rPr lang="en-US" altLang="zh-CN" sz="2400" dirty="0"/>
                        <a:t> N</a:t>
                      </a:r>
                      <a:endParaRPr lang="zh-CN" altLang="en-US" sz="2400" dirty="0"/>
                    </a:p>
                  </a:txBody>
                  <a:tcPr/>
                </a:tc>
                <a:tc>
                  <a:txBody>
                    <a:bodyPr/>
                    <a:lstStyle/>
                    <a:p>
                      <a:r>
                        <a:rPr lang="zh-CN" altLang="en-US" sz="2400" dirty="0"/>
                        <a:t>组</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2"/>
                  </a:ext>
                </a:extLst>
              </a:tr>
              <a:tr h="370840">
                <a:tc>
                  <a:txBody>
                    <a:bodyPr/>
                    <a:lstStyle/>
                    <a:p>
                      <a:r>
                        <a:rPr lang="en-US" altLang="zh-CN" sz="2400" dirty="0"/>
                        <a:t>-user USERNAME</a:t>
                      </a:r>
                      <a:endParaRPr lang="zh-CN" altLang="en-US" sz="2400" dirty="0"/>
                    </a:p>
                  </a:txBody>
                  <a:tcPr/>
                </a:tc>
                <a:tc>
                  <a:txBody>
                    <a:bodyPr/>
                    <a:lstStyle/>
                    <a:p>
                      <a:r>
                        <a:rPr lang="zh-CN" altLang="en-US" sz="2400" dirty="0"/>
                        <a:t>用户名为 </a:t>
                      </a:r>
                      <a:r>
                        <a:rPr lang="en-US" altLang="zh-CN" sz="2400" dirty="0"/>
                        <a:t>USERNAME </a:t>
                      </a:r>
                      <a:r>
                        <a:rPr lang="zh-CN" altLang="en-US" sz="2400" dirty="0"/>
                        <a:t>的所有文件</a:t>
                      </a:r>
                    </a:p>
                  </a:txBody>
                  <a:tcPr/>
                </a:tc>
                <a:extLst>
                  <a:ext uri="{0D108BD9-81ED-4DB2-BD59-A6C34878D82A}">
                    <a16:rowId xmlns:a16="http://schemas.microsoft.com/office/drawing/2014/main" val="10003"/>
                  </a:ext>
                </a:extLst>
              </a:tr>
              <a:tr h="370840">
                <a:tc>
                  <a:txBody>
                    <a:bodyPr/>
                    <a:lstStyle/>
                    <a:p>
                      <a:r>
                        <a:rPr lang="en-US" altLang="zh-CN" sz="2400" dirty="0"/>
                        <a:t>-group GROUPNAME</a:t>
                      </a:r>
                      <a:endParaRPr lang="zh-CN" altLang="en-US" sz="2400" dirty="0"/>
                    </a:p>
                  </a:txBody>
                  <a:tcPr/>
                </a:tc>
                <a:tc>
                  <a:txBody>
                    <a:bodyPr/>
                    <a:lstStyle/>
                    <a:p>
                      <a:r>
                        <a:rPr lang="zh-CN" altLang="en-US" sz="2400" dirty="0"/>
                        <a:t>组名为 </a:t>
                      </a:r>
                      <a:r>
                        <a:rPr lang="en-US" altLang="zh-CN" sz="2400" dirty="0"/>
                        <a:t>GROUPNAME </a:t>
                      </a:r>
                      <a:r>
                        <a:rPr lang="zh-CN" altLang="en-US" sz="2400" dirty="0"/>
                        <a:t>的所有文件</a:t>
                      </a:r>
                    </a:p>
                  </a:txBody>
                  <a:tcPr/>
                </a:tc>
                <a:extLst>
                  <a:ext uri="{0D108BD9-81ED-4DB2-BD59-A6C34878D82A}">
                    <a16:rowId xmlns:a16="http://schemas.microsoft.com/office/drawing/2014/main" val="10004"/>
                  </a:ext>
                </a:extLst>
              </a:tr>
              <a:tr h="370840">
                <a:tc>
                  <a:txBody>
                    <a:bodyPr/>
                    <a:lstStyle/>
                    <a:p>
                      <a:r>
                        <a:rPr lang="en-US" altLang="zh-CN" sz="2400" dirty="0"/>
                        <a:t>-</a:t>
                      </a:r>
                      <a:r>
                        <a:rPr lang="en-US" altLang="zh-CN" sz="2400" dirty="0" err="1"/>
                        <a:t>nouser</a:t>
                      </a:r>
                      <a:endParaRPr lang="zh-CN" altLang="en-US" sz="2400" dirty="0"/>
                    </a:p>
                  </a:txBody>
                  <a:tcPr/>
                </a:tc>
                <a:tc>
                  <a:txBody>
                    <a:bodyPr/>
                    <a:lstStyle/>
                    <a:p>
                      <a:r>
                        <a:rPr lang="zh-CN" altLang="en-US" sz="2400" dirty="0"/>
                        <a:t>文件属于不在 </a:t>
                      </a:r>
                      <a:r>
                        <a:rPr lang="en-US" altLang="zh-CN" sz="2400" dirty="0"/>
                        <a:t>/etc/</a:t>
                      </a:r>
                      <a:r>
                        <a:rPr lang="en-US" altLang="zh-CN" sz="2400" dirty="0" err="1"/>
                        <a:t>passwd</a:t>
                      </a:r>
                      <a:r>
                        <a:rPr lang="en-US" altLang="zh-CN" sz="2400" dirty="0"/>
                        <a:t> </a:t>
                      </a:r>
                      <a:r>
                        <a:rPr lang="zh-CN" altLang="en-US" sz="2400" dirty="0"/>
                        <a:t>文件中的用户</a:t>
                      </a:r>
                    </a:p>
                  </a:txBody>
                  <a:tcPr/>
                </a:tc>
                <a:extLst>
                  <a:ext uri="{0D108BD9-81ED-4DB2-BD59-A6C34878D82A}">
                    <a16:rowId xmlns:a16="http://schemas.microsoft.com/office/drawing/2014/main" val="10005"/>
                  </a:ext>
                </a:extLst>
              </a:tr>
              <a:tr h="370840">
                <a:tc>
                  <a:txBody>
                    <a:bodyPr/>
                    <a:lstStyle/>
                    <a:p>
                      <a:r>
                        <a:rPr lang="en-US" altLang="zh-CN" sz="2400" dirty="0"/>
                        <a:t>-</a:t>
                      </a:r>
                      <a:r>
                        <a:rPr lang="en-US" altLang="zh-CN" sz="2400" dirty="0" err="1"/>
                        <a:t>nogroup</a:t>
                      </a:r>
                      <a:endParaRPr lang="zh-CN" altLang="en-US" sz="2400" dirty="0"/>
                    </a:p>
                  </a:txBody>
                  <a:tcPr/>
                </a:tc>
                <a:tc>
                  <a:txBody>
                    <a:bodyPr/>
                    <a:lstStyle/>
                    <a:p>
                      <a:r>
                        <a:rPr lang="zh-CN" altLang="en-US" sz="2400" dirty="0"/>
                        <a:t>文件属于不在 </a:t>
                      </a:r>
                      <a:r>
                        <a:rPr lang="en-US" altLang="zh-CN" sz="2400" dirty="0"/>
                        <a:t>/etc/group </a:t>
                      </a:r>
                      <a:r>
                        <a:rPr lang="zh-CN" altLang="en-US" sz="2400" dirty="0"/>
                        <a:t>文件中的组</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4938598" y="5589240"/>
            <a:ext cx="3529012" cy="1104900"/>
          </a:xfrm>
          <a:prstGeom prst="rect">
            <a:avLst/>
          </a:prstGeom>
          <a:solidFill>
            <a:schemeClr val="bg1"/>
          </a:solidFill>
          <a:ln w="38100">
            <a:solidFill>
              <a:schemeClr val="hlink"/>
            </a:solidFill>
            <a:miter lim="800000"/>
            <a:headEnd/>
            <a:tailEnd/>
          </a:ln>
          <a:effectLst/>
        </p:spPr>
        <p:txBody>
          <a:bodyPr>
            <a:spAutoFit/>
          </a:bodyPr>
          <a:lstStyle/>
          <a:p>
            <a:pPr algn="ctr"/>
            <a:r>
              <a:rPr lang="en-US" altLang="zh-CN" sz="3200" dirty="0">
                <a:solidFill>
                  <a:schemeClr val="tx1"/>
                </a:solidFill>
                <a:ea typeface="黑体" pitchFamily="49" charset="-122"/>
              </a:rPr>
              <a:t>N </a:t>
            </a:r>
            <a:r>
              <a:rPr lang="zh-CN" altLang="en-US" sz="3200" dirty="0">
                <a:solidFill>
                  <a:schemeClr val="tx1"/>
                </a:solidFill>
                <a:ea typeface="黑体" pitchFamily="49" charset="-122"/>
              </a:rPr>
              <a:t>可以使用</a:t>
            </a:r>
          </a:p>
          <a:p>
            <a:pPr algn="ctr"/>
            <a:r>
              <a:rPr lang="en-US" altLang="zh-CN" sz="3200" dirty="0">
                <a:solidFill>
                  <a:srgbClr val="3333CC"/>
                </a:solidFill>
                <a:ea typeface="黑体" pitchFamily="49" charset="-122"/>
              </a:rPr>
              <a:t> </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endParaRPr lang="zh-CN" altLang="en-US" sz="32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a:p>
            <a:pPr>
              <a:spcBef>
                <a:spcPts val="0"/>
              </a:spcBef>
            </a:pPr>
            <a:r>
              <a:rPr lang="zh-CN" altLang="en-US" sz="2400" dirty="0"/>
              <a:t>查找在系统中已作废组（在</a:t>
            </a:r>
            <a:r>
              <a:rPr lang="en-US" altLang="zh-CN" sz="2400" dirty="0"/>
              <a:t>/etc/group</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nogroup</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err="1"/>
              <a:t>osmond</a:t>
            </a:r>
            <a:r>
              <a:rPr lang="en-US" altLang="zh-CN" sz="2400" dirty="0"/>
              <a:t> </a:t>
            </a:r>
            <a:r>
              <a:rPr lang="zh-CN" altLang="en-US" sz="2400" dirty="0"/>
              <a:t>用户的文件</a:t>
            </a:r>
          </a:p>
          <a:p>
            <a:pPr lvl="1">
              <a:spcBef>
                <a:spcPts val="0"/>
              </a:spcBef>
              <a:buNone/>
            </a:pPr>
            <a:r>
              <a:rPr lang="en-US" altLang="zh-CN" sz="1800" dirty="0">
                <a:solidFill>
                  <a:schemeClr val="accent6">
                    <a:lumMod val="75000"/>
                  </a:schemeClr>
                </a:solidFill>
              </a:rPr>
              <a:t>$ find / -user </a:t>
            </a:r>
            <a:r>
              <a:rPr lang="en-US" altLang="zh-CN" sz="1800" dirty="0" err="1">
                <a:solidFill>
                  <a:schemeClr val="accent6">
                    <a:lumMod val="75000"/>
                  </a:schemeClr>
                </a:solidFill>
              </a:rPr>
              <a:t>osmond</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a:t>students </a:t>
            </a:r>
            <a:r>
              <a:rPr lang="zh-CN" altLang="en-US" sz="2400" dirty="0"/>
              <a:t>组的文件</a:t>
            </a:r>
          </a:p>
          <a:p>
            <a:pPr lvl="1">
              <a:spcBef>
                <a:spcPts val="0"/>
              </a:spcBef>
              <a:buNone/>
            </a:pPr>
            <a:r>
              <a:rPr lang="en-US" altLang="zh-CN" sz="1800" dirty="0">
                <a:solidFill>
                  <a:schemeClr val="accent6">
                    <a:lumMod val="75000"/>
                  </a:schemeClr>
                </a:solidFill>
              </a:rPr>
              <a:t>$ find / -group students</a:t>
            </a:r>
          </a:p>
          <a:p>
            <a:pPr>
              <a:spcBef>
                <a:spcPts val="0"/>
              </a:spcBef>
            </a:pPr>
            <a:r>
              <a:rPr lang="zh-CN" altLang="en-US" sz="2400" dirty="0"/>
              <a:t>查找</a:t>
            </a:r>
            <a:r>
              <a:rPr lang="en-US" altLang="zh-CN" sz="2400" dirty="0"/>
              <a:t>UID</a:t>
            </a:r>
            <a:r>
              <a:rPr lang="zh-CN" altLang="en-US" sz="2400" dirty="0"/>
              <a:t>为</a:t>
            </a:r>
            <a:r>
              <a:rPr lang="en-US" altLang="zh-CN" sz="2400" dirty="0"/>
              <a:t>502</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502</a:t>
            </a:r>
          </a:p>
          <a:p>
            <a:pPr>
              <a:spcBef>
                <a:spcPts val="0"/>
              </a:spcBef>
            </a:pPr>
            <a:r>
              <a:rPr lang="zh-CN" altLang="en-US" sz="2400" dirty="0"/>
              <a:t>查找</a:t>
            </a:r>
            <a:r>
              <a:rPr lang="en-US" altLang="zh-CN" sz="2400" dirty="0"/>
              <a:t>UID</a:t>
            </a:r>
            <a:r>
              <a:rPr lang="zh-CN" altLang="en-US" sz="2400" dirty="0"/>
              <a:t>大于</a:t>
            </a:r>
            <a:r>
              <a:rPr lang="en-US" altLang="zh-CN" sz="2400" dirty="0"/>
              <a:t>600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+600</a:t>
            </a:r>
          </a:p>
          <a:p>
            <a:pPr>
              <a:spcBef>
                <a:spcPts val="0"/>
              </a:spcBef>
            </a:pPr>
            <a:r>
              <a:rPr lang="zh-CN" altLang="en-US" sz="2400" dirty="0"/>
              <a:t>查找</a:t>
            </a:r>
            <a:r>
              <a:rPr lang="en-US" altLang="zh-CN" sz="2400" dirty="0"/>
              <a:t>GID</a:t>
            </a:r>
            <a:r>
              <a:rPr lang="zh-CN" altLang="en-US" sz="2400" dirty="0"/>
              <a:t>小于</a:t>
            </a:r>
            <a:r>
              <a:rPr lang="en-US" altLang="zh-CN" sz="2400" dirty="0"/>
              <a:t>60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gid</a:t>
            </a:r>
            <a:r>
              <a:rPr lang="en-US" altLang="zh-CN" sz="1800" dirty="0">
                <a:solidFill>
                  <a:schemeClr val="accent6">
                    <a:lumMod val="75000"/>
                  </a:schemeClr>
                </a:solidFill>
              </a:rPr>
              <a:t> -60</a:t>
            </a:r>
            <a:endParaRPr lang="zh-CN" altLang="en-US" sz="1800" dirty="0">
              <a:solidFill>
                <a:schemeClr val="accent6">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p:txBody>
      </p:sp>
      <p:pic>
        <p:nvPicPr>
          <p:cNvPr id="5" name="图片 4">
            <a:extLst>
              <a:ext uri="{FF2B5EF4-FFF2-40B4-BE49-F238E27FC236}">
                <a16:creationId xmlns:a16="http://schemas.microsoft.com/office/drawing/2014/main" id="{DC64A2B4-A261-4D5A-94B3-CC3B6A7DCBC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17"/>
          <a:stretch/>
        </p:blipFill>
        <p:spPr>
          <a:xfrm>
            <a:off x="827584" y="2924944"/>
            <a:ext cx="7848872" cy="3374529"/>
          </a:xfrm>
          <a:prstGeom prst="rect">
            <a:avLst/>
          </a:prstGeom>
        </p:spPr>
      </p:pic>
    </p:spTree>
    <p:extLst>
      <p:ext uri="{BB962C8B-B14F-4D97-AF65-F5344CB8AC3E}">
        <p14:creationId xmlns:p14="http://schemas.microsoft.com/office/powerpoint/2010/main" val="26618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60648"/>
            <a:ext cx="9250535"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文件权限</a:t>
            </a:r>
          </a:p>
        </p:txBody>
      </p:sp>
      <p:graphicFrame>
        <p:nvGraphicFramePr>
          <p:cNvPr id="7" name="内容占位符 6"/>
          <p:cNvGraphicFramePr>
            <a:graphicFrameLocks noGrp="1"/>
          </p:cNvGraphicFramePr>
          <p:nvPr>
            <p:ph idx="1"/>
          </p:nvPr>
        </p:nvGraphicFramePr>
        <p:xfrm>
          <a:off x="395536" y="1700808"/>
          <a:ext cx="8229602" cy="3291840"/>
        </p:xfrm>
        <a:graphic>
          <a:graphicData uri="http://schemas.openxmlformats.org/drawingml/2006/table">
            <a:tbl>
              <a:tblPr firstRow="1" bandRow="1">
                <a:tableStyleId>{5C22544A-7EE6-4342-B048-85BDC9FD1C3A}</a:tableStyleId>
              </a:tblPr>
              <a:tblGrid>
                <a:gridCol w="3096344">
                  <a:extLst>
                    <a:ext uri="{9D8B030D-6E8A-4147-A177-3AD203B41FA5}">
                      <a16:colId xmlns:a16="http://schemas.microsoft.com/office/drawing/2014/main" val="20000"/>
                    </a:ext>
                  </a:extLst>
                </a:gridCol>
                <a:gridCol w="5133258">
                  <a:extLst>
                    <a:ext uri="{9D8B030D-6E8A-4147-A177-3AD203B41FA5}">
                      <a16:colId xmlns:a16="http://schemas.microsoft.com/office/drawing/2014/main" val="20001"/>
                    </a:ext>
                  </a:extLst>
                </a:gridCol>
              </a:tblGrid>
              <a:tr h="370840">
                <a:tc>
                  <a:txBody>
                    <a:bodyPr/>
                    <a:lstStyle/>
                    <a:p>
                      <a:r>
                        <a:rPr lang="zh-CN" altLang="en-US" sz="2400" dirty="0"/>
                        <a:t>条件</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123613">
                <a:tc>
                  <a:txBody>
                    <a:bodyPr/>
                    <a:lstStyle/>
                    <a:p>
                      <a:r>
                        <a:rPr lang="en-US" altLang="zh-CN" sz="2400" dirty="0"/>
                        <a:t>-perm MODE</a:t>
                      </a:r>
                      <a:endParaRPr lang="zh-CN" altLang="en-US" sz="2400" dirty="0"/>
                    </a:p>
                  </a:txBody>
                  <a:tcPr/>
                </a:tc>
                <a:tc>
                  <a:txBody>
                    <a:bodyPr/>
                    <a:lstStyle/>
                    <a:p>
                      <a:r>
                        <a:rPr lang="zh-CN" altLang="en-US" sz="2400" dirty="0"/>
                        <a:t>精确匹配权限模式为 </a:t>
                      </a:r>
                      <a:r>
                        <a:rPr lang="en-US" altLang="zh-CN" sz="2400" dirty="0"/>
                        <a:t>MODE </a:t>
                      </a:r>
                      <a:r>
                        <a:rPr lang="zh-CN" altLang="en-US" sz="2400" dirty="0"/>
                        <a:t>的文件</a:t>
                      </a:r>
                    </a:p>
                  </a:txBody>
                  <a:tcPr/>
                </a:tc>
                <a:extLst>
                  <a:ext uri="{0D108BD9-81ED-4DB2-BD59-A6C34878D82A}">
                    <a16:rowId xmlns:a16="http://schemas.microsoft.com/office/drawing/2014/main" val="10001"/>
                  </a:ext>
                </a:extLst>
              </a:tr>
              <a:tr h="2421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a:t>
                      </a:r>
                      <a:endParaRPr lang="zh-CN" altLang="en-US" sz="2400" dirty="0"/>
                    </a:p>
                  </a:txBody>
                  <a:tcPr/>
                </a:tc>
                <a:tc>
                  <a:txBody>
                    <a:bodyPr/>
                    <a:lstStyle/>
                    <a:p>
                      <a:r>
                        <a:rPr lang="zh-CN" altLang="en-US" sz="2400" dirty="0"/>
                        <a:t>匹配权限模式至少为 </a:t>
                      </a:r>
                      <a:r>
                        <a:rPr lang="en-US" altLang="zh-CN" sz="2400" dirty="0"/>
                        <a:t>MODE </a:t>
                      </a:r>
                      <a:r>
                        <a:rPr lang="zh-CN" altLang="en-US" sz="2400" dirty="0"/>
                        <a:t>的文件</a:t>
                      </a:r>
                      <a:endParaRPr lang="en-US" altLang="zh-CN" sz="2400" dirty="0"/>
                    </a:p>
                    <a:p>
                      <a:r>
                        <a:rPr lang="zh-CN" altLang="en-US" sz="2400" dirty="0"/>
                        <a:t>（用户、组和其他人这三种权限</a:t>
                      </a:r>
                      <a:r>
                        <a:rPr lang="zh-CN" altLang="en-US" sz="2400" dirty="0">
                          <a:solidFill>
                            <a:srgbClr val="C00000"/>
                          </a:solidFill>
                        </a:rPr>
                        <a:t>必须都匹配</a:t>
                      </a:r>
                      <a:r>
                        <a:rPr lang="zh-CN" altLang="en-US" sz="2400" dirty="0"/>
                        <a:t>）</a:t>
                      </a:r>
                    </a:p>
                  </a:txBody>
                  <a:tcPr/>
                </a:tc>
                <a:extLst>
                  <a:ext uri="{0D108BD9-81ED-4DB2-BD59-A6C34878D82A}">
                    <a16:rowId xmlns:a16="http://schemas.microsoft.com/office/drawing/2014/main" val="10002"/>
                  </a:ext>
                </a:extLst>
              </a:tr>
              <a:tr h="123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 </a:t>
                      </a:r>
                      <a:r>
                        <a:rPr lang="zh-CN" altLang="en-US" sz="2400" dirty="0"/>
                        <a:t>或</a:t>
                      </a:r>
                      <a:endParaRPr lang="en-US" altLang="zh-CN" sz="24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a:t>
                      </a:r>
                      <a:r>
                        <a:rPr lang="en-US" altLang="zh-CN" sz="2400" baseline="0" dirty="0"/>
                        <a:t>+MODE</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匹配权限模式至少为 </a:t>
                      </a:r>
                      <a:r>
                        <a:rPr lang="en-US" altLang="zh-CN" sz="2400" dirty="0"/>
                        <a:t>MODE </a:t>
                      </a:r>
                      <a:r>
                        <a:rPr lang="zh-CN" altLang="en-US" sz="2400" dirty="0"/>
                        <a:t>的文件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（用户、组和其他人这三种权限中</a:t>
                      </a:r>
                      <a:r>
                        <a:rPr lang="zh-CN" altLang="en-US" sz="2400" dirty="0">
                          <a:solidFill>
                            <a:srgbClr val="C00000"/>
                          </a:solidFill>
                        </a:rPr>
                        <a:t>有一种匹配即可</a:t>
                      </a:r>
                      <a:r>
                        <a:rPr lang="zh-CN" altLang="en-US" sz="2400" dirty="0"/>
                        <a:t>）</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539552" y="5229200"/>
            <a:ext cx="7848872"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000" dirty="0"/>
              <a:t>MODE </a:t>
            </a:r>
            <a:r>
              <a:rPr lang="zh-CN" altLang="en-US" sz="2000" dirty="0"/>
              <a:t>与 </a:t>
            </a:r>
            <a:r>
              <a:rPr lang="en-US" altLang="zh-CN" sz="2000" dirty="0" err="1"/>
              <a:t>chown</a:t>
            </a:r>
            <a:r>
              <a:rPr lang="en-US" altLang="zh-CN" sz="2000" dirty="0"/>
              <a:t> </a:t>
            </a:r>
            <a:r>
              <a:rPr lang="zh-CN" altLang="en-US" sz="2000" dirty="0"/>
              <a:t>命令的书写方式一致，既可以使用字符模式也可以使用八进制的数值模式，</a:t>
            </a:r>
            <a:r>
              <a:rPr lang="zh-CN" altLang="en-US" sz="2000" dirty="0">
                <a:solidFill>
                  <a:srgbClr val="C00000"/>
                </a:solidFill>
              </a:rPr>
              <a:t>通常使用八进制的数值模式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7</a:t>
            </a:r>
            <a:r>
              <a:rPr lang="zh-CN" altLang="en-US" dirty="0"/>
              <a:t>）</a:t>
            </a:r>
          </a:p>
        </p:txBody>
      </p:sp>
      <p:sp>
        <p:nvSpPr>
          <p:cNvPr id="3" name="内容占位符 2"/>
          <p:cNvSpPr>
            <a:spLocks noGrp="1"/>
          </p:cNvSpPr>
          <p:nvPr>
            <p:ph idx="1"/>
          </p:nvPr>
        </p:nvSpPr>
        <p:spPr>
          <a:xfrm>
            <a:off x="899592" y="1556792"/>
            <a:ext cx="7772400" cy="4114800"/>
          </a:xfrm>
        </p:spPr>
        <p:txBody>
          <a:bodyPr/>
          <a:lstStyle/>
          <a:p>
            <a:r>
              <a:rPr lang="zh-CN" altLang="en-US" sz="2800" dirty="0"/>
              <a:t>在</a:t>
            </a:r>
            <a:r>
              <a:rPr lang="en-US" altLang="zh-CN" sz="2800" dirty="0"/>
              <a:t>/home</a:t>
            </a:r>
            <a:r>
              <a:rPr lang="zh-CN" altLang="en-US" sz="2800" dirty="0"/>
              <a:t>目录下查找权限为</a:t>
            </a:r>
            <a:r>
              <a:rPr lang="en-US" altLang="zh-CN" sz="2800" dirty="0"/>
              <a:t>700</a:t>
            </a:r>
            <a:r>
              <a:rPr lang="zh-CN" altLang="en-US" sz="2800" dirty="0"/>
              <a:t>的所有文件或目录</a:t>
            </a:r>
            <a:endParaRPr lang="en-US" altLang="zh-CN" sz="2800" dirty="0"/>
          </a:p>
          <a:p>
            <a:pPr lvl="1">
              <a:buNone/>
            </a:pPr>
            <a:r>
              <a:rPr lang="en-US" altLang="zh-CN" dirty="0">
                <a:solidFill>
                  <a:schemeClr val="accent6">
                    <a:lumMod val="75000"/>
                  </a:schemeClr>
                </a:solidFill>
              </a:rPr>
              <a:t>$ find /home -perm 700</a:t>
            </a:r>
          </a:p>
          <a:p>
            <a:r>
              <a:rPr lang="zh-CN" altLang="en-US" sz="2800" dirty="0"/>
              <a:t>在</a:t>
            </a:r>
            <a:r>
              <a:rPr lang="en-US" altLang="zh-CN" sz="2800" dirty="0"/>
              <a:t>/home</a:t>
            </a:r>
            <a:r>
              <a:rPr lang="zh-CN" altLang="en-US" sz="2800" dirty="0"/>
              <a:t>目录下查找权限至少为</a:t>
            </a:r>
            <a:r>
              <a:rPr lang="en-US" altLang="zh-CN" sz="2800" dirty="0"/>
              <a:t>740</a:t>
            </a:r>
            <a:r>
              <a:rPr lang="zh-CN" altLang="en-US" sz="2800" dirty="0"/>
              <a:t>的所有文件或目录</a:t>
            </a:r>
            <a:endParaRPr lang="en-US" altLang="zh-CN" sz="2800" dirty="0"/>
          </a:p>
          <a:p>
            <a:pPr lvl="1">
              <a:buNone/>
            </a:pPr>
            <a:r>
              <a:rPr lang="en-US" altLang="zh-CN" dirty="0">
                <a:solidFill>
                  <a:schemeClr val="accent6">
                    <a:lumMod val="75000"/>
                  </a:schemeClr>
                </a:solidFill>
              </a:rPr>
              <a:t>$ find /home -perm -740</a:t>
            </a:r>
          </a:p>
          <a:p>
            <a:r>
              <a:rPr lang="zh-CN" altLang="en-US" sz="2800" dirty="0"/>
              <a:t>在</a:t>
            </a:r>
            <a:r>
              <a:rPr lang="en-US" altLang="zh-CN" sz="2800" dirty="0"/>
              <a:t>~/bin</a:t>
            </a:r>
            <a:r>
              <a:rPr lang="zh-CN" altLang="en-US" sz="2800" dirty="0"/>
              <a:t>目录下查找权限至少为</a:t>
            </a:r>
            <a:r>
              <a:rPr lang="en-US" altLang="zh-CN" sz="2800" dirty="0"/>
              <a:t>111</a:t>
            </a:r>
            <a:r>
              <a:rPr lang="zh-CN" altLang="en-US" sz="2800" dirty="0"/>
              <a:t>的所有文件或目录（或者属主可执行，或者组可执行，或者其他人可执行）</a:t>
            </a:r>
            <a:endParaRPr lang="en-US" altLang="zh-CN" sz="2800" dirty="0"/>
          </a:p>
          <a:p>
            <a:pPr lvl="1">
              <a:buNone/>
            </a:pPr>
            <a:r>
              <a:rPr lang="en-US" altLang="zh-CN" dirty="0">
                <a:solidFill>
                  <a:schemeClr val="accent6">
                    <a:lumMod val="75000"/>
                  </a:schemeClr>
                </a:solidFill>
              </a:rPr>
              <a:t>$ find ~/bin -perm /111</a:t>
            </a:r>
            <a:endParaRPr lang="zh-CN" altLang="en-US" dirty="0">
              <a:solidFill>
                <a:schemeClr val="accent6">
                  <a:lumMod val="7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113" y="191715"/>
            <a:ext cx="8314431" cy="1052513"/>
          </a:xfrm>
        </p:spPr>
        <p:txBody>
          <a:bodyPr/>
          <a:lstStyle/>
          <a:p>
            <a:r>
              <a:rPr lang="en-US" altLang="zh-CN" sz="4000" dirty="0"/>
              <a:t>find </a:t>
            </a:r>
            <a:r>
              <a:rPr lang="zh-CN" altLang="en-US" sz="4000" dirty="0"/>
              <a:t>命令</a:t>
            </a:r>
            <a:r>
              <a:rPr lang="en-US" altLang="zh-CN" sz="4000" dirty="0"/>
              <a:t>—</a:t>
            </a:r>
            <a:r>
              <a:rPr lang="zh-CN" altLang="en-US" sz="4000" dirty="0"/>
              <a:t>条件表达式</a:t>
            </a:r>
            <a:r>
              <a:rPr lang="en-US" altLang="zh-CN" sz="4000" dirty="0"/>
              <a:t>-</a:t>
            </a:r>
            <a:r>
              <a:rPr lang="zh-CN" altLang="en-US" sz="4000" dirty="0"/>
              <a:t>类型和大小</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3814088"/>
              </p:ext>
            </p:extLst>
          </p:nvPr>
        </p:nvGraphicFramePr>
        <p:xfrm>
          <a:off x="467544" y="1490951"/>
          <a:ext cx="8424936" cy="4297680"/>
        </p:xfrm>
        <a:graphic>
          <a:graphicData uri="http://schemas.openxmlformats.org/drawingml/2006/table">
            <a:tbl>
              <a:tblPr firstRow="1" bandRow="1">
                <a:tableStyleId>{5C22544A-7EE6-4342-B048-85BDC9FD1C3A}</a:tableStyleId>
              </a:tblPr>
              <a:tblGrid>
                <a:gridCol w="2653818">
                  <a:extLst>
                    <a:ext uri="{9D8B030D-6E8A-4147-A177-3AD203B41FA5}">
                      <a16:colId xmlns:a16="http://schemas.microsoft.com/office/drawing/2014/main" val="20000"/>
                    </a:ext>
                  </a:extLst>
                </a:gridCol>
                <a:gridCol w="577111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t>-type </a:t>
                      </a:r>
                      <a:r>
                        <a:rPr lang="en-US" altLang="zh-CN" sz="2000" dirty="0" err="1"/>
                        <a:t>TYPE</a:t>
                      </a:r>
                      <a:r>
                        <a:rPr lang="en-US" altLang="zh-CN" sz="2000" dirty="0"/>
                        <a:t> </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查找类型为 </a:t>
                      </a:r>
                      <a:r>
                        <a:rPr lang="en-US" altLang="zh-CN" sz="2000" dirty="0"/>
                        <a:t>TYPE </a:t>
                      </a:r>
                      <a:r>
                        <a:rPr lang="zh-CN" altLang="en-US" sz="2000" dirty="0"/>
                        <a:t>的文件，可用的类型：</a:t>
                      </a:r>
                      <a:endParaRPr lang="en-US" altLang="zh-CN" sz="20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C00000"/>
                          </a:solidFill>
                        </a:rPr>
                        <a:t>b</a:t>
                      </a:r>
                      <a:r>
                        <a:rPr lang="en-US" altLang="zh-CN" sz="2000" dirty="0"/>
                        <a:t>-</a:t>
                      </a:r>
                      <a:r>
                        <a:rPr lang="zh-CN" altLang="en-US" sz="2000" dirty="0"/>
                        <a:t>块设备文件</a:t>
                      </a:r>
                      <a:r>
                        <a:rPr lang="en-US" altLang="zh-CN" sz="2000" dirty="0"/>
                        <a:t>; </a:t>
                      </a:r>
                      <a:r>
                        <a:rPr lang="en-US" altLang="zh-CN" sz="2000" dirty="0">
                          <a:solidFill>
                            <a:srgbClr val="C00000"/>
                          </a:solidFill>
                        </a:rPr>
                        <a:t>c</a:t>
                      </a:r>
                      <a:r>
                        <a:rPr lang="en-US" altLang="zh-CN" sz="2000" dirty="0"/>
                        <a:t>-</a:t>
                      </a:r>
                      <a:r>
                        <a:rPr lang="zh-CN" altLang="en-US" sz="2000" dirty="0"/>
                        <a:t>字符设备文件</a:t>
                      </a:r>
                      <a:r>
                        <a:rPr lang="en-US" altLang="zh-CN" sz="2000" dirty="0"/>
                        <a:t>; </a:t>
                      </a:r>
                      <a:r>
                        <a:rPr lang="en-US" altLang="zh-CN" sz="2000" dirty="0">
                          <a:solidFill>
                            <a:srgbClr val="C00000"/>
                          </a:solidFill>
                        </a:rPr>
                        <a:t>d</a:t>
                      </a:r>
                      <a:r>
                        <a:rPr lang="en-US" altLang="zh-CN" sz="2000" dirty="0"/>
                        <a:t>-</a:t>
                      </a:r>
                      <a:r>
                        <a:rPr lang="zh-CN" altLang="en-US" sz="2000" dirty="0"/>
                        <a:t>目录文件</a:t>
                      </a:r>
                      <a:r>
                        <a:rPr lang="en-US" altLang="zh-CN" sz="2000" dirty="0"/>
                        <a:t>; </a:t>
                      </a:r>
                      <a:r>
                        <a:rPr lang="en-US" altLang="zh-CN" sz="2000" dirty="0">
                          <a:solidFill>
                            <a:srgbClr val="C00000"/>
                          </a:solidFill>
                        </a:rPr>
                        <a:t>p</a:t>
                      </a:r>
                      <a:r>
                        <a:rPr lang="en-US" altLang="zh-CN" sz="2000" dirty="0"/>
                        <a:t>-</a:t>
                      </a:r>
                      <a:r>
                        <a:rPr lang="zh-CN" altLang="en-US" sz="2000" dirty="0"/>
                        <a:t>命名管道</a:t>
                      </a:r>
                      <a:r>
                        <a:rPr lang="en-US" altLang="zh-CN" sz="2000" dirty="0"/>
                        <a:t>; </a:t>
                      </a:r>
                      <a:r>
                        <a:rPr lang="en-US" altLang="zh-CN" sz="2000" dirty="0">
                          <a:solidFill>
                            <a:srgbClr val="C00000"/>
                          </a:solidFill>
                        </a:rPr>
                        <a:t>f</a:t>
                      </a:r>
                      <a:r>
                        <a:rPr lang="en-US" altLang="zh-CN" sz="2000" dirty="0"/>
                        <a:t>-</a:t>
                      </a:r>
                      <a:r>
                        <a:rPr lang="zh-CN" altLang="en-US" sz="2000" dirty="0"/>
                        <a:t>普通文件</a:t>
                      </a:r>
                      <a:r>
                        <a:rPr lang="en-US" altLang="zh-CN" sz="2000" dirty="0"/>
                        <a:t>; </a:t>
                      </a:r>
                      <a:r>
                        <a:rPr lang="en-US" altLang="zh-CN" sz="2000" dirty="0">
                          <a:solidFill>
                            <a:srgbClr val="C00000"/>
                          </a:solidFill>
                        </a:rPr>
                        <a:t>l</a:t>
                      </a:r>
                      <a:r>
                        <a:rPr lang="en-US" altLang="zh-CN" sz="2000" dirty="0"/>
                        <a:t>-</a:t>
                      </a:r>
                      <a:r>
                        <a:rPr lang="zh-CN" altLang="en-US" sz="2000" dirty="0"/>
                        <a:t>符号链接</a:t>
                      </a:r>
                      <a:r>
                        <a:rPr lang="en-US" altLang="zh-CN" sz="2000" dirty="0"/>
                        <a:t>; </a:t>
                      </a:r>
                      <a:r>
                        <a:rPr lang="en-US" altLang="zh-CN" sz="2000" dirty="0">
                          <a:solidFill>
                            <a:srgbClr val="C00000"/>
                          </a:solidFill>
                        </a:rPr>
                        <a:t>s</a:t>
                      </a:r>
                      <a:r>
                        <a:rPr lang="en-US" altLang="zh-CN" sz="2000" dirty="0"/>
                        <a:t>-socket </a:t>
                      </a:r>
                      <a:r>
                        <a:rPr lang="zh-CN" altLang="en-US" sz="2000" dirty="0"/>
                        <a:t>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-links N </a:t>
                      </a:r>
                      <a:endParaRPr lang="zh-CN" altLang="en-US" sz="2000" dirty="0"/>
                    </a:p>
                  </a:txBody>
                  <a:tcPr/>
                </a:tc>
                <a:tc>
                  <a:txBody>
                    <a:bodyPr/>
                    <a:lstStyle/>
                    <a:p>
                      <a:r>
                        <a:rPr lang="zh-CN" altLang="en-US" sz="2000" dirty="0"/>
                        <a:t>查找有</a:t>
                      </a:r>
                      <a:r>
                        <a:rPr lang="en-US" altLang="zh-CN" sz="2000" dirty="0"/>
                        <a:t>N</a:t>
                      </a:r>
                      <a:r>
                        <a:rPr lang="zh-CN" altLang="en-US" sz="2000" dirty="0"/>
                        <a:t>个链接的文件</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inum</a:t>
                      </a:r>
                      <a:r>
                        <a:rPr lang="en-US" altLang="zh-CN" sz="2000" dirty="0"/>
                        <a:t> N</a:t>
                      </a:r>
                      <a:endParaRPr lang="zh-CN" altLang="en-US" sz="2000" dirty="0"/>
                    </a:p>
                  </a:txBody>
                  <a:tcPr/>
                </a:tc>
                <a:tc>
                  <a:txBody>
                    <a:bodyPr/>
                    <a:lstStyle/>
                    <a:p>
                      <a:r>
                        <a:rPr lang="zh-CN" altLang="en-US" sz="2000" dirty="0"/>
                        <a:t>查找文件</a:t>
                      </a:r>
                      <a:r>
                        <a:rPr lang="en-US" altLang="zh-CN" sz="2000" dirty="0" err="1"/>
                        <a:t>inode</a:t>
                      </a:r>
                      <a:r>
                        <a:rPr lang="zh-CN" altLang="en-US" sz="2000" dirty="0"/>
                        <a:t>为</a:t>
                      </a:r>
                      <a:r>
                        <a:rPr lang="en-US" altLang="zh-CN" sz="2000" dirty="0"/>
                        <a:t>N</a:t>
                      </a:r>
                      <a:r>
                        <a:rPr lang="zh-CN" altLang="en-US" sz="2000" dirty="0"/>
                        <a:t>的文件</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samefile</a:t>
                      </a:r>
                      <a:r>
                        <a:rPr lang="en-US" altLang="zh-CN" sz="2000" dirty="0"/>
                        <a:t> NAME</a:t>
                      </a:r>
                      <a:endParaRPr lang="zh-CN" altLang="en-US" sz="2000" dirty="0"/>
                    </a:p>
                  </a:txBody>
                  <a:tcPr/>
                </a:tc>
                <a:tc>
                  <a:txBody>
                    <a:bodyPr/>
                    <a:lstStyle/>
                    <a:p>
                      <a:r>
                        <a:rPr lang="zh-CN" altLang="en-US" sz="2000" dirty="0"/>
                        <a:t>查找与</a:t>
                      </a:r>
                      <a:r>
                        <a:rPr lang="en-US" altLang="zh-CN" sz="2000" dirty="0"/>
                        <a:t>NAME</a:t>
                      </a:r>
                      <a:r>
                        <a:rPr lang="zh-CN" altLang="en-US" sz="2000" dirty="0"/>
                        <a:t>文件具有相同</a:t>
                      </a:r>
                      <a:r>
                        <a:rPr lang="en-US" altLang="zh-CN" sz="2000" dirty="0" err="1"/>
                        <a:t>inode</a:t>
                      </a:r>
                      <a:r>
                        <a:rPr lang="zh-CN" altLang="en-US" sz="2000" dirty="0"/>
                        <a:t>的文件</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-size N[</a:t>
                      </a:r>
                      <a:r>
                        <a:rPr lang="en-US" altLang="zh-CN" sz="2000" dirty="0" err="1"/>
                        <a:t>bcwkMG</a:t>
                      </a:r>
                      <a:r>
                        <a:rPr lang="en-US" altLang="zh-CN" sz="2000" dirty="0"/>
                        <a:t>] </a:t>
                      </a:r>
                      <a:endParaRPr lang="zh-CN" altLang="en-US" sz="2000" dirty="0"/>
                    </a:p>
                  </a:txBody>
                  <a:tcPr/>
                </a:tc>
                <a:tc>
                  <a:txBody>
                    <a:bodyPr/>
                    <a:lstStyle/>
                    <a:p>
                      <a:r>
                        <a:rPr lang="zh-CN" altLang="en-US" sz="2000" dirty="0"/>
                        <a:t>查找文件大小为</a:t>
                      </a:r>
                      <a:r>
                        <a:rPr lang="en-US" altLang="zh-CN" sz="2000" dirty="0"/>
                        <a:t>N</a:t>
                      </a:r>
                      <a:r>
                        <a:rPr lang="zh-CN" altLang="en-US" sz="2000" dirty="0"/>
                        <a:t>的文件，单位可以为：</a:t>
                      </a:r>
                      <a:endParaRPr lang="en-US" altLang="zh-CN" sz="2000" dirty="0"/>
                    </a:p>
                    <a:p>
                      <a:r>
                        <a:rPr lang="en-US" altLang="zh-CN" sz="2000" dirty="0">
                          <a:solidFill>
                            <a:srgbClr val="C00000"/>
                          </a:solidFill>
                        </a:rPr>
                        <a:t>b</a:t>
                      </a:r>
                      <a:r>
                        <a:rPr lang="en-US" altLang="zh-CN" sz="2000" dirty="0"/>
                        <a:t>-512 </a:t>
                      </a:r>
                      <a:r>
                        <a:rPr lang="zh-CN" altLang="en-US" sz="2000" dirty="0"/>
                        <a:t>字节的块（省略单位的默认值）</a:t>
                      </a:r>
                      <a:r>
                        <a:rPr lang="en-US" altLang="zh-CN" sz="2000" dirty="0"/>
                        <a:t>; </a:t>
                      </a:r>
                      <a:r>
                        <a:rPr lang="en-US" altLang="zh-CN" sz="2000" dirty="0">
                          <a:solidFill>
                            <a:srgbClr val="C00000"/>
                          </a:solidFill>
                        </a:rPr>
                        <a:t>c</a:t>
                      </a:r>
                      <a:r>
                        <a:rPr lang="en-US" altLang="zh-CN" sz="2000" dirty="0"/>
                        <a:t>-</a:t>
                      </a:r>
                      <a:r>
                        <a:rPr lang="zh-CN" altLang="en-US" sz="2000" dirty="0"/>
                        <a:t>字节</a:t>
                      </a:r>
                      <a:r>
                        <a:rPr lang="en-US" altLang="zh-CN" sz="2000" dirty="0"/>
                        <a:t>; </a:t>
                      </a:r>
                      <a:r>
                        <a:rPr lang="en-US" altLang="zh-CN" sz="2000" dirty="0">
                          <a:solidFill>
                            <a:srgbClr val="C00000"/>
                          </a:solidFill>
                        </a:rPr>
                        <a:t>w</a:t>
                      </a:r>
                      <a:r>
                        <a:rPr lang="en-US" altLang="zh-CN" sz="2000" dirty="0"/>
                        <a:t>-</a:t>
                      </a:r>
                      <a:r>
                        <a:rPr lang="zh-CN" altLang="en-US" sz="2000" dirty="0"/>
                        <a:t>双字节</a:t>
                      </a:r>
                      <a:r>
                        <a:rPr lang="en-US" altLang="zh-CN" sz="2000" dirty="0"/>
                        <a:t>; </a:t>
                      </a:r>
                      <a:r>
                        <a:rPr lang="en-US" altLang="zh-CN" sz="2000" dirty="0">
                          <a:solidFill>
                            <a:srgbClr val="C00000"/>
                          </a:solidFill>
                        </a:rPr>
                        <a:t>k</a:t>
                      </a:r>
                      <a:r>
                        <a:rPr lang="en-US" altLang="zh-CN" sz="2000" dirty="0"/>
                        <a:t>-Kilobytes; </a:t>
                      </a:r>
                      <a:r>
                        <a:rPr lang="en-US" altLang="zh-CN" sz="2000" dirty="0">
                          <a:solidFill>
                            <a:srgbClr val="C00000"/>
                          </a:solidFill>
                        </a:rPr>
                        <a:t>M</a:t>
                      </a:r>
                      <a:r>
                        <a:rPr lang="en-US" altLang="zh-CN" sz="2000" dirty="0"/>
                        <a:t>-Megabytes; </a:t>
                      </a:r>
                      <a:r>
                        <a:rPr lang="en-US" altLang="zh-CN" sz="2000" dirty="0">
                          <a:solidFill>
                            <a:srgbClr val="C00000"/>
                          </a:solidFill>
                        </a:rPr>
                        <a:t>G</a:t>
                      </a:r>
                      <a:r>
                        <a:rPr lang="en-US" altLang="zh-CN" sz="2000" dirty="0"/>
                        <a:t>-Gigabytes</a:t>
                      </a:r>
                      <a:endParaRPr lang="zh-CN" altLang="en-US" sz="2000" dirty="0"/>
                    </a:p>
                  </a:txBody>
                  <a:tcPr/>
                </a:tc>
                <a:extLst>
                  <a:ext uri="{0D108BD9-81ED-4DB2-BD59-A6C34878D82A}">
                    <a16:rowId xmlns:a16="http://schemas.microsoft.com/office/drawing/2014/main" val="10005"/>
                  </a:ext>
                </a:extLst>
              </a:tr>
              <a:tr h="370840">
                <a:tc>
                  <a:txBody>
                    <a:bodyPr/>
                    <a:lstStyle/>
                    <a:p>
                      <a:r>
                        <a:rPr lang="en-US" altLang="zh-CN" sz="2000" dirty="0"/>
                        <a:t>-empty</a:t>
                      </a:r>
                      <a:endParaRPr lang="zh-CN" altLang="en-US" sz="2000" dirty="0"/>
                    </a:p>
                  </a:txBody>
                  <a:tcPr/>
                </a:tc>
                <a:tc>
                  <a:txBody>
                    <a:bodyPr/>
                    <a:lstStyle/>
                    <a:p>
                      <a:r>
                        <a:rPr lang="zh-CN" altLang="en-US" sz="2000" dirty="0"/>
                        <a:t>查找空文件（大小为</a:t>
                      </a:r>
                      <a:r>
                        <a:rPr lang="en-US" altLang="zh-CN" sz="2000" dirty="0"/>
                        <a:t>0</a:t>
                      </a:r>
                      <a:r>
                        <a:rPr lang="zh-CN" altLang="en-US" sz="2000" dirty="0"/>
                        <a:t>）</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2195736" y="6035354"/>
            <a:ext cx="5977284" cy="400110"/>
          </a:xfrm>
          <a:prstGeom prst="rect">
            <a:avLst/>
          </a:prstGeom>
          <a:solidFill>
            <a:schemeClr val="bg1"/>
          </a:solidFill>
          <a:ln w="38100">
            <a:solidFill>
              <a:schemeClr val="hlink"/>
            </a:solidFill>
            <a:miter lim="800000"/>
            <a:headEnd/>
            <a:tailEnd/>
          </a:ln>
          <a:effectLst/>
        </p:spPr>
        <p:txBody>
          <a:bodyPr wrap="square">
            <a:spAutoFit/>
          </a:bodyPr>
          <a:lstStyle/>
          <a:p>
            <a:pPr algn="ctr"/>
            <a:r>
              <a:rPr lang="en-US" altLang="zh-CN" sz="2000" dirty="0">
                <a:solidFill>
                  <a:schemeClr val="tx1"/>
                </a:solidFill>
                <a:ea typeface="黑体" pitchFamily="49" charset="-122"/>
              </a:rPr>
              <a:t>N </a:t>
            </a:r>
            <a:r>
              <a:rPr lang="zh-CN" altLang="en-US" sz="2000" dirty="0">
                <a:solidFill>
                  <a:schemeClr val="tx1"/>
                </a:solidFill>
                <a:ea typeface="黑体" pitchFamily="49" charset="-122"/>
              </a:rPr>
              <a:t>可以使用 ：</a:t>
            </a:r>
            <a:r>
              <a:rPr lang="en-US" altLang="zh-CN" sz="2000" dirty="0">
                <a:solidFill>
                  <a:srgbClr val="3333CC"/>
                </a:solidFill>
                <a:ea typeface="黑体" pitchFamily="49" charset="-122"/>
              </a:rPr>
              <a:t> </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endParaRPr lang="zh-CN" altLang="en-US" sz="20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8</a:t>
            </a:r>
            <a:r>
              <a:rPr lang="zh-CN" altLang="en-US" dirty="0"/>
              <a:t>）</a:t>
            </a:r>
          </a:p>
        </p:txBody>
      </p:sp>
      <p:sp>
        <p:nvSpPr>
          <p:cNvPr id="3" name="内容占位符 2"/>
          <p:cNvSpPr>
            <a:spLocks noGrp="1"/>
          </p:cNvSpPr>
          <p:nvPr>
            <p:ph idx="1"/>
          </p:nvPr>
        </p:nvSpPr>
        <p:spPr>
          <a:xfrm>
            <a:off x="724311" y="1412776"/>
            <a:ext cx="8229600" cy="4934173"/>
          </a:xfrm>
        </p:spPr>
        <p:txBody>
          <a:bodyPr/>
          <a:lstStyle/>
          <a:p>
            <a:r>
              <a:rPr lang="zh-CN" altLang="en-US" sz="2400" dirty="0"/>
              <a:t>在当前目录下查找目录</a:t>
            </a:r>
          </a:p>
          <a:p>
            <a:pPr lvl="1">
              <a:buNone/>
            </a:pPr>
            <a:r>
              <a:rPr lang="en-US" altLang="zh-CN" sz="2000" dirty="0">
                <a:solidFill>
                  <a:schemeClr val="accent6">
                    <a:lumMod val="75000"/>
                  </a:schemeClr>
                </a:solidFill>
              </a:rPr>
              <a:t>$find  .  -type d</a:t>
            </a:r>
          </a:p>
          <a:p>
            <a:r>
              <a:rPr lang="zh-CN" altLang="en-US" sz="2400" dirty="0"/>
              <a:t>在</a:t>
            </a:r>
            <a:r>
              <a:rPr lang="en-US" altLang="zh-CN" sz="2400" dirty="0"/>
              <a:t>/home</a:t>
            </a:r>
            <a:r>
              <a:rPr lang="zh-CN" altLang="en-US" sz="2400" dirty="0"/>
              <a:t>目录下查找硬连接数大于</a:t>
            </a:r>
            <a:r>
              <a:rPr lang="en-US" altLang="zh-CN" sz="2400" dirty="0"/>
              <a:t>2</a:t>
            </a:r>
            <a:r>
              <a:rPr lang="zh-CN" altLang="en-US" sz="2400" dirty="0"/>
              <a:t>的文件</a:t>
            </a:r>
          </a:p>
          <a:p>
            <a:pPr lvl="1">
              <a:buNone/>
            </a:pPr>
            <a:r>
              <a:rPr lang="en-US" altLang="zh-CN" sz="2000" dirty="0">
                <a:solidFill>
                  <a:schemeClr val="accent6">
                    <a:lumMod val="75000"/>
                  </a:schemeClr>
                </a:solidFill>
              </a:rPr>
              <a:t>$find  /home  -links  +2</a:t>
            </a:r>
          </a:p>
          <a:p>
            <a:r>
              <a:rPr lang="zh-CN" altLang="en-US" sz="2400" dirty="0"/>
              <a:t>在当前目录下查找长度大于</a:t>
            </a:r>
            <a:r>
              <a:rPr lang="en-US" altLang="zh-CN" sz="2400" dirty="0"/>
              <a:t>10kB</a:t>
            </a:r>
            <a:r>
              <a:rPr lang="zh-CN" altLang="en-US" sz="2400" dirty="0"/>
              <a:t>的文件</a:t>
            </a:r>
          </a:p>
          <a:p>
            <a:pPr lvl="1">
              <a:buNone/>
            </a:pPr>
            <a:r>
              <a:rPr lang="en-US" altLang="zh-CN" sz="2000" dirty="0">
                <a:solidFill>
                  <a:schemeClr val="accent6">
                    <a:lumMod val="75000"/>
                  </a:schemeClr>
                </a:solidFill>
              </a:rPr>
              <a:t>$find  . -size   +10k</a:t>
            </a:r>
          </a:p>
          <a:p>
            <a:r>
              <a:rPr lang="zh-CN" altLang="en-US" sz="2400" dirty="0"/>
              <a:t>在</a:t>
            </a:r>
            <a:r>
              <a:rPr lang="en-US" altLang="zh-CN" sz="2400" dirty="0"/>
              <a:t>/</a:t>
            </a:r>
            <a:r>
              <a:rPr lang="en-US" altLang="zh-CN" sz="2400" dirty="0" err="1"/>
              <a:t>tmp</a:t>
            </a:r>
            <a:r>
              <a:rPr lang="zh-CN" altLang="en-US" sz="2400" dirty="0"/>
              <a:t>目录下查找长度等于</a:t>
            </a:r>
            <a:r>
              <a:rPr lang="en-US" altLang="zh-CN" sz="2400" dirty="0"/>
              <a:t>1GB</a:t>
            </a:r>
            <a:r>
              <a:rPr lang="zh-CN" altLang="en-US" sz="2400" dirty="0"/>
              <a:t>的文件</a:t>
            </a:r>
          </a:p>
          <a:p>
            <a:pPr lvl="1">
              <a:buNone/>
            </a:pPr>
            <a:r>
              <a:rPr lang="en-US" altLang="zh-CN" sz="2000" dirty="0">
                <a:solidFill>
                  <a:schemeClr val="accent6">
                    <a:lumMod val="75000"/>
                  </a:schemeClr>
                </a:solidFill>
              </a:rPr>
              <a:t>$find  /</a:t>
            </a:r>
            <a:r>
              <a:rPr lang="en-US" altLang="zh-CN" sz="2000" dirty="0" err="1">
                <a:solidFill>
                  <a:schemeClr val="accent6">
                    <a:lumMod val="75000"/>
                  </a:schemeClr>
                </a:solidFill>
              </a:rPr>
              <a:t>tmp</a:t>
            </a:r>
            <a:r>
              <a:rPr lang="en-US" altLang="zh-CN" sz="2000" dirty="0">
                <a:solidFill>
                  <a:schemeClr val="accent6">
                    <a:lumMod val="75000"/>
                  </a:schemeClr>
                </a:solidFill>
              </a:rPr>
              <a:t>  -size   1G</a:t>
            </a:r>
          </a:p>
          <a:p>
            <a:r>
              <a:rPr lang="zh-CN" altLang="en-US" sz="2400" dirty="0"/>
              <a:t>在当前目录下查找长度小于</a:t>
            </a:r>
            <a:r>
              <a:rPr lang="en-US" altLang="zh-CN" sz="2400" dirty="0"/>
              <a:t>10MB</a:t>
            </a:r>
            <a:r>
              <a:rPr lang="zh-CN" altLang="en-US" sz="2400" dirty="0"/>
              <a:t>的文件</a:t>
            </a:r>
          </a:p>
          <a:p>
            <a:pPr lvl="1">
              <a:buNone/>
            </a:pPr>
            <a:r>
              <a:rPr lang="en-US" altLang="zh-CN" sz="2000" dirty="0">
                <a:solidFill>
                  <a:schemeClr val="accent6">
                    <a:lumMod val="75000"/>
                  </a:schemeClr>
                </a:solidFill>
              </a:rPr>
              <a:t>$find  . -size   -10M</a:t>
            </a:r>
          </a:p>
          <a:p>
            <a:r>
              <a:rPr lang="zh-CN" altLang="en-US" sz="2400" dirty="0"/>
              <a:t>在</a:t>
            </a:r>
            <a:r>
              <a:rPr lang="en-US" altLang="zh-CN" sz="2400" dirty="0"/>
              <a:t>/</a:t>
            </a:r>
            <a:r>
              <a:rPr lang="en-US" altLang="zh-CN" sz="2400" dirty="0" err="1"/>
              <a:t>var</a:t>
            </a:r>
            <a:r>
              <a:rPr lang="en-US" altLang="zh-CN" sz="2400" dirty="0"/>
              <a:t>/log</a:t>
            </a:r>
            <a:r>
              <a:rPr lang="zh-CN" altLang="en-US" sz="2400" dirty="0"/>
              <a:t>目录下查找所有的空文件或目录 </a:t>
            </a:r>
          </a:p>
          <a:p>
            <a:pPr lvl="1">
              <a:buNone/>
            </a:pPr>
            <a:r>
              <a:rPr lang="en-US" altLang="zh-CN" sz="2000" dirty="0">
                <a:solidFill>
                  <a:schemeClr val="accent6">
                    <a:lumMod val="75000"/>
                  </a:schemeClr>
                </a:solidFill>
              </a:rPr>
              <a:t>$ find /</a:t>
            </a:r>
            <a:r>
              <a:rPr lang="en-US" altLang="zh-CN" sz="2000" dirty="0" err="1">
                <a:solidFill>
                  <a:schemeClr val="accent6">
                    <a:lumMod val="75000"/>
                  </a:schemeClr>
                </a:solidFill>
              </a:rPr>
              <a:t>var</a:t>
            </a:r>
            <a:r>
              <a:rPr lang="en-US" altLang="zh-CN" sz="2000" dirty="0">
                <a:solidFill>
                  <a:schemeClr val="accent6">
                    <a:lumMod val="75000"/>
                  </a:schemeClr>
                </a:solidFill>
              </a:rPr>
              <a:t>/log -empty </a:t>
            </a:r>
            <a:endParaRPr lang="zh-CN" altLang="en-US" sz="2000" dirty="0">
              <a:solidFill>
                <a:schemeClr val="accent6">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332656"/>
            <a:ext cx="7793037" cy="1052513"/>
          </a:xfrm>
        </p:spPr>
        <p:txBody>
          <a:bodyPr/>
          <a:lstStyle/>
          <a:p>
            <a:r>
              <a:rPr lang="en-US" altLang="zh-CN" dirty="0" err="1"/>
              <a:t>ls</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532590945"/>
              </p:ext>
            </p:extLst>
          </p:nvPr>
        </p:nvGraphicFramePr>
        <p:xfrm>
          <a:off x="899592" y="1772816"/>
          <a:ext cx="7772401" cy="4937760"/>
        </p:xfrm>
        <a:graphic>
          <a:graphicData uri="http://schemas.openxmlformats.org/drawingml/2006/table">
            <a:tbl>
              <a:tblPr firstRow="1" bandRow="1">
                <a:tableStyleId>{21E4AEA4-8DFA-4A89-87EB-49C32662AFE0}</a:tableStyleId>
              </a:tblPr>
              <a:tblGrid>
                <a:gridCol w="893868">
                  <a:extLst>
                    <a:ext uri="{9D8B030D-6E8A-4147-A177-3AD203B41FA5}">
                      <a16:colId xmlns:a16="http://schemas.microsoft.com/office/drawing/2014/main" val="20000"/>
                    </a:ext>
                  </a:extLst>
                </a:gridCol>
                <a:gridCol w="6878533">
                  <a:extLst>
                    <a:ext uri="{9D8B030D-6E8A-4147-A177-3AD203B41FA5}">
                      <a16:colId xmlns:a16="http://schemas.microsoft.com/office/drawing/2014/main" val="20001"/>
                    </a:ext>
                  </a:extLst>
                </a:gridCol>
              </a:tblGrid>
              <a:tr h="434908">
                <a:tc>
                  <a:txBody>
                    <a:bodyPr/>
                    <a:lstStyle/>
                    <a:p>
                      <a:pPr algn="ctr"/>
                      <a:r>
                        <a:rPr lang="zh-CN" altLang="en-US" sz="2400" dirty="0">
                          <a:solidFill>
                            <a:srgbClr val="C00000"/>
                          </a:solidFill>
                        </a:rPr>
                        <a:t>选项</a:t>
                      </a:r>
                    </a:p>
                  </a:txBody>
                  <a:tcPr marL="86360" marR="86360"/>
                </a:tc>
                <a:tc>
                  <a:txBody>
                    <a:bodyPr/>
                    <a:lstStyle/>
                    <a:p>
                      <a:pPr algn="ctr"/>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434908">
                <a:tc>
                  <a:txBody>
                    <a:bodyPr/>
                    <a:lstStyle/>
                    <a:p>
                      <a:r>
                        <a:rPr lang="en-US" altLang="zh-CN" sz="2400" dirty="0">
                          <a:solidFill>
                            <a:srgbClr val="FF0000"/>
                          </a:solidFill>
                        </a:rPr>
                        <a:t>-a</a:t>
                      </a:r>
                      <a:endParaRPr lang="zh-CN" altLang="en-US" sz="2400" dirty="0">
                        <a:solidFill>
                          <a:srgbClr val="FF0000"/>
                        </a:solidFill>
                      </a:endParaRPr>
                    </a:p>
                  </a:txBody>
                  <a:tcPr marL="86360" marR="86360"/>
                </a:tc>
                <a:tc>
                  <a:txBody>
                    <a:bodyPr/>
                    <a:lstStyle/>
                    <a:p>
                      <a:r>
                        <a:rPr lang="zh-CN" altLang="en-US" sz="2400" dirty="0"/>
                        <a:t>列出目录下的</a:t>
                      </a:r>
                      <a:r>
                        <a:rPr lang="zh-CN" altLang="en-US" sz="2400" dirty="0">
                          <a:solidFill>
                            <a:srgbClr val="FF0000"/>
                          </a:solidFill>
                        </a:rPr>
                        <a:t>所有文件</a:t>
                      </a:r>
                      <a:r>
                        <a:rPr lang="zh-CN" altLang="en-US" sz="2400" dirty="0"/>
                        <a:t>，</a:t>
                      </a:r>
                      <a:r>
                        <a:rPr lang="zh-CN" altLang="en-US" sz="2400" dirty="0">
                          <a:solidFill>
                            <a:srgbClr val="FF0000"/>
                          </a:solidFill>
                        </a:rPr>
                        <a:t>包括</a:t>
                      </a:r>
                      <a:r>
                        <a:rPr lang="zh-CN" altLang="en-US" sz="2400" dirty="0"/>
                        <a:t>以 </a:t>
                      </a:r>
                      <a:r>
                        <a:rPr lang="en-US" altLang="zh-CN" sz="2400" dirty="0"/>
                        <a:t>. </a:t>
                      </a:r>
                      <a:r>
                        <a:rPr lang="zh-CN" altLang="en-US" sz="2400" dirty="0"/>
                        <a:t>开头的</a:t>
                      </a:r>
                      <a:r>
                        <a:rPr lang="zh-CN" altLang="en-US" sz="2400" dirty="0">
                          <a:solidFill>
                            <a:srgbClr val="FF0000"/>
                          </a:solidFill>
                        </a:rPr>
                        <a:t>隐含文件</a:t>
                      </a:r>
                      <a:endParaRPr lang="en-US" altLang="zh-CN" sz="2400" dirty="0">
                        <a:solidFill>
                          <a:srgbClr val="FF0000"/>
                        </a:solidFill>
                      </a:endParaRPr>
                    </a:p>
                  </a:txBody>
                  <a:tcPr marL="86360" marR="86360"/>
                </a:tc>
                <a:extLst>
                  <a:ext uri="{0D108BD9-81ED-4DB2-BD59-A6C34878D82A}">
                    <a16:rowId xmlns:a16="http://schemas.microsoft.com/office/drawing/2014/main" val="10001"/>
                  </a:ext>
                </a:extLst>
              </a:tr>
              <a:tr h="434908">
                <a:tc>
                  <a:txBody>
                    <a:bodyPr/>
                    <a:lstStyle/>
                    <a:p>
                      <a:r>
                        <a:rPr lang="en-US" altLang="zh-CN" sz="2400" dirty="0">
                          <a:solidFill>
                            <a:srgbClr val="FF0000"/>
                          </a:solidFill>
                        </a:rPr>
                        <a:t>-l</a:t>
                      </a:r>
                      <a:endParaRPr lang="zh-CN" altLang="en-US" sz="2400" dirty="0">
                        <a:solidFill>
                          <a:srgbClr val="FF0000"/>
                        </a:solidFill>
                      </a:endParaRPr>
                    </a:p>
                  </a:txBody>
                  <a:tcPr marL="86360" marR="86360"/>
                </a:tc>
                <a:tc>
                  <a:txBody>
                    <a:bodyPr/>
                    <a:lstStyle/>
                    <a:p>
                      <a:r>
                        <a:rPr lang="zh-CN" altLang="en-US" sz="2400" dirty="0"/>
                        <a:t>列出文件的</a:t>
                      </a:r>
                      <a:r>
                        <a:rPr lang="zh-CN" altLang="en-US" sz="2400" dirty="0">
                          <a:solidFill>
                            <a:srgbClr val="FF0000"/>
                          </a:solidFill>
                        </a:rPr>
                        <a:t>详细信息</a:t>
                      </a:r>
                      <a:r>
                        <a:rPr lang="zh-CN" altLang="en-US" sz="2400" dirty="0"/>
                        <a:t>，通常称为“长格式”</a:t>
                      </a:r>
                    </a:p>
                  </a:txBody>
                  <a:tcPr marL="86360" marR="86360"/>
                </a:tc>
                <a:extLst>
                  <a:ext uri="{0D108BD9-81ED-4DB2-BD59-A6C34878D82A}">
                    <a16:rowId xmlns:a16="http://schemas.microsoft.com/office/drawing/2014/main" val="10002"/>
                  </a:ext>
                </a:extLst>
              </a:tr>
              <a:tr h="434908">
                <a:tc>
                  <a:txBody>
                    <a:bodyPr/>
                    <a:lstStyle/>
                    <a:p>
                      <a:r>
                        <a:rPr lang="en-US" altLang="zh-CN" sz="2400" dirty="0">
                          <a:solidFill>
                            <a:srgbClr val="FF0000"/>
                          </a:solidFill>
                        </a:rPr>
                        <a:t>-d</a:t>
                      </a:r>
                      <a:endParaRPr lang="zh-CN" altLang="en-US" sz="2400" dirty="0">
                        <a:solidFill>
                          <a:srgbClr val="FF0000"/>
                        </a:solidFill>
                      </a:endParaRPr>
                    </a:p>
                  </a:txBody>
                  <a:tcPr marL="86360" marR="86360"/>
                </a:tc>
                <a:tc>
                  <a:txBody>
                    <a:bodyPr/>
                    <a:lstStyle/>
                    <a:p>
                      <a:r>
                        <a:rPr lang="zh-CN" altLang="en-US" sz="2400" dirty="0"/>
                        <a:t>输入参数是目录时，只显示该</a:t>
                      </a:r>
                      <a:r>
                        <a:rPr lang="zh-CN" altLang="en-US" sz="2400" dirty="0">
                          <a:solidFill>
                            <a:srgbClr val="FF0000"/>
                          </a:solidFill>
                        </a:rPr>
                        <a:t>目录本身</a:t>
                      </a:r>
                    </a:p>
                  </a:txBody>
                  <a:tcPr marL="86360" marR="86360"/>
                </a:tc>
                <a:extLst>
                  <a:ext uri="{0D108BD9-81ED-4DB2-BD59-A6C34878D82A}">
                    <a16:rowId xmlns:a16="http://schemas.microsoft.com/office/drawing/2014/main" val="10003"/>
                  </a:ext>
                </a:extLst>
              </a:tr>
              <a:tr h="434908">
                <a:tc>
                  <a:txBody>
                    <a:bodyPr/>
                    <a:lstStyle/>
                    <a:p>
                      <a:r>
                        <a:rPr lang="en-US" altLang="zh-CN" sz="2400" dirty="0"/>
                        <a:t>-A</a:t>
                      </a:r>
                      <a:endParaRPr lang="zh-CN" altLang="en-US" sz="2400" dirty="0"/>
                    </a:p>
                  </a:txBody>
                  <a:tcPr marL="86360" marR="86360"/>
                </a:tc>
                <a:tc>
                  <a:txBody>
                    <a:bodyPr/>
                    <a:lstStyle/>
                    <a:p>
                      <a:r>
                        <a:rPr lang="zh-CN" altLang="en-US" sz="2400" dirty="0"/>
                        <a:t>显示</a:t>
                      </a:r>
                      <a:r>
                        <a:rPr lang="zh-CN" altLang="en-US" sz="2400" dirty="0">
                          <a:solidFill>
                            <a:srgbClr val="FF0000"/>
                          </a:solidFill>
                        </a:rPr>
                        <a:t>除</a:t>
                      </a:r>
                      <a:r>
                        <a:rPr lang="en-US" altLang="zh-CN" sz="2400" dirty="0">
                          <a:solidFill>
                            <a:srgbClr val="FF0000"/>
                          </a:solidFill>
                        </a:rPr>
                        <a:t>”.”</a:t>
                      </a:r>
                      <a:r>
                        <a:rPr lang="zh-CN" altLang="en-US" sz="2400" dirty="0">
                          <a:solidFill>
                            <a:srgbClr val="FF0000"/>
                          </a:solidFill>
                        </a:rPr>
                        <a:t>（当前目录文件）</a:t>
                      </a:r>
                      <a:r>
                        <a:rPr lang="en-US" altLang="zh-CN" sz="2400" dirty="0">
                          <a:solidFill>
                            <a:srgbClr val="FF0000"/>
                          </a:solidFill>
                        </a:rPr>
                        <a:t> </a:t>
                      </a:r>
                      <a:r>
                        <a:rPr lang="zh-CN" altLang="en-US" sz="2400" dirty="0"/>
                        <a:t>和 </a:t>
                      </a:r>
                      <a:r>
                        <a:rPr lang="en-US" altLang="zh-CN" sz="2400" dirty="0">
                          <a:solidFill>
                            <a:srgbClr val="FF0000"/>
                          </a:solidFill>
                        </a:rPr>
                        <a:t>“..” </a:t>
                      </a:r>
                      <a:r>
                        <a:rPr lang="zh-CN" altLang="en-US" sz="2400" dirty="0">
                          <a:solidFill>
                            <a:srgbClr val="FF0000"/>
                          </a:solidFill>
                        </a:rPr>
                        <a:t>（父目录文件）</a:t>
                      </a:r>
                      <a:r>
                        <a:rPr lang="zh-CN" altLang="en-US" sz="2400" dirty="0"/>
                        <a:t>外的所有文件</a:t>
                      </a:r>
                    </a:p>
                  </a:txBody>
                  <a:tcPr marL="86360" marR="86360"/>
                </a:tc>
                <a:extLst>
                  <a:ext uri="{0D108BD9-81ED-4DB2-BD59-A6C34878D82A}">
                    <a16:rowId xmlns:a16="http://schemas.microsoft.com/office/drawing/2014/main" val="10004"/>
                  </a:ext>
                </a:extLst>
              </a:tr>
              <a:tr h="434908">
                <a:tc>
                  <a:txBody>
                    <a:bodyPr/>
                    <a:lstStyle/>
                    <a:p>
                      <a:r>
                        <a:rPr lang="en-US" altLang="zh-CN" sz="2400" dirty="0">
                          <a:solidFill>
                            <a:srgbClr val="FF0000"/>
                          </a:solidFill>
                        </a:rPr>
                        <a:t>-R</a:t>
                      </a:r>
                      <a:endParaRPr lang="zh-CN" altLang="en-US" sz="2400" dirty="0">
                        <a:solidFill>
                          <a:srgbClr val="FF0000"/>
                        </a:solidFill>
                      </a:endParaRPr>
                    </a:p>
                  </a:txBody>
                  <a:tcPr marL="86360" marR="86360"/>
                </a:tc>
                <a:tc>
                  <a:txBody>
                    <a:bodyPr/>
                    <a:lstStyle/>
                    <a:p>
                      <a:r>
                        <a:rPr lang="zh-CN" altLang="en-US" sz="2400" dirty="0"/>
                        <a:t>递归地列出</a:t>
                      </a:r>
                      <a:r>
                        <a:rPr lang="zh-CN" altLang="en-US" sz="2400" dirty="0">
                          <a:solidFill>
                            <a:srgbClr val="FF0000"/>
                          </a:solidFill>
                        </a:rPr>
                        <a:t>所有子目录下的文件</a:t>
                      </a:r>
                    </a:p>
                  </a:txBody>
                  <a:tcPr marL="86360" marR="86360"/>
                </a:tc>
                <a:extLst>
                  <a:ext uri="{0D108BD9-81ED-4DB2-BD59-A6C34878D82A}">
                    <a16:rowId xmlns:a16="http://schemas.microsoft.com/office/drawing/2014/main" val="10005"/>
                  </a:ext>
                </a:extLst>
              </a:tr>
              <a:tr h="434908">
                <a:tc>
                  <a:txBody>
                    <a:bodyPr/>
                    <a:lstStyle/>
                    <a:p>
                      <a:r>
                        <a:rPr lang="en-US" altLang="zh-CN" sz="2400" dirty="0"/>
                        <a:t>-h</a:t>
                      </a:r>
                      <a:endParaRPr lang="zh-CN" altLang="en-US" sz="2400" dirty="0"/>
                    </a:p>
                  </a:txBody>
                  <a:tcPr marL="86360" marR="86360"/>
                </a:tc>
                <a:tc>
                  <a:txBody>
                    <a:bodyPr/>
                    <a:lstStyle/>
                    <a:p>
                      <a:r>
                        <a:rPr lang="zh-CN" altLang="en-US" sz="2400" dirty="0"/>
                        <a:t>以人类易读的单位显示文件大小（</a:t>
                      </a:r>
                      <a:r>
                        <a:rPr lang="zh-CN" altLang="en-US" sz="2400" dirty="0">
                          <a:solidFill>
                            <a:srgbClr val="FF0000"/>
                          </a:solidFill>
                        </a:rPr>
                        <a:t>文件大小单位</a:t>
                      </a:r>
                      <a:r>
                        <a:rPr lang="en-US" altLang="zh-CN" sz="2400" dirty="0">
                          <a:solidFill>
                            <a:srgbClr val="FF0000"/>
                          </a:solidFill>
                        </a:rPr>
                        <a:t>K</a:t>
                      </a:r>
                      <a:r>
                        <a:rPr lang="zh-CN" altLang="en-US" sz="2400" dirty="0"/>
                        <a:t>）</a:t>
                      </a:r>
                    </a:p>
                  </a:txBody>
                  <a:tcPr marL="86360" marR="86360"/>
                </a:tc>
                <a:extLst>
                  <a:ext uri="{0D108BD9-81ED-4DB2-BD59-A6C34878D82A}">
                    <a16:rowId xmlns:a16="http://schemas.microsoft.com/office/drawing/2014/main" val="10006"/>
                  </a:ext>
                </a:extLst>
              </a:tr>
              <a:tr h="434908">
                <a:tc>
                  <a:txBody>
                    <a:bodyPr/>
                    <a:lstStyle/>
                    <a:p>
                      <a:r>
                        <a:rPr lang="en-US" altLang="zh-CN" sz="2400" dirty="0"/>
                        <a:t>-S</a:t>
                      </a:r>
                      <a:endParaRPr lang="zh-CN" altLang="en-US" sz="2400" dirty="0"/>
                    </a:p>
                  </a:txBody>
                  <a:tcPr marL="86360" marR="86360"/>
                </a:tc>
                <a:tc>
                  <a:txBody>
                    <a:bodyPr/>
                    <a:lstStyle/>
                    <a:p>
                      <a:r>
                        <a:rPr lang="zh-CN" altLang="en-US" sz="2400" dirty="0"/>
                        <a:t>以</a:t>
                      </a:r>
                      <a:r>
                        <a:rPr lang="zh-CN" altLang="en-US" sz="2400" dirty="0">
                          <a:solidFill>
                            <a:srgbClr val="FF0000"/>
                          </a:solidFill>
                        </a:rPr>
                        <a:t>文件大小排序</a:t>
                      </a:r>
                      <a:r>
                        <a:rPr lang="zh-CN" altLang="en-US" sz="2400" dirty="0"/>
                        <a:t>输出</a:t>
                      </a:r>
                    </a:p>
                  </a:txBody>
                  <a:tcPr marL="86360" marR="86360"/>
                </a:tc>
                <a:extLst>
                  <a:ext uri="{0D108BD9-81ED-4DB2-BD59-A6C34878D82A}">
                    <a16:rowId xmlns:a16="http://schemas.microsoft.com/office/drawing/2014/main" val="10007"/>
                  </a:ext>
                </a:extLst>
              </a:tr>
              <a:tr h="434908">
                <a:tc>
                  <a:txBody>
                    <a:bodyPr/>
                    <a:lstStyle/>
                    <a:p>
                      <a:r>
                        <a:rPr lang="en-US" altLang="zh-CN" sz="2400" dirty="0"/>
                        <a:t>-t</a:t>
                      </a:r>
                      <a:endParaRPr lang="zh-CN" altLang="en-US" sz="2400" dirty="0"/>
                    </a:p>
                  </a:txBody>
                  <a:tcPr marL="86360" marR="86360"/>
                </a:tc>
                <a:tc>
                  <a:txBody>
                    <a:bodyPr/>
                    <a:lstStyle/>
                    <a:p>
                      <a:r>
                        <a:rPr lang="zh-CN" altLang="en-US" sz="2400" dirty="0"/>
                        <a:t>以</a:t>
                      </a:r>
                      <a:r>
                        <a:rPr lang="zh-CN" altLang="en-US" sz="2400" dirty="0">
                          <a:solidFill>
                            <a:srgbClr val="FF0000"/>
                          </a:solidFill>
                        </a:rPr>
                        <a:t>时间排序</a:t>
                      </a:r>
                      <a:r>
                        <a:rPr lang="zh-CN" altLang="en-US" sz="2400" dirty="0"/>
                        <a:t>输出</a:t>
                      </a:r>
                    </a:p>
                  </a:txBody>
                  <a:tcPr marL="86360" marR="86360"/>
                </a:tc>
                <a:extLst>
                  <a:ext uri="{0D108BD9-81ED-4DB2-BD59-A6C34878D82A}">
                    <a16:rowId xmlns:a16="http://schemas.microsoft.com/office/drawing/2014/main" val="10008"/>
                  </a:ext>
                </a:extLst>
              </a:tr>
              <a:tr h="434908">
                <a:tc>
                  <a:txBody>
                    <a:bodyPr/>
                    <a:lstStyle/>
                    <a:p>
                      <a:r>
                        <a:rPr lang="en-US" altLang="zh-CN" sz="2400" dirty="0"/>
                        <a:t>-</a:t>
                      </a:r>
                      <a:r>
                        <a:rPr lang="en-US" altLang="zh-CN" sz="2400" dirty="0" err="1"/>
                        <a:t>i</a:t>
                      </a:r>
                      <a:endParaRPr lang="zh-CN" altLang="en-US" sz="2400" dirty="0"/>
                    </a:p>
                  </a:txBody>
                  <a:tcPr marL="86360" marR="86360"/>
                </a:tc>
                <a:tc>
                  <a:txBody>
                    <a:bodyPr/>
                    <a:lstStyle/>
                    <a:p>
                      <a:r>
                        <a:rPr lang="zh-CN" altLang="en-US" sz="2400" dirty="0"/>
                        <a:t>在输出的</a:t>
                      </a:r>
                      <a:r>
                        <a:rPr lang="zh-CN" altLang="en-US" sz="2400" dirty="0">
                          <a:solidFill>
                            <a:srgbClr val="FF0000"/>
                          </a:solidFill>
                        </a:rPr>
                        <a:t>第一列显示文件的</a:t>
                      </a:r>
                      <a:r>
                        <a:rPr lang="en-US" altLang="zh-CN" sz="2400" dirty="0" err="1">
                          <a:solidFill>
                            <a:srgbClr val="FF0000"/>
                          </a:solidFill>
                        </a:rPr>
                        <a:t>i</a:t>
                      </a:r>
                      <a:r>
                        <a:rPr lang="zh-CN" altLang="en-US" sz="2400" dirty="0">
                          <a:solidFill>
                            <a:srgbClr val="FF0000"/>
                          </a:solidFill>
                        </a:rPr>
                        <a:t>节点号</a:t>
                      </a:r>
                    </a:p>
                  </a:txBody>
                  <a:tcPr marL="86360" marR="86360"/>
                </a:tc>
                <a:extLst>
                  <a:ext uri="{0D108BD9-81ED-4DB2-BD59-A6C34878D82A}">
                    <a16:rowId xmlns:a16="http://schemas.microsoft.com/office/drawing/2014/main" val="323553153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find </a:t>
            </a:r>
            <a:r>
              <a:rPr lang="zh-CN" altLang="en-US" b="1" dirty="0"/>
              <a:t>命令</a:t>
            </a:r>
            <a:r>
              <a:rPr lang="en-US" altLang="zh-CN" b="1" dirty="0"/>
              <a:t>——</a:t>
            </a:r>
            <a:r>
              <a:rPr lang="zh-CN" altLang="en-US" b="1" dirty="0"/>
              <a:t>动作表达式</a:t>
            </a:r>
            <a:endParaRPr lang="zh-CN" altLang="en-US" dirty="0"/>
          </a:p>
        </p:txBody>
      </p:sp>
      <p:sp>
        <p:nvSpPr>
          <p:cNvPr id="3" name="内容占位符 2"/>
          <p:cNvSpPr>
            <a:spLocks noGrp="1"/>
          </p:cNvSpPr>
          <p:nvPr>
            <p:ph idx="1"/>
          </p:nvPr>
        </p:nvSpPr>
        <p:spPr>
          <a:xfrm>
            <a:off x="827584" y="1412776"/>
            <a:ext cx="8229600" cy="4530725"/>
          </a:xfrm>
        </p:spPr>
        <p:txBody>
          <a:bodyPr/>
          <a:lstStyle/>
          <a:p>
            <a:pPr>
              <a:lnSpc>
                <a:spcPct val="80000"/>
              </a:lnSpc>
            </a:pPr>
            <a:r>
              <a:rPr lang="en-US" altLang="zh-CN" sz="2800" dirty="0"/>
              <a:t>-print </a:t>
            </a:r>
          </a:p>
          <a:p>
            <a:pPr lvl="1">
              <a:lnSpc>
                <a:spcPct val="80000"/>
              </a:lnSpc>
            </a:pPr>
            <a:r>
              <a:rPr lang="zh-CN" altLang="en-US" sz="2400" dirty="0"/>
              <a:t>在标准输出上列出查找结果（每行一个文件）</a:t>
            </a:r>
          </a:p>
          <a:p>
            <a:pPr>
              <a:lnSpc>
                <a:spcPct val="80000"/>
              </a:lnSpc>
            </a:pPr>
            <a:r>
              <a:rPr lang="en-US" altLang="zh-CN" sz="2800" dirty="0"/>
              <a:t>-</a:t>
            </a:r>
            <a:r>
              <a:rPr lang="en-US" altLang="zh-CN" sz="2800" dirty="0" err="1"/>
              <a:t>ls</a:t>
            </a:r>
            <a:r>
              <a:rPr lang="en-US" altLang="zh-CN" sz="2800" dirty="0"/>
              <a:t> 	</a:t>
            </a:r>
          </a:p>
          <a:p>
            <a:pPr lvl="1">
              <a:lnSpc>
                <a:spcPct val="80000"/>
              </a:lnSpc>
            </a:pPr>
            <a:r>
              <a:rPr lang="zh-CN" altLang="en-US" sz="2400" dirty="0"/>
              <a:t>使用 ‘</a:t>
            </a:r>
            <a:r>
              <a:rPr lang="en-US" altLang="zh-CN" sz="2400" dirty="0" err="1"/>
              <a:t>ls</a:t>
            </a:r>
            <a:r>
              <a:rPr lang="en-US" altLang="zh-CN" sz="2400" dirty="0"/>
              <a:t> -</a:t>
            </a:r>
            <a:r>
              <a:rPr lang="en-US" altLang="zh-CN" sz="2400" dirty="0" err="1"/>
              <a:t>dils</a:t>
            </a:r>
            <a:r>
              <a:rPr lang="en-US" altLang="zh-CN" sz="2400" dirty="0"/>
              <a:t>’ </a:t>
            </a:r>
            <a:r>
              <a:rPr lang="zh-CN" altLang="en-US" sz="2400" dirty="0"/>
              <a:t>在标准输出上列出查找结果</a:t>
            </a:r>
          </a:p>
          <a:p>
            <a:pPr>
              <a:lnSpc>
                <a:spcPct val="80000"/>
              </a:lnSpc>
            </a:pPr>
            <a:r>
              <a:rPr lang="en-US" altLang="zh-CN" sz="2800" dirty="0"/>
              <a:t>-prune</a:t>
            </a:r>
          </a:p>
          <a:p>
            <a:pPr lvl="1">
              <a:lnSpc>
                <a:spcPct val="80000"/>
              </a:lnSpc>
            </a:pPr>
            <a:r>
              <a:rPr lang="zh-CN" altLang="en-US" sz="2400" dirty="0"/>
              <a:t>忽略对某个目录的查找</a:t>
            </a:r>
          </a:p>
          <a:p>
            <a:pPr>
              <a:lnSpc>
                <a:spcPct val="80000"/>
              </a:lnSpc>
            </a:pPr>
            <a:r>
              <a:rPr lang="en-US" altLang="zh-CN" sz="2800" dirty="0"/>
              <a:t>-exec COMMAND {} \; </a:t>
            </a:r>
          </a:p>
          <a:p>
            <a:pPr lvl="1">
              <a:lnSpc>
                <a:spcPct val="80000"/>
              </a:lnSpc>
            </a:pPr>
            <a:r>
              <a:rPr lang="zh-CN" altLang="en-US" sz="2400" dirty="0"/>
              <a:t>对符合查找条件的文件执行 </a:t>
            </a:r>
            <a:r>
              <a:rPr lang="en-US" altLang="zh-CN" sz="2400" dirty="0"/>
              <a:t>Linux </a:t>
            </a:r>
            <a:r>
              <a:rPr lang="zh-CN" altLang="en-US" sz="2400" dirty="0"/>
              <a:t>命令</a:t>
            </a:r>
          </a:p>
          <a:p>
            <a:pPr>
              <a:lnSpc>
                <a:spcPct val="80000"/>
              </a:lnSpc>
            </a:pPr>
            <a:r>
              <a:rPr lang="en-US" altLang="zh-CN" sz="2800" dirty="0"/>
              <a:t>-ok COMMAND {} \; </a:t>
            </a:r>
          </a:p>
          <a:p>
            <a:pPr lvl="1"/>
            <a:r>
              <a:rPr lang="zh-CN" altLang="en-US" sz="2400" dirty="0"/>
              <a:t>对符合查找条件的文件执行 </a:t>
            </a:r>
            <a:r>
              <a:rPr lang="en-US" altLang="zh-CN" sz="2400" dirty="0"/>
              <a:t>Linux </a:t>
            </a:r>
            <a:r>
              <a:rPr lang="zh-CN" altLang="en-US" sz="2400" dirty="0"/>
              <a:t>命令；与 </a:t>
            </a:r>
            <a:r>
              <a:rPr lang="en-US" altLang="zh-CN" sz="2400" dirty="0"/>
              <a:t>-exec </a:t>
            </a:r>
            <a:r>
              <a:rPr lang="zh-CN" altLang="en-US" sz="2400" dirty="0"/>
              <a:t>不同的是，它会询问用户是否需要执行</a:t>
            </a:r>
            <a:endParaRPr lang="zh-CN" altLang="en-US" dirty="0"/>
          </a:p>
        </p:txBody>
      </p:sp>
      <p:sp>
        <p:nvSpPr>
          <p:cNvPr id="7" name="Rectangle 11"/>
          <p:cNvSpPr>
            <a:spLocks noChangeArrowheads="1"/>
          </p:cNvSpPr>
          <p:nvPr/>
        </p:nvSpPr>
        <p:spPr bwMode="auto">
          <a:xfrm>
            <a:off x="755576" y="5817458"/>
            <a:ext cx="7920880" cy="707886"/>
          </a:xfrm>
          <a:prstGeom prst="rect">
            <a:avLst/>
          </a:prstGeom>
          <a:solidFill>
            <a:schemeClr val="bg1"/>
          </a:solidFill>
          <a:ln w="38100">
            <a:solidFill>
              <a:schemeClr val="hlink"/>
            </a:solidFill>
            <a:miter lim="800000"/>
            <a:headEnd/>
            <a:tailEnd/>
          </a:ln>
          <a:effectLst/>
        </p:spPr>
        <p:txBody>
          <a:bodyPr wrap="square">
            <a:spAutoFit/>
          </a:bodyPr>
          <a:lstStyle/>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a:t>
            </a:r>
            <a:r>
              <a:rPr lang="zh-CN" altLang="en-US" sz="2000" dirty="0">
                <a:solidFill>
                  <a:srgbClr val="C00000"/>
                </a:solidFill>
                <a:latin typeface="Courier New" pitchFamily="49" charset="0"/>
              </a:rPr>
              <a:t> </a:t>
            </a:r>
            <a:r>
              <a:rPr lang="zh-CN" altLang="en-US" sz="2000" dirty="0">
                <a:solidFill>
                  <a:srgbClr val="C00000"/>
                </a:solidFill>
                <a:ea typeface="黑体" pitchFamily="49" charset="-122"/>
              </a:rPr>
              <a:t>两个大括号之间不能有空格，表示查找到的对象</a:t>
            </a:r>
            <a:endParaRPr lang="en-US" altLang="zh-CN" sz="2000" dirty="0">
              <a:solidFill>
                <a:srgbClr val="C00000"/>
              </a:solidFill>
              <a:ea typeface="黑体" pitchFamily="49" charset="-122"/>
            </a:endParaRPr>
          </a:p>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 </a:t>
            </a:r>
            <a:r>
              <a:rPr lang="zh-CN" altLang="en-US" sz="2000" dirty="0">
                <a:solidFill>
                  <a:srgbClr val="C00000"/>
                </a:solidFill>
                <a:ea typeface="黑体" pitchFamily="49" charset="-122"/>
              </a:rPr>
              <a:t>表示命令结束，反斜杠与前面的大括号之间必须要留空格</a:t>
            </a:r>
            <a:endParaRPr lang="zh-CN" altLang="en-US" sz="2000" dirty="0">
              <a:solidFill>
                <a:srgbClr val="C000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9</a:t>
            </a:r>
            <a:r>
              <a:rPr lang="zh-CN" altLang="en-US" dirty="0"/>
              <a:t>）</a:t>
            </a:r>
          </a:p>
        </p:txBody>
      </p:sp>
      <p:sp>
        <p:nvSpPr>
          <p:cNvPr id="3" name="内容占位符 2"/>
          <p:cNvSpPr>
            <a:spLocks noGrp="1"/>
          </p:cNvSpPr>
          <p:nvPr>
            <p:ph idx="1"/>
          </p:nvPr>
        </p:nvSpPr>
        <p:spPr>
          <a:xfrm>
            <a:off x="693142" y="1556792"/>
            <a:ext cx="8229600" cy="4502125"/>
          </a:xfrm>
        </p:spPr>
        <p:txBody>
          <a:bodyPr/>
          <a:lstStyle/>
          <a:p>
            <a:r>
              <a:rPr lang="zh-CN" altLang="en-US" sz="2400" dirty="0"/>
              <a:t>查找并列出当前目录下不安全的文件（世界可读写执行）</a:t>
            </a:r>
          </a:p>
          <a:p>
            <a:pPr lvl="1">
              <a:buNone/>
            </a:pPr>
            <a:r>
              <a:rPr lang="en-US" altLang="zh-CN" dirty="0">
                <a:solidFill>
                  <a:schemeClr val="accent6">
                    <a:lumMod val="75000"/>
                  </a:schemeClr>
                </a:solidFill>
              </a:rPr>
              <a:t>$ find . -perm -007 -</a:t>
            </a:r>
            <a:r>
              <a:rPr lang="en-US" altLang="zh-CN" dirty="0" err="1">
                <a:solidFill>
                  <a:schemeClr val="accent6">
                    <a:lumMod val="75000"/>
                  </a:schemeClr>
                </a:solidFill>
              </a:rPr>
              <a:t>ls</a:t>
            </a:r>
            <a:endParaRPr lang="en-US" altLang="zh-CN" dirty="0">
              <a:solidFill>
                <a:schemeClr val="accent6">
                  <a:lumMod val="75000"/>
                </a:schemeClr>
              </a:solidFill>
            </a:endParaRPr>
          </a:p>
          <a:p>
            <a:r>
              <a:rPr lang="zh-CN" altLang="en-US" sz="2400" dirty="0"/>
              <a:t>查找 </a:t>
            </a:r>
            <a:r>
              <a:rPr lang="en-US" altLang="zh-CN" sz="2400" dirty="0"/>
              <a:t>logs </a:t>
            </a:r>
            <a:r>
              <a:rPr lang="zh-CN" altLang="en-US" sz="2400" dirty="0"/>
              <a:t>目录下的所有的 </a:t>
            </a:r>
            <a:r>
              <a:rPr lang="en-US" altLang="zh-CN" sz="2400" dirty="0"/>
              <a:t>.log </a:t>
            </a:r>
            <a:r>
              <a:rPr lang="zh-CN" altLang="en-US" sz="2400" dirty="0"/>
              <a:t>文件并查看它的详细信息</a:t>
            </a:r>
          </a:p>
          <a:p>
            <a:pPr lvl="1">
              <a:buNone/>
            </a:pPr>
            <a:r>
              <a:rPr lang="en-US" altLang="zh-CN" dirty="0">
                <a:solidFill>
                  <a:schemeClr val="accent6">
                    <a:lumMod val="75000"/>
                  </a:schemeClr>
                </a:solidFill>
              </a:rPr>
              <a:t>$ find logs -name "*.log" -type f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查找当天修改过的普通文件</a:t>
            </a:r>
          </a:p>
          <a:p>
            <a:pPr lvl="1">
              <a:buNone/>
            </a:pPr>
            <a:r>
              <a:rPr lang="en-US" altLang="zh-CN" dirty="0">
                <a:solidFill>
                  <a:schemeClr val="accent6">
                    <a:lumMod val="75000"/>
                  </a:schemeClr>
                </a:solidFill>
              </a:rPr>
              <a:t>$ find . -type f -</a:t>
            </a:r>
            <a:r>
              <a:rPr lang="en-US" altLang="zh-CN" dirty="0" err="1">
                <a:solidFill>
                  <a:schemeClr val="accent6">
                    <a:lumMod val="75000"/>
                  </a:schemeClr>
                </a:solidFill>
              </a:rPr>
              <a:t>mtime</a:t>
            </a:r>
            <a:r>
              <a:rPr lang="en-US" altLang="zh-CN" dirty="0">
                <a:solidFill>
                  <a:schemeClr val="accent6">
                    <a:lumMod val="75000"/>
                  </a:schemeClr>
                </a:solidFill>
              </a:rPr>
              <a:t> -1 -exec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查找当前目录下的</a:t>
            </a:r>
            <a:r>
              <a:rPr lang="en-US" altLang="zh-CN" sz="2400" dirty="0"/>
              <a:t>.</a:t>
            </a:r>
            <a:r>
              <a:rPr lang="en-US" altLang="zh-CN" sz="2400" dirty="0" err="1"/>
              <a:t>php</a:t>
            </a:r>
            <a:r>
              <a:rPr lang="zh-CN" altLang="en-US" sz="2400" dirty="0"/>
              <a:t>文件、并用</a:t>
            </a:r>
            <a:r>
              <a:rPr lang="en-US" altLang="zh-CN" sz="2400" dirty="0" err="1"/>
              <a:t>grep</a:t>
            </a:r>
            <a:r>
              <a:rPr lang="zh-CN" altLang="en-US" sz="2400" dirty="0"/>
              <a:t>过滤出包含</a:t>
            </a:r>
            <a:r>
              <a:rPr lang="en-US" altLang="zh-CN" sz="2400" dirty="0"/>
              <a:t>include</a:t>
            </a:r>
            <a:r>
              <a:rPr lang="zh-CN" altLang="en-US" sz="2400" dirty="0"/>
              <a:t>的行</a:t>
            </a:r>
          </a:p>
          <a:p>
            <a:pPr lvl="1">
              <a:buNone/>
            </a:pPr>
            <a:r>
              <a:rPr lang="en-US" altLang="zh-CN" dirty="0">
                <a:solidFill>
                  <a:schemeClr val="accent6">
                    <a:lumMod val="75000"/>
                  </a:schemeClr>
                </a:solidFill>
              </a:rPr>
              <a:t>$ find . -name "*.php" -exec </a:t>
            </a:r>
            <a:r>
              <a:rPr lang="en-US" altLang="zh-CN" dirty="0" err="1">
                <a:solidFill>
                  <a:schemeClr val="accent6">
                    <a:lumMod val="75000"/>
                  </a:schemeClr>
                </a:solidFill>
              </a:rPr>
              <a:t>grep</a:t>
            </a:r>
            <a:r>
              <a:rPr lang="en-US" altLang="zh-CN" dirty="0">
                <a:solidFill>
                  <a:schemeClr val="accent6">
                    <a:lumMod val="75000"/>
                  </a:schemeClr>
                </a:solidFill>
              </a:rPr>
              <a:t> "include" {} \; -print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正则表达式</a:t>
            </a:r>
          </a:p>
        </p:txBody>
      </p:sp>
      <p:sp>
        <p:nvSpPr>
          <p:cNvPr id="3" name="内容占位符 2"/>
          <p:cNvSpPr>
            <a:spLocks noGrp="1"/>
          </p:cNvSpPr>
          <p:nvPr>
            <p:ph idx="1"/>
          </p:nvPr>
        </p:nvSpPr>
        <p:spPr>
          <a:xfrm>
            <a:off x="899592" y="1371600"/>
            <a:ext cx="7920880" cy="4114800"/>
          </a:xfrm>
        </p:spPr>
        <p:txBody>
          <a:bodyPr/>
          <a:lstStyle/>
          <a:p>
            <a:r>
              <a:rPr lang="zh-CN" altLang="en-US" dirty="0"/>
              <a:t>正则表达式：使用某种模式（</a:t>
            </a:r>
            <a:r>
              <a:rPr lang="en-US" altLang="zh-CN" dirty="0"/>
              <a:t>pattern</a:t>
            </a:r>
            <a:r>
              <a:rPr lang="zh-CN" altLang="en-US" dirty="0"/>
              <a:t>）去匹配（</a:t>
            </a:r>
            <a:r>
              <a:rPr lang="en-US" altLang="zh-CN" dirty="0"/>
              <a:t>matching</a:t>
            </a:r>
            <a:r>
              <a:rPr lang="zh-CN" altLang="en-US" dirty="0"/>
              <a:t>）一类字符串的一个公式</a:t>
            </a:r>
          </a:p>
          <a:p>
            <a:r>
              <a:rPr lang="zh-CN" altLang="en-US" dirty="0"/>
              <a:t>常使用正则表达式进行</a:t>
            </a:r>
            <a:r>
              <a:rPr lang="zh-CN" altLang="en-US" dirty="0">
                <a:solidFill>
                  <a:srgbClr val="FF0000"/>
                </a:solidFill>
              </a:rPr>
              <a:t>查找</a:t>
            </a:r>
            <a:r>
              <a:rPr lang="zh-CN" altLang="en-US" dirty="0"/>
              <a:t>、</a:t>
            </a:r>
            <a:r>
              <a:rPr lang="zh-CN" altLang="en-US" dirty="0">
                <a:solidFill>
                  <a:srgbClr val="FF0000"/>
                </a:solidFill>
              </a:rPr>
              <a:t>替换</a:t>
            </a:r>
            <a:r>
              <a:rPr lang="zh-CN" altLang="en-US" dirty="0"/>
              <a:t>等操作</a:t>
            </a:r>
          </a:p>
          <a:p>
            <a:r>
              <a:rPr lang="zh-CN" altLang="en-US" dirty="0"/>
              <a:t>在适当的情况下使用正则表达式可以极大地提高工作效率</a:t>
            </a:r>
          </a:p>
          <a:p>
            <a:r>
              <a:rPr lang="zh-CN" altLang="en-US" dirty="0"/>
              <a:t>有两种风格的正则表达式： </a:t>
            </a:r>
          </a:p>
          <a:p>
            <a:pPr lvl="1"/>
            <a:r>
              <a:rPr lang="en-US" altLang="zh-CN" dirty="0"/>
              <a:t>POSIX </a:t>
            </a:r>
            <a:r>
              <a:rPr lang="zh-CN" altLang="en-US" dirty="0"/>
              <a:t>风格的正则表达式</a:t>
            </a:r>
            <a:endParaRPr lang="en-US" altLang="zh-CN" dirty="0"/>
          </a:p>
          <a:p>
            <a:pPr lvl="2"/>
            <a:r>
              <a:rPr lang="zh-CN" altLang="en-US" dirty="0">
                <a:solidFill>
                  <a:srgbClr val="FF0000"/>
                </a:solidFill>
              </a:rPr>
              <a:t>基本的正则表达式 </a:t>
            </a:r>
            <a:r>
              <a:rPr lang="en-US" altLang="zh-CN" dirty="0">
                <a:solidFill>
                  <a:srgbClr val="FF0000"/>
                </a:solidFill>
              </a:rPr>
              <a:t>BRE</a:t>
            </a:r>
          </a:p>
          <a:p>
            <a:pPr lvl="2"/>
            <a:r>
              <a:rPr lang="zh-CN" altLang="en-US" dirty="0">
                <a:solidFill>
                  <a:srgbClr val="FF0000"/>
                </a:solidFill>
              </a:rPr>
              <a:t>扩展的正则表达式 </a:t>
            </a:r>
            <a:r>
              <a:rPr lang="en-US" altLang="zh-CN" dirty="0">
                <a:solidFill>
                  <a:srgbClr val="FF0000"/>
                </a:solidFill>
              </a:rPr>
              <a:t>ERE</a:t>
            </a:r>
            <a:endParaRPr lang="zh-CN" altLang="en-US" dirty="0">
              <a:solidFill>
                <a:srgbClr val="FF0000"/>
              </a:solidFill>
            </a:endParaRPr>
          </a:p>
          <a:p>
            <a:pPr lvl="1"/>
            <a:r>
              <a:rPr lang="en-US" altLang="zh-CN" dirty="0"/>
              <a:t>Perl </a:t>
            </a:r>
            <a:r>
              <a:rPr lang="zh-CN" altLang="en-US" dirty="0"/>
              <a:t>风格的正则表达式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 </a:t>
            </a:r>
            <a:r>
              <a:rPr lang="en-US" altLang="zh-CN" dirty="0"/>
              <a:t>RE </a:t>
            </a:r>
            <a:r>
              <a:rPr lang="zh-CN" altLang="en-US" dirty="0"/>
              <a:t>的文本处理工具 </a:t>
            </a:r>
          </a:p>
        </p:txBody>
      </p:sp>
      <p:sp>
        <p:nvSpPr>
          <p:cNvPr id="3" name="内容占位符 2"/>
          <p:cNvSpPr>
            <a:spLocks noGrp="1"/>
          </p:cNvSpPr>
          <p:nvPr>
            <p:ph idx="1"/>
          </p:nvPr>
        </p:nvSpPr>
        <p:spPr>
          <a:xfrm>
            <a:off x="971600" y="1371600"/>
            <a:ext cx="7772400" cy="5486400"/>
          </a:xfrm>
        </p:spPr>
        <p:txBody>
          <a:bodyPr/>
          <a:lstStyle/>
          <a:p>
            <a:r>
              <a:rPr lang="zh-CN" altLang="en-US" sz="2800" dirty="0">
                <a:solidFill>
                  <a:srgbClr val="FF0000"/>
                </a:solidFill>
              </a:rPr>
              <a:t>基本</a:t>
            </a:r>
            <a:r>
              <a:rPr lang="zh-CN" altLang="en-US" sz="2800" dirty="0"/>
              <a:t>的正则表达式 </a:t>
            </a:r>
            <a:r>
              <a:rPr lang="en-US" altLang="zh-CN" sz="2800" dirty="0"/>
              <a:t>Basic regular expression (BRE)—</a:t>
            </a:r>
            <a:r>
              <a:rPr lang="zh-CN" altLang="en-US" sz="2800" dirty="0">
                <a:solidFill>
                  <a:srgbClr val="FF0000"/>
                </a:solidFill>
              </a:rPr>
              <a:t>单一的一组字符串</a:t>
            </a:r>
            <a:endParaRPr lang="en-US" altLang="zh-CN" sz="2800" dirty="0">
              <a:solidFill>
                <a:srgbClr val="FF0000"/>
              </a:solidFill>
            </a:endParaRPr>
          </a:p>
          <a:p>
            <a:pPr lvl="1"/>
            <a:r>
              <a:rPr lang="en-US" altLang="zh-CN" dirty="0" err="1"/>
              <a:t>grep</a:t>
            </a:r>
            <a:r>
              <a:rPr lang="en-US" altLang="zh-CN" dirty="0"/>
              <a:t> </a:t>
            </a:r>
            <a:r>
              <a:rPr lang="zh-CN" altLang="en-US" dirty="0"/>
              <a:t>按模式匹配文本</a:t>
            </a:r>
          </a:p>
          <a:p>
            <a:pPr lvl="1"/>
            <a:r>
              <a:rPr lang="en-US" altLang="zh-CN" dirty="0" err="1"/>
              <a:t>ed</a:t>
            </a:r>
            <a:r>
              <a:rPr lang="en-US" altLang="zh-CN" dirty="0"/>
              <a:t> </a:t>
            </a:r>
            <a:r>
              <a:rPr lang="zh-CN" altLang="en-US" dirty="0"/>
              <a:t>一个原始的行编辑器</a:t>
            </a:r>
          </a:p>
          <a:p>
            <a:pPr lvl="1"/>
            <a:r>
              <a:rPr lang="en-US" altLang="zh-CN" dirty="0" err="1"/>
              <a:t>sed</a:t>
            </a:r>
            <a:r>
              <a:rPr lang="en-US" altLang="zh-CN" dirty="0"/>
              <a:t> </a:t>
            </a:r>
            <a:r>
              <a:rPr lang="zh-CN" altLang="en-US" dirty="0"/>
              <a:t>一个流编辑器</a:t>
            </a:r>
          </a:p>
          <a:p>
            <a:pPr lvl="1"/>
            <a:r>
              <a:rPr lang="en-US" altLang="zh-CN" dirty="0"/>
              <a:t>vim </a:t>
            </a:r>
            <a:r>
              <a:rPr lang="zh-CN" altLang="en-US" dirty="0"/>
              <a:t>一个屏幕编辑器</a:t>
            </a:r>
          </a:p>
          <a:p>
            <a:pPr lvl="1"/>
            <a:r>
              <a:rPr lang="en-US" altLang="zh-CN" dirty="0" err="1"/>
              <a:t>emacs</a:t>
            </a:r>
            <a:r>
              <a:rPr lang="en-US" altLang="zh-CN" dirty="0"/>
              <a:t> </a:t>
            </a:r>
            <a:r>
              <a:rPr lang="zh-CN" altLang="en-US" dirty="0"/>
              <a:t>一个屏幕编辑器</a:t>
            </a:r>
          </a:p>
          <a:p>
            <a:r>
              <a:rPr lang="zh-CN" altLang="en-US" sz="2800" dirty="0">
                <a:solidFill>
                  <a:srgbClr val="FF0000"/>
                </a:solidFill>
              </a:rPr>
              <a:t>扩展</a:t>
            </a:r>
            <a:r>
              <a:rPr lang="zh-CN" altLang="en-US" sz="2800" dirty="0"/>
              <a:t>的正则表达式 </a:t>
            </a:r>
            <a:r>
              <a:rPr lang="en-US" altLang="zh-CN" sz="2800" dirty="0"/>
              <a:t>Extended regular expression (ERE) —</a:t>
            </a:r>
            <a:r>
              <a:rPr lang="zh-CN" altLang="en-US" sz="2800" dirty="0">
                <a:solidFill>
                  <a:srgbClr val="FF0000"/>
                </a:solidFill>
              </a:rPr>
              <a:t>群组字符串</a:t>
            </a:r>
            <a:r>
              <a:rPr lang="zh-CN" altLang="en-US" sz="2000" dirty="0">
                <a:solidFill>
                  <a:srgbClr val="FF0000"/>
                </a:solidFill>
              </a:rPr>
              <a:t>（</a:t>
            </a:r>
            <a:r>
              <a:rPr lang="en-US" altLang="zh-CN" sz="2000" dirty="0" err="1">
                <a:solidFill>
                  <a:srgbClr val="FF0000"/>
                </a:solidFill>
              </a:rPr>
              <a:t>Vbird</a:t>
            </a:r>
            <a:r>
              <a:rPr lang="zh-CN" altLang="en-US" sz="2000" dirty="0">
                <a:solidFill>
                  <a:srgbClr val="FF0000"/>
                </a:solidFill>
              </a:rPr>
              <a:t>或</a:t>
            </a:r>
            <a:r>
              <a:rPr lang="en-US" altLang="zh-CN" sz="2000" dirty="0" err="1">
                <a:solidFill>
                  <a:srgbClr val="FF0000"/>
                </a:solidFill>
              </a:rPr>
              <a:t>netman</a:t>
            </a:r>
            <a:r>
              <a:rPr lang="zh-CN" altLang="en-US" sz="2000" dirty="0">
                <a:solidFill>
                  <a:srgbClr val="FF0000"/>
                </a:solidFill>
              </a:rPr>
              <a:t>）</a:t>
            </a:r>
            <a:endParaRPr lang="en-US" altLang="zh-CN" sz="2800" dirty="0">
              <a:solidFill>
                <a:srgbClr val="FF0000"/>
              </a:solidFill>
            </a:endParaRPr>
          </a:p>
          <a:p>
            <a:pPr lvl="1"/>
            <a:r>
              <a:rPr lang="en-US" altLang="zh-CN" dirty="0" err="1"/>
              <a:t>egrep</a:t>
            </a:r>
            <a:r>
              <a:rPr lang="en-US" altLang="zh-CN" dirty="0"/>
              <a:t> </a:t>
            </a:r>
            <a:r>
              <a:rPr lang="zh-CN" altLang="en-US" dirty="0"/>
              <a:t>按模式匹配文本</a:t>
            </a:r>
          </a:p>
          <a:p>
            <a:pPr lvl="1"/>
            <a:r>
              <a:rPr lang="en-US" altLang="zh-CN" dirty="0" err="1"/>
              <a:t>awk</a:t>
            </a:r>
            <a:r>
              <a:rPr lang="en-US" altLang="zh-CN" dirty="0"/>
              <a:t> </a:t>
            </a:r>
            <a:r>
              <a:rPr lang="zh-CN" altLang="en-US" dirty="0"/>
              <a:t>进行简单的文本处理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正则表达式的组成</a:t>
            </a:r>
            <a:endParaRPr lang="zh-CN" altLang="en-US" dirty="0"/>
          </a:p>
        </p:txBody>
      </p:sp>
      <p:sp>
        <p:nvSpPr>
          <p:cNvPr id="3" name="内容占位符 2"/>
          <p:cNvSpPr>
            <a:spLocks noGrp="1"/>
          </p:cNvSpPr>
          <p:nvPr>
            <p:ph idx="1"/>
          </p:nvPr>
        </p:nvSpPr>
        <p:spPr>
          <a:xfrm>
            <a:off x="971600" y="1484784"/>
            <a:ext cx="7632848" cy="4114800"/>
          </a:xfrm>
        </p:spPr>
        <p:txBody>
          <a:bodyPr/>
          <a:lstStyle/>
          <a:p>
            <a:r>
              <a:rPr lang="zh-CN" altLang="en-US" dirty="0"/>
              <a:t>正则表达式由一些</a:t>
            </a:r>
            <a:r>
              <a:rPr lang="zh-CN" altLang="en-US" dirty="0">
                <a:solidFill>
                  <a:srgbClr val="FF0000"/>
                </a:solidFill>
              </a:rPr>
              <a:t>普通字符</a:t>
            </a:r>
            <a:r>
              <a:rPr lang="zh-CN" altLang="en-US" dirty="0"/>
              <a:t>和一些</a:t>
            </a:r>
            <a:r>
              <a:rPr lang="zh-CN" altLang="en-US" dirty="0">
                <a:solidFill>
                  <a:srgbClr val="FF0000"/>
                </a:solidFill>
              </a:rPr>
              <a:t>元字符</a:t>
            </a:r>
            <a:r>
              <a:rPr lang="zh-CN" altLang="en-US" dirty="0"/>
              <a:t>（</a:t>
            </a:r>
            <a:r>
              <a:rPr lang="en-US" altLang="zh-CN" dirty="0" err="1"/>
              <a:t>metacharacters</a:t>
            </a:r>
            <a:r>
              <a:rPr lang="zh-CN" altLang="en-US" dirty="0"/>
              <a:t>）组成。</a:t>
            </a:r>
          </a:p>
          <a:p>
            <a:pPr lvl="1"/>
            <a:r>
              <a:rPr lang="zh-CN" altLang="en-US" dirty="0"/>
              <a:t>普通字符包括大小写的字母、数字（即所有非元字符）</a:t>
            </a:r>
          </a:p>
          <a:p>
            <a:pPr lvl="1"/>
            <a:r>
              <a:rPr lang="zh-CN" altLang="en-US" dirty="0"/>
              <a:t>元字符则具有特殊的含义 </a:t>
            </a:r>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a:t>
            </a:r>
            <a:endParaRPr lang="zh-CN" altLang="en-US" dirty="0"/>
          </a:p>
        </p:txBody>
      </p:sp>
      <p:graphicFrame>
        <p:nvGraphicFramePr>
          <p:cNvPr id="7" name="Group 100"/>
          <p:cNvGraphicFramePr>
            <a:graphicFrameLocks noGrp="1"/>
          </p:cNvGraphicFramePr>
          <p:nvPr>
            <p:ph idx="1"/>
            <p:extLst>
              <p:ext uri="{D42A27DB-BD31-4B8C-83A1-F6EECF244321}">
                <p14:modId xmlns:p14="http://schemas.microsoft.com/office/powerpoint/2010/main" val="2179957960"/>
              </p:ext>
            </p:extLst>
          </p:nvPr>
        </p:nvGraphicFramePr>
        <p:xfrm>
          <a:off x="611560" y="1844824"/>
          <a:ext cx="8204449" cy="3886200"/>
        </p:xfrm>
        <a:graphic>
          <a:graphicData uri="http://schemas.openxmlformats.org/drawingml/2006/table">
            <a:tbl>
              <a:tblPr>
                <a:tableStyleId>{284E427A-3D55-4303-BF80-6455036E1DE7}</a:tableStyleId>
              </a:tblPr>
              <a:tblGrid>
                <a:gridCol w="86409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77251">
                  <a:extLst>
                    <a:ext uri="{9D8B030D-6E8A-4147-A177-3AD203B41FA5}">
                      <a16:colId xmlns:a16="http://schemas.microsoft.com/office/drawing/2014/main" val="20003"/>
                    </a:ext>
                  </a:extLst>
                </a:gridCol>
                <a:gridCol w="2530654">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元字符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含义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类型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举例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说明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0"/>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首字符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以字符</a:t>
                      </a:r>
                      <a:r>
                        <a:rPr kumimoji="0" lang="en-US" altLang="zh-CN" sz="1800" u="none" strike="noStrike" cap="none" normalizeH="0" baseline="0" dirty="0">
                          <a:ln>
                            <a:noFill/>
                          </a:ln>
                          <a:effectLst/>
                        </a:rPr>
                        <a:t>x</a:t>
                      </a:r>
                      <a:r>
                        <a:rPr kumimoji="0" lang="zh-CN" altLang="en-US" sz="1800" u="none" strike="noStrike" cap="none" normalizeH="0" baseline="0" dirty="0">
                          <a:ln>
                            <a:noFill/>
                          </a:ln>
                          <a:effectLst/>
                        </a:rPr>
                        <a:t>开始的字符串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尾字符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a:t>
                      </a:r>
                      <a:r>
                        <a:rPr kumimoji="0" lang="en-US" altLang="zh-CN" sz="1800" u="none" strike="noStrike" cap="none" normalizeH="0" baseline="0">
                          <a:ln>
                            <a:noFill/>
                          </a:ln>
                          <a:effectLst/>
                        </a:rPr>
                        <a:t>x</a:t>
                      </a:r>
                      <a:r>
                        <a:rPr kumimoji="0" lang="zh-CN" altLang="en-US" sz="1800" u="none" strike="noStrike" cap="none" normalizeH="0" baseline="0">
                          <a:ln>
                            <a:noFill/>
                          </a:ln>
                          <a:effectLst/>
                        </a:rPr>
                        <a:t>字符结尾的字符串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a:t>
                      </a:r>
                      <a:r>
                        <a:rPr kumimoji="0" lang="zh-CN" altLang="en-US" sz="1800" u="none" strike="noStrike" cap="none" normalizeH="0" baseline="0" dirty="0">
                          <a:ln>
                            <a:noFill/>
                          </a:ln>
                          <a:effectLst/>
                        </a:rPr>
                        <a:t>字符（</a:t>
                      </a:r>
                      <a:r>
                        <a:rPr kumimoji="0" lang="zh-CN" altLang="en-US" sz="1800" b="1" u="none" strike="noStrike" cap="none" normalizeH="0" baseline="0" dirty="0">
                          <a:ln>
                            <a:noFill/>
                          </a:ln>
                          <a:solidFill>
                            <a:srgbClr val="FF0000"/>
                          </a:solidFill>
                          <a:effectLst/>
                        </a:rPr>
                        <a:t>一定存在</a:t>
                      </a:r>
                      <a:r>
                        <a:rPr kumimoji="0" lang="zh-CN" altLang="en-US" sz="1800" u="none" strike="noStrike" cap="none" normalizeH="0" baseline="0" dirty="0">
                          <a:ln>
                            <a:noFill/>
                          </a:ln>
                          <a:effectLst/>
                        </a:rPr>
                        <a:t>）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love, life, live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一个前面的可选</a:t>
                      </a:r>
                      <a:r>
                        <a:rPr kumimoji="0" lang="zh-CN" altLang="en-US" sz="1800" u="none" strike="noStrike" cap="none" normalizeH="0" baseline="0" dirty="0">
                          <a:ln>
                            <a:noFill/>
                          </a:ln>
                          <a:solidFill>
                            <a:schemeClr val="tx1"/>
                          </a:solidFill>
                          <a:effectLst/>
                        </a:rPr>
                        <a:t>字符</a:t>
                      </a:r>
                      <a:r>
                        <a:rPr kumimoji="0" lang="zh-CN" altLang="en-US" sz="1800" u="none" strike="noStrike" cap="none" normalizeH="0" baseline="0" dirty="0">
                          <a:ln>
                            <a:noFill/>
                          </a:ln>
                          <a:solidFill>
                            <a:srgbClr val="FF0000"/>
                          </a:solidFill>
                          <a:effectLst/>
                        </a:rPr>
                        <a:t> </a:t>
                      </a:r>
                      <a:endParaRPr kumimoji="0" lang="zh-CN" altLang="en-US" sz="1800" b="0"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零次或多次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一次或多次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匹配任意一个字符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y, 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对正则表达式分组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xyxyxy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endParaRPr lang="zh-CN" altLang="en-US" dirty="0"/>
          </a:p>
        </p:txBody>
      </p:sp>
      <p:graphicFrame>
        <p:nvGraphicFramePr>
          <p:cNvPr id="7" name="Group 107"/>
          <p:cNvGraphicFramePr>
            <a:graphicFrameLocks noGrp="1"/>
          </p:cNvGraphicFramePr>
          <p:nvPr>
            <p:ph idx="1"/>
            <p:extLst>
              <p:ext uri="{D42A27DB-BD31-4B8C-83A1-F6EECF244321}">
                <p14:modId xmlns:p14="http://schemas.microsoft.com/office/powerpoint/2010/main" val="718255247"/>
              </p:ext>
            </p:extLst>
          </p:nvPr>
        </p:nvGraphicFramePr>
        <p:xfrm>
          <a:off x="251520" y="1700808"/>
          <a:ext cx="8775005" cy="4663758"/>
        </p:xfrm>
        <a:graphic>
          <a:graphicData uri="http://schemas.openxmlformats.org/drawingml/2006/table">
            <a:tbl>
              <a:tblPr>
                <a:tableStyleId>{284E427A-3D55-4303-BF80-6455036E1DE7}</a:tableStyleId>
              </a:tblPr>
              <a:tblGrid>
                <a:gridCol w="884328">
                  <a:extLst>
                    <a:ext uri="{9D8B030D-6E8A-4147-A177-3AD203B41FA5}">
                      <a16:colId xmlns:a16="http://schemas.microsoft.com/office/drawing/2014/main" val="20000"/>
                    </a:ext>
                  </a:extLst>
                </a:gridCol>
                <a:gridCol w="2674117">
                  <a:extLst>
                    <a:ext uri="{9D8B030D-6E8A-4147-A177-3AD203B41FA5}">
                      <a16:colId xmlns:a16="http://schemas.microsoft.com/office/drawing/2014/main" val="20001"/>
                    </a:ext>
                  </a:extLst>
                </a:gridCol>
                <a:gridCol w="874574">
                  <a:extLst>
                    <a:ext uri="{9D8B030D-6E8A-4147-A177-3AD203B41FA5}">
                      <a16:colId xmlns:a16="http://schemas.microsoft.com/office/drawing/2014/main" val="20002"/>
                    </a:ext>
                  </a:extLst>
                </a:gridCol>
                <a:gridCol w="1539446">
                  <a:extLst>
                    <a:ext uri="{9D8B030D-6E8A-4147-A177-3AD203B41FA5}">
                      <a16:colId xmlns:a16="http://schemas.microsoft.com/office/drawing/2014/main" val="20003"/>
                    </a:ext>
                  </a:extLst>
                </a:gridCol>
                <a:gridCol w="2802540">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元字符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含义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类型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举例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说明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3762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go\{2,4\}</a:t>
                      </a:r>
                      <a:r>
                        <a:rPr kumimoji="0" lang="en-US" altLang="zh-CN" sz="1800" u="none" strike="noStrike" cap="none" normalizeH="0" baseline="0" dirty="0" err="1">
                          <a:ln>
                            <a:noFill/>
                          </a:ln>
                          <a:effectLst/>
                        </a:rPr>
                        <a:t>gle</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匹配最少</a:t>
                      </a:r>
                      <a:r>
                        <a:rPr kumimoji="0" lang="en-US" altLang="zh-CN" sz="1800" u="none" strike="noStrike" cap="none" normalizeH="0" baseline="0">
                          <a:ln>
                            <a:noFill/>
                          </a:ln>
                          <a:effectLst/>
                        </a:rPr>
                        <a:t>n</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以或逻辑连接多个匹配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good|bon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 </a:t>
                      </a:r>
                      <a:r>
                        <a:rPr kumimoji="0" lang="en-US" altLang="zh-CN" sz="1800" u="none" strike="noStrike" cap="none" normalizeH="0" baseline="0">
                          <a:ln>
                            <a:noFill/>
                          </a:ln>
                          <a:effectLst/>
                        </a:rPr>
                        <a:t>good </a:t>
                      </a:r>
                      <a:r>
                        <a:rPr kumimoji="0" lang="zh-CN" altLang="en-US" sz="1800" u="none" strike="noStrike" cap="none" normalizeH="0" baseline="0">
                          <a:ln>
                            <a:noFill/>
                          </a:ln>
                          <a:effectLst/>
                        </a:rPr>
                        <a:t>或 </a:t>
                      </a:r>
                      <a:r>
                        <a:rPr kumimoji="0" lang="en-US" altLang="zh-CN" sz="1800" u="none" strike="noStrike" cap="none" normalizeH="0" baseline="0">
                          <a:ln>
                            <a:noFill/>
                          </a:ln>
                          <a:effectLst/>
                        </a:rPr>
                        <a:t>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转义字符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r>
              <a:rPr lang="en-US" altLang="zh-CN" b="1" dirty="0"/>
              <a:t>2</a:t>
            </a:r>
            <a:r>
              <a:rPr lang="zh-CN" altLang="en-US" b="1" dirty="0"/>
              <a:t>）</a:t>
            </a:r>
            <a:endParaRPr lang="zh-CN" altLang="en-US" dirty="0"/>
          </a:p>
        </p:txBody>
      </p:sp>
      <p:sp>
        <p:nvSpPr>
          <p:cNvPr id="3" name="内容占位符 2"/>
          <p:cNvSpPr>
            <a:spLocks noGrp="1"/>
          </p:cNvSpPr>
          <p:nvPr>
            <p:ph idx="1"/>
          </p:nvPr>
        </p:nvSpPr>
        <p:spPr>
          <a:xfrm>
            <a:off x="457200" y="1600201"/>
            <a:ext cx="8229600" cy="532656"/>
          </a:xfrm>
        </p:spPr>
        <p:txBody>
          <a:bodyPr/>
          <a:lstStyle/>
          <a:p>
            <a:r>
              <a:rPr lang="en-US" altLang="zh-CN" dirty="0"/>
              <a:t>POSIX RE </a:t>
            </a:r>
            <a:r>
              <a:rPr lang="zh-CN" altLang="en-US" dirty="0"/>
              <a:t>用于</a:t>
            </a:r>
            <a:r>
              <a:rPr lang="zh-CN" altLang="en-US" dirty="0">
                <a:solidFill>
                  <a:srgbClr val="FF0000"/>
                </a:solidFill>
              </a:rPr>
              <a:t>方括号之内</a:t>
            </a:r>
            <a:r>
              <a:rPr lang="zh-CN" altLang="en-US" dirty="0"/>
              <a:t>的元字符</a:t>
            </a:r>
          </a:p>
        </p:txBody>
      </p:sp>
      <p:graphicFrame>
        <p:nvGraphicFramePr>
          <p:cNvPr id="7" name="Group 58"/>
          <p:cNvGraphicFramePr>
            <a:graphicFrameLocks/>
          </p:cNvGraphicFramePr>
          <p:nvPr>
            <p:extLst>
              <p:ext uri="{D42A27DB-BD31-4B8C-83A1-F6EECF244321}">
                <p14:modId xmlns:p14="http://schemas.microsoft.com/office/powerpoint/2010/main" val="3843336791"/>
              </p:ext>
            </p:extLst>
          </p:nvPr>
        </p:nvGraphicFramePr>
        <p:xfrm>
          <a:off x="409109" y="2488830"/>
          <a:ext cx="8496945" cy="3219922"/>
        </p:xfrm>
        <a:graphic>
          <a:graphicData uri="http://schemas.openxmlformats.org/drawingml/2006/table">
            <a:tbl>
              <a:tblPr>
                <a:tableStyleId>{284E427A-3D55-4303-BF80-6455036E1DE7}</a:tableStyleId>
              </a:tblPr>
              <a:tblGrid>
                <a:gridCol w="1008112">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2736305">
                  <a:extLst>
                    <a:ext uri="{9D8B030D-6E8A-4147-A177-3AD203B41FA5}">
                      <a16:colId xmlns:a16="http://schemas.microsoft.com/office/drawing/2014/main" val="20004"/>
                    </a:ext>
                  </a:extLst>
                </a:gridCol>
              </a:tblGrid>
              <a:tr h="8178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元字符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含义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类型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举例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说明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7663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非（仅用于启始字符）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[^xyz]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匹配</a:t>
                      </a:r>
                      <a:r>
                        <a:rPr kumimoji="0" lang="en-US" altLang="zh-CN" sz="2000" u="none" strike="noStrike" cap="none" normalizeH="0" baseline="0" dirty="0" err="1">
                          <a:ln>
                            <a:noFill/>
                          </a:ln>
                          <a:effectLst/>
                        </a:rPr>
                        <a:t>xyz</a:t>
                      </a:r>
                      <a:r>
                        <a:rPr kumimoji="0" lang="zh-CN" altLang="en-US" sz="2000" u="none" strike="noStrike" cap="none" normalizeH="0" baseline="0" dirty="0">
                          <a:ln>
                            <a:noFill/>
                          </a:ln>
                          <a:effectLst/>
                        </a:rPr>
                        <a:t>之外的任意一个字符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用于指明字符范围</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（不能是首字符和尾字符）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[a-zA-Z]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匹配任意一个字母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转义字符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BRE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a:t>
            </a:r>
            <a:r>
              <a:rPr lang="en-US" altLang="zh-CN" dirty="0"/>
              <a:t>1</a:t>
            </a:r>
            <a:endParaRPr lang="zh-CN" altLang="en-US" dirty="0"/>
          </a:p>
        </p:txBody>
      </p:sp>
      <p:sp>
        <p:nvSpPr>
          <p:cNvPr id="4" name="内容占位符 3"/>
          <p:cNvSpPr>
            <a:spLocks noGrp="1"/>
          </p:cNvSpPr>
          <p:nvPr>
            <p:ph idx="1"/>
          </p:nvPr>
        </p:nvSpPr>
        <p:spPr>
          <a:xfrm>
            <a:off x="416262" y="1265615"/>
            <a:ext cx="8748464" cy="5400670"/>
          </a:xfrm>
        </p:spPr>
        <p:txBody>
          <a:bodyPr/>
          <a:lstStyle/>
          <a:p>
            <a:pPr>
              <a:spcBef>
                <a:spcPts val="0"/>
              </a:spcBef>
            </a:pPr>
            <a:r>
              <a:rPr lang="zh-CN" altLang="en-US" sz="2400" dirty="0">
                <a:highlight>
                  <a:srgbClr val="FFFF00"/>
                </a:highlight>
              </a:rPr>
              <a:t>...x..x..x</a:t>
            </a:r>
            <a:r>
              <a:rPr lang="zh-CN" altLang="en-US" sz="2400" dirty="0"/>
              <a:t>：匹配...X..X..X结构的字符串</a:t>
            </a:r>
            <a:r>
              <a:rPr lang="zh-CN" altLang="en-US" sz="2400" dirty="0">
                <a:solidFill>
                  <a:srgbClr val="FF0000"/>
                </a:solidFill>
              </a:rPr>
              <a:t>(abcxabxabx)</a:t>
            </a:r>
          </a:p>
          <a:p>
            <a:pPr>
              <a:spcBef>
                <a:spcPts val="0"/>
              </a:spcBef>
            </a:pPr>
            <a:r>
              <a:rPr lang="zh-CN" altLang="en-US" sz="2400" dirty="0">
                <a:highlight>
                  <a:srgbClr val="FFFF00"/>
                </a:highlight>
              </a:rPr>
              <a:t>^d</a:t>
            </a:r>
            <a:r>
              <a:rPr lang="zh-CN" altLang="en-US" sz="2400" dirty="0"/>
              <a:t>：匹配以d开头的字符串</a:t>
            </a:r>
            <a:r>
              <a:rPr lang="zh-CN" altLang="en-US" sz="2400" dirty="0">
                <a:solidFill>
                  <a:srgbClr val="FF0000"/>
                </a:solidFill>
              </a:rPr>
              <a:t>(dog)</a:t>
            </a:r>
            <a:endParaRPr lang="zh-CN" altLang="en-US" sz="2400" dirty="0"/>
          </a:p>
          <a:p>
            <a:pPr>
              <a:spcBef>
                <a:spcPts val="0"/>
              </a:spcBef>
            </a:pPr>
            <a:r>
              <a:rPr lang="zh-CN" altLang="en-US" sz="2400" dirty="0">
                <a:highlight>
                  <a:srgbClr val="FFFF00"/>
                </a:highlight>
              </a:rPr>
              <a:t>^the</a:t>
            </a:r>
            <a:r>
              <a:rPr lang="zh-CN" altLang="en-US" sz="2400" dirty="0"/>
              <a:t>：匹配以the开头的字符串</a:t>
            </a:r>
            <a:r>
              <a:rPr lang="en-US" altLang="zh-CN" sz="2400" dirty="0">
                <a:solidFill>
                  <a:srgbClr val="FF0000"/>
                </a:solidFill>
              </a:rPr>
              <a:t>(</a:t>
            </a:r>
            <a:r>
              <a:rPr lang="zh-CN" altLang="en-US" sz="2400" dirty="0">
                <a:solidFill>
                  <a:srgbClr val="FF0000"/>
                </a:solidFill>
              </a:rPr>
              <a:t>theshy</a:t>
            </a:r>
            <a:r>
              <a:rPr lang="en-US" altLang="zh-CN" sz="2400" dirty="0">
                <a:solidFill>
                  <a:srgbClr val="FF0000"/>
                </a:solidFill>
              </a:rPr>
              <a:t>)</a:t>
            </a:r>
            <a:endParaRPr lang="zh-CN" altLang="en-US" sz="2400" dirty="0"/>
          </a:p>
          <a:p>
            <a:pPr>
              <a:spcBef>
                <a:spcPts val="0"/>
              </a:spcBef>
            </a:pPr>
            <a:r>
              <a:rPr lang="zh-CN" altLang="en-US" sz="2400" dirty="0">
                <a:highlight>
                  <a:srgbClr val="FFFF00"/>
                </a:highlight>
              </a:rPr>
              <a:t>sh$</a:t>
            </a:r>
            <a:r>
              <a:rPr lang="zh-CN" altLang="en-US" sz="2400" dirty="0"/>
              <a:t>：匹配以sh结尾的字符串</a:t>
            </a:r>
            <a:r>
              <a:rPr lang="zh-CN" altLang="en-US" sz="2400" dirty="0">
                <a:solidFill>
                  <a:srgbClr val="FF0000"/>
                </a:solidFill>
              </a:rPr>
              <a:t>(push)</a:t>
            </a:r>
            <a:endParaRPr lang="zh-CN" altLang="en-US" sz="2400" dirty="0"/>
          </a:p>
          <a:p>
            <a:pPr>
              <a:spcBef>
                <a:spcPts val="0"/>
              </a:spcBef>
            </a:pPr>
            <a:r>
              <a:rPr lang="zh-CN" altLang="en-US" sz="2400" dirty="0">
                <a:highlight>
                  <a:srgbClr val="FFFF00"/>
                </a:highlight>
              </a:rPr>
              <a:t>^....$</a:t>
            </a:r>
            <a:r>
              <a:rPr lang="zh-CN" altLang="en-US" sz="2400" dirty="0"/>
              <a:t>:匹配长度为4的字符串</a:t>
            </a:r>
            <a:r>
              <a:rPr lang="zh-CN" altLang="en-US" sz="2400" dirty="0">
                <a:solidFill>
                  <a:srgbClr val="FF0000"/>
                </a:solidFill>
              </a:rPr>
              <a:t>(abcd)</a:t>
            </a:r>
            <a:endParaRPr lang="zh-CN" altLang="en-US" sz="2400" dirty="0"/>
          </a:p>
          <a:p>
            <a:pPr>
              <a:spcBef>
                <a:spcPts val="0"/>
              </a:spcBef>
            </a:pPr>
            <a:r>
              <a:rPr lang="zh-CN" altLang="en-US" sz="2400" dirty="0">
                <a:highlight>
                  <a:srgbClr val="FFFF00"/>
                </a:highlight>
              </a:rPr>
              <a:t>^$</a:t>
            </a:r>
            <a:r>
              <a:rPr lang="zh-CN" altLang="en-US" sz="2400" dirty="0"/>
              <a:t>：匹配空行</a:t>
            </a:r>
          </a:p>
          <a:p>
            <a:pPr>
              <a:spcBef>
                <a:spcPts val="0"/>
              </a:spcBef>
            </a:pPr>
            <a:r>
              <a:rPr lang="zh-CN" altLang="en-US" sz="2400" dirty="0">
                <a:highlight>
                  <a:srgbClr val="FFFF00"/>
                </a:highlight>
              </a:rPr>
              <a:t>\. </a:t>
            </a:r>
            <a:r>
              <a:rPr lang="zh-CN" altLang="en-US" sz="2400" dirty="0"/>
              <a:t>：匹配一个小数点</a:t>
            </a:r>
          </a:p>
          <a:p>
            <a:pPr>
              <a:spcBef>
                <a:spcPts val="0"/>
              </a:spcBef>
            </a:pPr>
            <a:r>
              <a:rPr lang="zh-CN" altLang="en-US" sz="2400" dirty="0">
                <a:highlight>
                  <a:srgbClr val="FFFF00"/>
                </a:highlight>
              </a:rPr>
              <a:t>^.2</a:t>
            </a:r>
            <a:r>
              <a:rPr lang="zh-CN" altLang="en-US" sz="2400" dirty="0"/>
              <a:t>：匹配任意字符开头，以2结尾的字符串</a:t>
            </a:r>
            <a:r>
              <a:rPr lang="zh-CN" altLang="en-US" sz="2400" dirty="0">
                <a:solidFill>
                  <a:srgbClr val="FF0000"/>
                </a:solidFill>
              </a:rPr>
              <a:t>(g2)</a:t>
            </a:r>
            <a:endParaRPr lang="zh-CN" altLang="en-US" sz="2400" dirty="0"/>
          </a:p>
          <a:p>
            <a:pPr>
              <a:spcBef>
                <a:spcPts val="0"/>
              </a:spcBef>
            </a:pPr>
            <a:r>
              <a:rPr lang="zh-CN" altLang="en-US" sz="2400" dirty="0">
                <a:highlight>
                  <a:srgbClr val="FFFF00"/>
                </a:highlight>
              </a:rPr>
              <a:t>\*\.pas</a:t>
            </a:r>
            <a:r>
              <a:rPr lang="zh-CN" altLang="en-US" sz="2400" dirty="0"/>
              <a:t>：匹配</a:t>
            </a:r>
            <a:r>
              <a:rPr lang="zh-CN" altLang="en-US" sz="2400" dirty="0">
                <a:solidFill>
                  <a:schemeClr val="tx1"/>
                </a:solidFill>
              </a:rPr>
              <a:t>*.pas</a:t>
            </a:r>
          </a:p>
          <a:p>
            <a:pPr>
              <a:spcBef>
                <a:spcPts val="0"/>
              </a:spcBef>
            </a:pPr>
            <a:r>
              <a:rPr lang="zh-CN" altLang="en-US" sz="2400" dirty="0">
                <a:highlight>
                  <a:srgbClr val="FFFF00"/>
                </a:highlight>
              </a:rPr>
              <a:t>t.*\.sh$</a:t>
            </a:r>
            <a:r>
              <a:rPr lang="zh-CN" altLang="en-US" sz="2400" dirty="0"/>
              <a:t>：匹配t开头，.sh结尾，中间字符为一个或多个字符的字符串</a:t>
            </a:r>
            <a:r>
              <a:rPr lang="zh-CN" altLang="en-US" sz="2400" dirty="0">
                <a:solidFill>
                  <a:srgbClr val="FF0000"/>
                </a:solidFill>
              </a:rPr>
              <a:t>(ta.sh  tab.sh  tabc.sh)</a:t>
            </a:r>
            <a:endParaRPr lang="zh-CN" altLang="en-US" sz="2400" dirty="0"/>
          </a:p>
          <a:p>
            <a:pPr>
              <a:spcBef>
                <a:spcPts val="0"/>
              </a:spcBef>
            </a:pPr>
            <a:r>
              <a:rPr lang="zh-CN" altLang="en-US" sz="2400" dirty="0">
                <a:highlight>
                  <a:srgbClr val="FFFF00"/>
                </a:highlight>
              </a:rPr>
              <a:t>t*\.sh$</a:t>
            </a:r>
            <a:r>
              <a:rPr lang="zh-CN" altLang="en-US" sz="2400" dirty="0"/>
              <a:t>：匹配t开头，.sh结尾，中间字符为零个或多个字符的字符串</a:t>
            </a:r>
            <a:r>
              <a:rPr lang="zh-CN" altLang="en-US" sz="2400" dirty="0">
                <a:solidFill>
                  <a:srgbClr val="FF0000"/>
                </a:solidFill>
              </a:rPr>
              <a:t>(t.sh   ta.sh   tab.sh)</a:t>
            </a:r>
            <a:endParaRPr lang="zh-CN" altLang="en-US" sz="2400" dirty="0"/>
          </a:p>
          <a:p>
            <a:pPr>
              <a:spcBef>
                <a:spcPts val="0"/>
              </a:spcBef>
            </a:pPr>
            <a:r>
              <a:rPr lang="zh-CN" altLang="en-US" sz="2400" dirty="0">
                <a:highlight>
                  <a:srgbClr val="FFFF00"/>
                </a:highlight>
              </a:rPr>
              <a:t>.a.*</a:t>
            </a:r>
            <a:r>
              <a:rPr lang="zh-CN" altLang="en-US" sz="2400" dirty="0"/>
              <a:t>：匹配任意字符开头，a为第二个字符，结尾为零个或多个字符的字符串</a:t>
            </a:r>
            <a:r>
              <a:rPr lang="zh-CN" altLang="en-US" sz="2400" dirty="0">
                <a:solidFill>
                  <a:srgbClr val="FF0000"/>
                </a:solidFill>
              </a:rPr>
              <a:t>(xa  xay  xayy)</a:t>
            </a:r>
            <a:r>
              <a:rPr lang="zh-CN" altLang="en-US" sz="2400" dirty="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0807" y="1916832"/>
            <a:ext cx="8268469" cy="4114800"/>
          </a:xfrm>
        </p:spPr>
        <p:txBody>
          <a:bodyPr/>
          <a:lstStyle/>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[0123456789]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：匹配任意一个大小写字母或者数字或者减号(</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 9 -)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：匹配非0-9的任意一个字符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[^abc]</a:t>
            </a:r>
            <a:r>
              <a:rPr lang="zh-CN" altLang="en-US" sz="2400" b="1" dirty="0">
                <a:latin typeface="宋体" panose="02010600030101010101" pitchFamily="2" charset="-122"/>
                <a:ea typeface="宋体" panose="02010600030101010101" pitchFamily="2" charset="-122"/>
                <a:cs typeface="宋体" panose="02010600030101010101" pitchFamily="2" charset="-122"/>
              </a:rPr>
              <a:t>：匹配除adc之外的任意一个字符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（x，1）</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 ：匹配开头不是1的字符串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(abc)</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[Gg]reen</a:t>
            </a:r>
            <a:r>
              <a:rPr lang="zh-CN" altLang="en-US" sz="2400" b="1" dirty="0">
                <a:latin typeface="宋体" panose="02010600030101010101" pitchFamily="2" charset="-122"/>
                <a:ea typeface="宋体" panose="02010600030101010101" pitchFamily="2" charset="-122"/>
                <a:cs typeface="宋体" panose="02010600030101010101" pitchFamily="2" charset="-122"/>
              </a:rPr>
              <a:t>：匹配Green或green</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 </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：匹配任意一个小写字母开头，零个或多个小写字母结尾的字符串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ab  abb  abbb  abbc)</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：匹配以小数点开头的两位数字</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(.12)</a:t>
            </a:r>
          </a:p>
        </p:txBody>
      </p:sp>
      <p:sp>
        <p:nvSpPr>
          <p:cNvPr id="4" name="标题 3"/>
          <p:cNvSpPr>
            <a:spLocks noGrp="1"/>
          </p:cNvSpPr>
          <p:nvPr>
            <p:ph type="title"/>
          </p:nvPr>
        </p:nvSpPr>
        <p:spPr/>
        <p:txBody>
          <a:bodyPr/>
          <a:lstStyle/>
          <a:p>
            <a:r>
              <a:rPr lang="zh-CN" altLang="en-US" dirty="0"/>
              <a:t>正则表达式举例</a:t>
            </a:r>
            <a:r>
              <a:rPr lang="en-US" altLang="zh-CN" dirty="0"/>
              <a:t>2</a:t>
            </a:r>
            <a:r>
              <a:rPr lang="zh-CN" altLang="en-US" dirty="0"/>
              <a:t> </a:t>
            </a:r>
          </a:p>
        </p:txBody>
      </p:sp>
      <p:sp>
        <p:nvSpPr>
          <p:cNvPr id="5" name="文本框 4">
            <a:extLst>
              <a:ext uri="{FF2B5EF4-FFF2-40B4-BE49-F238E27FC236}">
                <a16:creationId xmlns:a16="http://schemas.microsoft.com/office/drawing/2014/main" id="{F57D8714-8996-456A-98FA-0F6316B15448}"/>
              </a:ext>
            </a:extLst>
          </p:cNvPr>
          <p:cNvSpPr txBox="1"/>
          <p:nvPr/>
        </p:nvSpPr>
        <p:spPr>
          <a:xfrm>
            <a:off x="670807" y="1393612"/>
            <a:ext cx="4572000" cy="523220"/>
          </a:xfrm>
          <a:prstGeom prst="rect">
            <a:avLst/>
          </a:prstGeom>
          <a:noFill/>
        </p:spPr>
        <p:txBody>
          <a:bodyPr wrap="square">
            <a:spAutoFit/>
          </a:bodyPr>
          <a:lstStyle/>
          <a:p>
            <a:pPr marL="342900" indent="-342900">
              <a:spcBef>
                <a:spcPct val="20000"/>
              </a:spcBef>
              <a:buClr>
                <a:schemeClr val="accent1"/>
              </a:buClr>
              <a:buSzPct val="65000"/>
              <a:buFont typeface="Wingdings" pitchFamily="2" charset="2"/>
              <a:buChar char="n"/>
            </a:pPr>
            <a:r>
              <a:rPr lang="en-US" altLang="zh-CN" sz="2800" kern="0" dirty="0">
                <a:solidFill>
                  <a:srgbClr val="0000FF"/>
                </a:solidFill>
                <a:latin typeface="+mn-lt"/>
                <a:ea typeface="+mn-ea"/>
              </a:rPr>
              <a:t>[]</a:t>
            </a:r>
            <a:r>
              <a:rPr lang="zh-CN" altLang="en-US" sz="2800" kern="0" dirty="0">
                <a:solidFill>
                  <a:srgbClr val="0000FF"/>
                </a:solidFill>
                <a:latin typeface="+mn-lt"/>
                <a:ea typeface="+mn-ea"/>
              </a:rPr>
              <a:t>中都是单个字符匹配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dirty="0" err="1"/>
              <a:t>ls</a:t>
            </a:r>
            <a:r>
              <a:rPr lang="zh-CN" altLang="en-US" dirty="0"/>
              <a:t>命令举例</a:t>
            </a:r>
          </a:p>
        </p:txBody>
      </p:sp>
      <p:graphicFrame>
        <p:nvGraphicFramePr>
          <p:cNvPr id="9" name="内容占位符 8"/>
          <p:cNvGraphicFramePr>
            <a:graphicFrameLocks noGrp="1"/>
          </p:cNvGraphicFramePr>
          <p:nvPr>
            <p:ph idx="1"/>
            <p:extLst>
              <p:ext uri="{D42A27DB-BD31-4B8C-83A1-F6EECF244321}">
                <p14:modId xmlns:p14="http://schemas.microsoft.com/office/powerpoint/2010/main" val="3706258793"/>
              </p:ext>
            </p:extLst>
          </p:nvPr>
        </p:nvGraphicFramePr>
        <p:xfrm>
          <a:off x="539552" y="1700808"/>
          <a:ext cx="8208912" cy="4663440"/>
        </p:xfrm>
        <a:graphic>
          <a:graphicData uri="http://schemas.openxmlformats.org/drawingml/2006/table">
            <a:tbl>
              <a:tblPr firstRow="1" bandRow="1">
                <a:tableStyleId>{B301B821-A1FF-4177-AEE7-76D212191A09}</a:tableStyleId>
              </a:tblPr>
              <a:tblGrid>
                <a:gridCol w="2585771">
                  <a:extLst>
                    <a:ext uri="{9D8B030D-6E8A-4147-A177-3AD203B41FA5}">
                      <a16:colId xmlns:a16="http://schemas.microsoft.com/office/drawing/2014/main" val="20000"/>
                    </a:ext>
                  </a:extLst>
                </a:gridCol>
                <a:gridCol w="5623141">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err="1"/>
                        <a:t>ls</a:t>
                      </a:r>
                      <a:r>
                        <a:rPr lang="en-US" altLang="zh-CN" sz="2400" dirty="0"/>
                        <a:t>	</a:t>
                      </a:r>
                      <a:endParaRPr lang="zh-CN" altLang="en-US" sz="2400" dirty="0"/>
                    </a:p>
                  </a:txBody>
                  <a:tcPr marL="86360" marR="86360"/>
                </a:tc>
                <a:tc>
                  <a:txBody>
                    <a:bodyPr/>
                    <a:lstStyle/>
                    <a:p>
                      <a:r>
                        <a:rPr lang="zh-CN" altLang="en-US" sz="2400" dirty="0"/>
                        <a:t>列表显示当前目录下的文件和目录</a:t>
                      </a:r>
                    </a:p>
                  </a:txBody>
                  <a:tcPr marL="86360" marR="86360"/>
                </a:tc>
                <a:extLst>
                  <a:ext uri="{0D108BD9-81ED-4DB2-BD59-A6C34878D82A}">
                    <a16:rowId xmlns:a16="http://schemas.microsoft.com/office/drawing/2014/main" val="10001"/>
                  </a:ext>
                </a:extLst>
              </a:tr>
              <a:tr h="370840">
                <a:tc>
                  <a:txBody>
                    <a:bodyPr/>
                    <a:lstStyle/>
                    <a:p>
                      <a:r>
                        <a:rPr lang="en-US" altLang="zh-CN" sz="2400" dirty="0" err="1"/>
                        <a:t>ls</a:t>
                      </a:r>
                      <a:r>
                        <a:rPr lang="en-US" altLang="zh-CN" sz="2400" dirty="0"/>
                        <a:t> -a	</a:t>
                      </a:r>
                      <a:endParaRPr lang="zh-CN" altLang="en-US" sz="2400" dirty="0"/>
                    </a:p>
                  </a:txBody>
                  <a:tcPr marL="86360" marR="86360"/>
                </a:tc>
                <a:tc>
                  <a:txBody>
                    <a:bodyPr/>
                    <a:lstStyle/>
                    <a:p>
                      <a:r>
                        <a:rPr lang="zh-CN" altLang="en-US" sz="2400" dirty="0"/>
                        <a:t>列表显示当前目录下的文件和目录（包括隐含文件和目录）</a:t>
                      </a:r>
                    </a:p>
                  </a:txBody>
                  <a:tcPr marL="86360" marR="86360"/>
                </a:tc>
                <a:extLst>
                  <a:ext uri="{0D108BD9-81ED-4DB2-BD59-A6C34878D82A}">
                    <a16:rowId xmlns:a16="http://schemas.microsoft.com/office/drawing/2014/main" val="10002"/>
                  </a:ext>
                </a:extLst>
              </a:tr>
              <a:tr h="370840">
                <a:tc>
                  <a:txBody>
                    <a:bodyPr/>
                    <a:lstStyle/>
                    <a:p>
                      <a:r>
                        <a:rPr lang="en-US" altLang="zh-CN" sz="2400" dirty="0" err="1"/>
                        <a:t>ls</a:t>
                      </a:r>
                      <a:r>
                        <a:rPr lang="en-US" altLang="zh-CN" sz="2400" dirty="0"/>
                        <a:t> -l	</a:t>
                      </a:r>
                      <a:endParaRPr lang="zh-CN" altLang="en-US" sz="2400" dirty="0"/>
                    </a:p>
                  </a:txBody>
                  <a:tcPr marL="86360" marR="86360"/>
                </a:tc>
                <a:tc>
                  <a:txBody>
                    <a:bodyPr/>
                    <a:lstStyle/>
                    <a:p>
                      <a:r>
                        <a:rPr lang="zh-CN" altLang="en-US" sz="2400" dirty="0"/>
                        <a:t>以长格式列表显示结果</a:t>
                      </a:r>
                    </a:p>
                  </a:txBody>
                  <a:tcPr marL="86360" marR="86360"/>
                </a:tc>
                <a:extLst>
                  <a:ext uri="{0D108BD9-81ED-4DB2-BD59-A6C34878D82A}">
                    <a16:rowId xmlns:a16="http://schemas.microsoft.com/office/drawing/2014/main" val="10003"/>
                  </a:ext>
                </a:extLst>
              </a:tr>
              <a:tr h="780648">
                <a:tc>
                  <a:txBody>
                    <a:bodyPr/>
                    <a:lstStyle/>
                    <a:p>
                      <a:r>
                        <a:rPr lang="en-US" altLang="zh-CN" sz="2400" dirty="0" err="1"/>
                        <a:t>ls</a:t>
                      </a:r>
                      <a:r>
                        <a:rPr lang="en-US" altLang="zh-CN" sz="2400" dirty="0"/>
                        <a:t> -R	</a:t>
                      </a:r>
                      <a:endParaRPr lang="zh-CN" altLang="en-US" sz="2400" dirty="0"/>
                    </a:p>
                  </a:txBody>
                  <a:tcPr marL="86360" marR="86360"/>
                </a:tc>
                <a:tc>
                  <a:txBody>
                    <a:bodyPr/>
                    <a:lstStyle/>
                    <a:p>
                      <a:r>
                        <a:rPr lang="zh-CN" altLang="en-US" sz="2400" dirty="0"/>
                        <a:t>递归地显示当前目录及其子目录下的文件和目录</a:t>
                      </a:r>
                    </a:p>
                  </a:txBody>
                  <a:tcPr marL="86360" marR="86360"/>
                </a:tc>
                <a:extLst>
                  <a:ext uri="{0D108BD9-81ED-4DB2-BD59-A6C34878D82A}">
                    <a16:rowId xmlns:a16="http://schemas.microsoft.com/office/drawing/2014/main" val="10004"/>
                  </a:ext>
                </a:extLst>
              </a:tr>
              <a:tr h="370840">
                <a:tc>
                  <a:txBody>
                    <a:bodyPr/>
                    <a:lstStyle/>
                    <a:p>
                      <a:r>
                        <a:rPr lang="en-US" altLang="zh-CN" sz="2400" dirty="0" err="1"/>
                        <a:t>ls</a:t>
                      </a:r>
                      <a:r>
                        <a:rPr lang="en-US" altLang="zh-CN" sz="2400" dirty="0"/>
                        <a:t> -dl /</a:t>
                      </a:r>
                      <a:r>
                        <a:rPr lang="en-US" altLang="zh-CN" sz="2400" dirty="0" err="1"/>
                        <a:t>usr</a:t>
                      </a:r>
                      <a:r>
                        <a:rPr lang="en-US" altLang="zh-CN" sz="2400" dirty="0"/>
                        <a:t>/share/</a:t>
                      </a:r>
                      <a:endParaRPr lang="zh-CN" altLang="en-US" sz="2400" dirty="0"/>
                    </a:p>
                  </a:txBody>
                  <a:tcPr marL="86360" marR="86360"/>
                </a:tc>
                <a:tc>
                  <a:txBody>
                    <a:bodyPr/>
                    <a:lstStyle/>
                    <a:p>
                      <a:r>
                        <a:rPr lang="zh-CN" altLang="en-US" sz="2400" dirty="0"/>
                        <a:t>仅显示</a:t>
                      </a:r>
                      <a:r>
                        <a:rPr lang="en-US" altLang="zh-CN" sz="2400" dirty="0"/>
                        <a:t>/</a:t>
                      </a:r>
                      <a:r>
                        <a:rPr lang="en-US" altLang="zh-CN" sz="2400" dirty="0" err="1"/>
                        <a:t>usr</a:t>
                      </a:r>
                      <a:r>
                        <a:rPr lang="en-US" altLang="zh-CN" sz="2400" dirty="0"/>
                        <a:t>/share/</a:t>
                      </a:r>
                      <a:r>
                        <a:rPr lang="zh-CN" altLang="en-US" sz="2400" dirty="0"/>
                        <a:t>目录本身，而非</a:t>
                      </a:r>
                      <a:r>
                        <a:rPr lang="en-US" altLang="zh-CN" sz="2400" dirty="0"/>
                        <a:t>/</a:t>
                      </a:r>
                      <a:r>
                        <a:rPr lang="en-US" altLang="zh-CN" sz="2400" dirty="0" err="1"/>
                        <a:t>usr</a:t>
                      </a:r>
                      <a:r>
                        <a:rPr lang="en-US" altLang="zh-CN" sz="2400" dirty="0"/>
                        <a:t>/share/ </a:t>
                      </a:r>
                      <a:r>
                        <a:rPr lang="zh-CN" altLang="en-US" sz="2400" dirty="0"/>
                        <a:t>目录中的内容</a:t>
                      </a:r>
                    </a:p>
                  </a:txBody>
                  <a:tcPr marL="86360" marR="86360"/>
                </a:tc>
                <a:extLst>
                  <a:ext uri="{0D108BD9-81ED-4DB2-BD59-A6C34878D82A}">
                    <a16:rowId xmlns:a16="http://schemas.microsoft.com/office/drawing/2014/main" val="10005"/>
                  </a:ext>
                </a:extLst>
              </a:tr>
              <a:tr h="370840">
                <a:tc>
                  <a:txBody>
                    <a:bodyPr/>
                    <a:lstStyle/>
                    <a:p>
                      <a:r>
                        <a:rPr lang="en-US" altLang="zh-CN" sz="2400" dirty="0" err="1"/>
                        <a:t>ls</a:t>
                      </a:r>
                      <a:r>
                        <a:rPr lang="en-US" altLang="zh-CN" sz="2400" dirty="0"/>
                        <a:t> -</a:t>
                      </a:r>
                      <a:r>
                        <a:rPr lang="en-US" altLang="zh-CN" sz="2400" dirty="0" err="1"/>
                        <a:t>lt</a:t>
                      </a:r>
                      <a:endParaRPr lang="zh-CN" altLang="en-US" sz="2400" dirty="0"/>
                    </a:p>
                  </a:txBody>
                  <a:tcPr marL="86360" marR="86360"/>
                </a:tc>
                <a:tc>
                  <a:txBody>
                    <a:bodyPr/>
                    <a:lstStyle/>
                    <a:p>
                      <a:r>
                        <a:rPr lang="zh-CN" altLang="en-US" sz="2400" dirty="0"/>
                        <a:t>按最后修改时间顺序，以长格式列出当前目录下的文件</a:t>
                      </a:r>
                    </a:p>
                  </a:txBody>
                  <a:tcPr marL="86360" marR="86360"/>
                </a:tc>
                <a:extLst>
                  <a:ext uri="{0D108BD9-81ED-4DB2-BD59-A6C34878D82A}">
                    <a16:rowId xmlns:a16="http://schemas.microsoft.com/office/drawing/2014/main" val="30088557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 </a:t>
            </a:r>
            <a:r>
              <a:rPr lang="en-US" altLang="zh-CN" dirty="0"/>
              <a:t>3</a:t>
            </a:r>
            <a:endParaRPr lang="zh-CN" altLang="en-US" dirty="0"/>
          </a:p>
        </p:txBody>
      </p:sp>
      <p:sp>
        <p:nvSpPr>
          <p:cNvPr id="4" name="内容占位符 3"/>
          <p:cNvSpPr>
            <a:spLocks noGrp="1"/>
          </p:cNvSpPr>
          <p:nvPr>
            <p:ph idx="1"/>
          </p:nvPr>
        </p:nvSpPr>
        <p:spPr>
          <a:xfrm>
            <a:off x="107504" y="1249533"/>
            <a:ext cx="9165590" cy="4114800"/>
          </a:xfrm>
        </p:spPr>
        <p:txBody>
          <a:bodyPr/>
          <a:lstStyle/>
          <a:p>
            <a:pPr algn="l">
              <a:spcBef>
                <a:spcPts val="0"/>
              </a:spcBef>
            </a:pPr>
            <a:r>
              <a:rPr lang="zh-CN" altLang="en-US" sz="2000" dirty="0">
                <a:highlight>
                  <a:srgbClr val="FFFF00"/>
                </a:highlight>
              </a:rPr>
              <a:t>gr(a|e)y</a:t>
            </a:r>
            <a:r>
              <a:rPr lang="zh-CN" altLang="en-US" sz="2000" dirty="0"/>
              <a:t>：匹配gray或grey； </a:t>
            </a:r>
          </a:p>
          <a:p>
            <a:pPr algn="l">
              <a:spcBef>
                <a:spcPts val="0"/>
              </a:spcBef>
            </a:pPr>
            <a:r>
              <a:rPr lang="zh-CN" altLang="en-US" sz="2000" dirty="0">
                <a:highlight>
                  <a:srgbClr val="FFFF00"/>
                </a:highlight>
              </a:rPr>
              <a:t>(^To:|^From:) (Seaman|Ramsay )</a:t>
            </a:r>
            <a:r>
              <a:rPr lang="zh-CN" altLang="en-US" sz="2000" dirty="0"/>
              <a:t>：匹配以To：或From：开头，后面是Seaman或Ramsay；</a:t>
            </a:r>
            <a:r>
              <a:rPr lang="en-US" altLang="zh-CN" sz="2000" dirty="0">
                <a:solidFill>
                  <a:srgbClr val="FF0000"/>
                </a:solidFill>
              </a:rPr>
              <a:t>(</a:t>
            </a:r>
            <a:r>
              <a:rPr lang="zh-CN" altLang="en-US" sz="2000" dirty="0">
                <a:solidFill>
                  <a:srgbClr val="FF0000"/>
                </a:solidFill>
              </a:rPr>
              <a:t>To:Ramsay  From:Seaman</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[0-9]\{2\}-[0-9]\{2\}-[0-9]\{4\}</a:t>
            </a:r>
            <a:r>
              <a:rPr lang="zh-CN" altLang="en-US" sz="2000" dirty="0"/>
              <a:t>：匹配0-9中任意一个数字两次-匹配0-9中任意一个数字两次-匹配0-9中任意一个数字四次；</a:t>
            </a:r>
            <a:r>
              <a:rPr lang="en-US" altLang="zh-CN" sz="2000" dirty="0">
                <a:solidFill>
                  <a:srgbClr val="FF0000"/>
                </a:solidFill>
              </a:rPr>
              <a:t>(</a:t>
            </a:r>
            <a:r>
              <a:rPr lang="zh-CN" altLang="en-US" sz="2000" dirty="0">
                <a:solidFill>
                  <a:srgbClr val="FF0000"/>
                </a:solidFill>
              </a:rPr>
              <a:t>11-66-8888</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(yellow|red) flower(s)?</a:t>
            </a:r>
            <a:r>
              <a:rPr lang="zh-CN" altLang="en-US" sz="2000" dirty="0"/>
              <a:t>：匹配yellow flower或red flower的单复数；</a:t>
            </a:r>
            <a:r>
              <a:rPr lang="zh-CN" altLang="en-US" sz="2000" dirty="0">
                <a:solidFill>
                  <a:srgbClr val="FF0000"/>
                </a:solidFill>
              </a:rPr>
              <a:t>(yellow flowers)</a:t>
            </a:r>
          </a:p>
          <a:p>
            <a:pPr algn="l">
              <a:spcBef>
                <a:spcPts val="0"/>
              </a:spcBef>
            </a:pPr>
            <a:r>
              <a:rPr lang="zh-CN" altLang="en-US" sz="2000" dirty="0">
                <a:highlight>
                  <a:srgbClr val="FFFF00"/>
                </a:highlight>
              </a:rPr>
              <a:t>/etc/rc\.d/init\.d/httpd</a:t>
            </a:r>
            <a:r>
              <a:rPr lang="zh-CN" altLang="en-US" sz="2000" dirty="0"/>
              <a:t>：转义字符“.”；</a:t>
            </a:r>
          </a:p>
          <a:p>
            <a:pPr algn="l">
              <a:spcBef>
                <a:spcPts val="0"/>
              </a:spcBef>
            </a:pPr>
            <a:r>
              <a:rPr lang="zh-CN" altLang="en-US" sz="2000" dirty="0">
                <a:highlight>
                  <a:srgbClr val="FFFF00"/>
                </a:highlight>
              </a:rPr>
              <a:t>/usr/sbin/httpd(\.worker)?</a:t>
            </a:r>
            <a:r>
              <a:rPr lang="zh-CN" altLang="en-US" sz="2000" dirty="0"/>
              <a:t>：匹配.worker或空；</a:t>
            </a:r>
          </a:p>
          <a:p>
            <a:pPr algn="l">
              <a:spcBef>
                <a:spcPts val="0"/>
              </a:spcBef>
            </a:pPr>
            <a:r>
              <a:rPr lang="zh-CN" altLang="en-US" sz="2000" dirty="0">
                <a:highlight>
                  <a:srgbClr val="FFFF00"/>
                </a:highlight>
              </a:rPr>
              <a:t>/var/www(/.*)?/logs(/.*)?</a:t>
            </a:r>
            <a:r>
              <a:rPr lang="zh-CN" altLang="en-US" sz="2000" dirty="0"/>
              <a:t>：匹配 （/（任意字符）0次或多次）一次或零次；</a:t>
            </a:r>
          </a:p>
          <a:p>
            <a:pPr algn="l">
              <a:spcBef>
                <a:spcPts val="0"/>
              </a:spcBef>
            </a:pPr>
            <a:r>
              <a:rPr lang="zh-CN" altLang="en-US" sz="2000" dirty="0">
                <a:highlight>
                  <a:srgbClr val="FFFF00"/>
                </a:highlight>
              </a:rPr>
              <a:t>/var/log/apache(2)?(/.*)?</a:t>
            </a:r>
            <a:r>
              <a:rPr lang="zh-CN" altLang="en-US" sz="2000" dirty="0"/>
              <a:t> ：匹配数字2零次或一次，匹配 （/（任意字符）0次或多次）一次或零次；</a:t>
            </a:r>
          </a:p>
          <a:p>
            <a:pPr algn="l">
              <a:spcBef>
                <a:spcPts val="0"/>
              </a:spcBef>
            </a:pPr>
            <a:r>
              <a:rPr lang="zh-CN" altLang="en-US" sz="2000" dirty="0">
                <a:highlight>
                  <a:srgbClr val="FFFF00"/>
                </a:highlight>
              </a:rPr>
              <a:t>/var/www/[^/]*/cgi-bin(/.*)?</a:t>
            </a:r>
            <a:r>
              <a:rPr lang="zh-CN" altLang="en-US" sz="2000" dirty="0"/>
              <a:t>：匹配</a:t>
            </a:r>
            <a:r>
              <a:rPr lang="en-US" altLang="zh-CN" sz="2000" dirty="0"/>
              <a:t>“/”</a:t>
            </a:r>
            <a:r>
              <a:rPr lang="zh-CN" altLang="en-US" sz="2000" dirty="0"/>
              <a:t>以外的任意一个字符出现0次或多次；匹配 （/（任意字符）0次或多次）一次或零次；</a:t>
            </a:r>
          </a:p>
          <a:p>
            <a:pPr algn="l">
              <a:spcBef>
                <a:spcPts val="0"/>
              </a:spcBef>
            </a:pPr>
            <a:r>
              <a:rPr lang="zh-CN" altLang="en-US" sz="2000" dirty="0">
                <a:highlight>
                  <a:srgbClr val="FFFF00"/>
                </a:highlight>
              </a:rPr>
              <a:t>/srv/([^/]*/)?www(/.*)?</a:t>
            </a:r>
            <a:r>
              <a:rPr lang="zh-CN" altLang="en-US" sz="2000" dirty="0"/>
              <a:t>：</a:t>
            </a:r>
            <a:r>
              <a:rPr lang="zh-CN" altLang="en-US" sz="2000" dirty="0">
                <a:sym typeface="+mn-ea"/>
              </a:rPr>
              <a:t>匹配</a:t>
            </a:r>
            <a:r>
              <a:rPr lang="en-US" altLang="zh-CN" sz="2000" dirty="0">
                <a:sym typeface="+mn-ea"/>
              </a:rPr>
              <a:t>“/”</a:t>
            </a:r>
            <a:r>
              <a:rPr lang="zh-CN" altLang="en-US" sz="2000" dirty="0">
                <a:sym typeface="+mn-ea"/>
              </a:rPr>
              <a:t>以外的任意一个字符出现0次或多次</a:t>
            </a:r>
            <a:r>
              <a:rPr lang="zh-CN" altLang="en-US" sz="2000" dirty="0"/>
              <a:t>；匹配 （/（任意字符）0次或多次）一次或零次；</a:t>
            </a:r>
          </a:p>
          <a:p>
            <a:pPr algn="l">
              <a:spcBef>
                <a:spcPts val="0"/>
              </a:spcBef>
            </a:pPr>
            <a:r>
              <a:rPr lang="zh-CN" altLang="en-US" sz="2000" dirty="0">
                <a:highlight>
                  <a:srgbClr val="FFFF00"/>
                </a:highlight>
              </a:rPr>
              <a:t>/usr/lib(64)?/httpd(/.*)?</a:t>
            </a:r>
            <a:r>
              <a:rPr lang="zh-CN" altLang="en-US" sz="2000" dirty="0"/>
              <a:t>：匹配64零次或一次；匹配 （/（任意字符）0次或多次）一次或零次；</a:t>
            </a:r>
            <a:endParaRPr lang="zh-CN" altLang="en-US"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常用的文本文件提取命令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04561482"/>
              </p:ext>
            </p:extLst>
          </p:nvPr>
        </p:nvGraphicFramePr>
        <p:xfrm>
          <a:off x="683568" y="1772816"/>
          <a:ext cx="8164586" cy="4498076"/>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cat</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tac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滚屏显示文本文件内容</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more</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less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分屏显示文本文件内容</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head</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tail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显示文本文件的前或后若干行</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（横向截取文本文件内容）</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cut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纵向切割出文本指定的部分</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（纵向截取文本文件内容）</a:t>
                      </a:r>
                    </a:p>
                  </a:txBody>
                  <a:tcPr horzOverflow="overflow"/>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grep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在文本文件中查找指定的字符串</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（按关键字</a:t>
                      </a:r>
                      <a:r>
                        <a:rPr lang="zh-CN" altLang="en-US" sz="2800" dirty="0"/>
                        <a:t>提</a:t>
                      </a:r>
                      <a:r>
                        <a:rPr kumimoji="0" lang="zh-CN" altLang="en-US" sz="2800" b="0" i="0" u="none" strike="noStrike" cap="none" normalizeH="0" baseline="0" dirty="0">
                          <a:ln>
                            <a:noFill/>
                          </a:ln>
                          <a:solidFill>
                            <a:schemeClr val="tx1"/>
                          </a:solidFill>
                          <a:effectLst/>
                          <a:latin typeface="Arial" charset="0"/>
                          <a:ea typeface="宋体" charset="-122"/>
                        </a:rPr>
                        <a:t>取文本文件中匹配的行）</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文本显示命令举例</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3884828210"/>
              </p:ext>
            </p:extLst>
          </p:nvPr>
        </p:nvGraphicFramePr>
        <p:xfrm>
          <a:off x="611560" y="1412776"/>
          <a:ext cx="8229601" cy="5181600"/>
        </p:xfrm>
        <a:graphic>
          <a:graphicData uri="http://schemas.openxmlformats.org/drawingml/2006/table">
            <a:tbl>
              <a:tblPr firstRow="1" bandRow="1">
                <a:tableStyleId>{21E4AEA4-8DFA-4A89-87EB-49C32662AFE0}</a:tableStyleId>
              </a:tblPr>
              <a:tblGrid>
                <a:gridCol w="2952328">
                  <a:extLst>
                    <a:ext uri="{9D8B030D-6E8A-4147-A177-3AD203B41FA5}">
                      <a16:colId xmlns:a16="http://schemas.microsoft.com/office/drawing/2014/main" val="20000"/>
                    </a:ext>
                  </a:extLst>
                </a:gridCol>
                <a:gridCol w="5277273">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000" dirty="0"/>
                        <a:t>cat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1"/>
                  </a:ext>
                </a:extLst>
              </a:tr>
              <a:tr h="370840">
                <a:tc>
                  <a:txBody>
                    <a:bodyPr/>
                    <a:lstStyle/>
                    <a:p>
                      <a:r>
                        <a:rPr lang="en-US" altLang="zh-CN" sz="2000" dirty="0"/>
                        <a:t>cat -n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的内容，并显示行号</a:t>
                      </a:r>
                    </a:p>
                  </a:txBody>
                  <a:tcPr/>
                </a:tc>
                <a:extLst>
                  <a:ext uri="{0D108BD9-81ED-4DB2-BD59-A6C34878D82A}">
                    <a16:rowId xmlns:a16="http://schemas.microsoft.com/office/drawing/2014/main" val="10002"/>
                  </a:ext>
                </a:extLst>
              </a:tr>
              <a:tr h="370840">
                <a:tc>
                  <a:txBody>
                    <a:bodyPr/>
                    <a:lstStyle/>
                    <a:p>
                      <a:r>
                        <a:rPr lang="en-US" altLang="zh-CN" sz="2000" dirty="0"/>
                        <a:t>more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的内容（注意空格键、回车键和</a:t>
                      </a:r>
                      <a:r>
                        <a:rPr lang="en-US" altLang="zh-CN" sz="2000" dirty="0"/>
                        <a:t>q</a:t>
                      </a:r>
                      <a:r>
                        <a:rPr lang="zh-CN" altLang="en-US" sz="2000" dirty="0"/>
                        <a:t>的使用）</a:t>
                      </a:r>
                    </a:p>
                  </a:txBody>
                  <a:tcPr/>
                </a:tc>
                <a:extLst>
                  <a:ext uri="{0D108BD9-81ED-4DB2-BD59-A6C34878D82A}">
                    <a16:rowId xmlns:a16="http://schemas.microsoft.com/office/drawing/2014/main" val="10003"/>
                  </a:ext>
                </a:extLst>
              </a:tr>
              <a:tr h="370840">
                <a:tc>
                  <a:txBody>
                    <a:bodyPr/>
                    <a:lstStyle/>
                    <a:p>
                      <a:r>
                        <a:rPr lang="en-US" altLang="zh-CN" sz="2000" dirty="0"/>
                        <a:t>more +10 /etc/</a:t>
                      </a:r>
                      <a:r>
                        <a:rPr lang="en-US" altLang="zh-CN" sz="2000" dirty="0" err="1"/>
                        <a:t>passwd</a:t>
                      </a:r>
                      <a:endParaRPr lang="zh-CN" altLang="en-US" sz="2000" dirty="0"/>
                    </a:p>
                  </a:txBody>
                  <a:tcPr/>
                </a:tc>
                <a:tc>
                  <a:txBody>
                    <a:bodyPr/>
                    <a:lstStyle/>
                    <a:p>
                      <a:r>
                        <a:rPr lang="zh-CN" altLang="en-US" sz="2000" dirty="0"/>
                        <a:t>从第</a:t>
                      </a:r>
                      <a:r>
                        <a:rPr lang="en-US" altLang="zh-CN" sz="2000" dirty="0"/>
                        <a:t>10</a:t>
                      </a:r>
                      <a:r>
                        <a:rPr lang="zh-CN" altLang="en-US" sz="2000" dirty="0"/>
                        <a:t>行分屏显示文件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4"/>
                  </a:ext>
                </a:extLst>
              </a:tr>
              <a:tr h="370840">
                <a:tc>
                  <a:txBody>
                    <a:bodyPr/>
                    <a:lstStyle/>
                    <a:p>
                      <a:r>
                        <a:rPr lang="en-US" altLang="zh-CN" sz="2000" dirty="0"/>
                        <a:t>less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a:t>
                      </a:r>
                      <a:r>
                        <a:rPr lang="en-US" altLang="zh-CN" sz="2000" dirty="0" err="1"/>
                        <a:t>PgDn</a:t>
                      </a:r>
                      <a:r>
                        <a:rPr lang="zh-CN" altLang="en-US" sz="2000" dirty="0"/>
                        <a:t>键、</a:t>
                      </a:r>
                      <a:r>
                        <a:rPr lang="en-US" altLang="zh-CN" sz="2000" dirty="0" err="1"/>
                        <a:t>PgUp</a:t>
                      </a:r>
                      <a:r>
                        <a:rPr lang="zh-CN" altLang="en-US" sz="2000" dirty="0"/>
                        <a:t>键和</a:t>
                      </a:r>
                      <a:r>
                        <a:rPr lang="en-US" altLang="zh-CN" sz="2000" dirty="0"/>
                        <a:t>q</a:t>
                      </a:r>
                      <a:r>
                        <a:rPr lang="zh-CN" altLang="en-US" sz="2000" dirty="0"/>
                        <a:t>的使用）</a:t>
                      </a:r>
                    </a:p>
                  </a:txBody>
                  <a:tcPr/>
                </a:tc>
                <a:extLst>
                  <a:ext uri="{0D108BD9-81ED-4DB2-BD59-A6C34878D82A}">
                    <a16:rowId xmlns:a16="http://schemas.microsoft.com/office/drawing/2014/main" val="10005"/>
                  </a:ext>
                </a:extLst>
              </a:tr>
              <a:tr h="370840">
                <a:tc>
                  <a:txBody>
                    <a:bodyPr/>
                    <a:lstStyle/>
                    <a:p>
                      <a:r>
                        <a:rPr lang="en-US" altLang="zh-CN" sz="2000" dirty="0"/>
                        <a:t>head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前</a:t>
                      </a:r>
                      <a:r>
                        <a:rPr lang="en-US" altLang="zh-CN" sz="2000" dirty="0"/>
                        <a:t>4</a:t>
                      </a:r>
                      <a:r>
                        <a:rPr lang="zh-CN" altLang="en-US" sz="2000" dirty="0"/>
                        <a:t>行的内容</a:t>
                      </a:r>
                    </a:p>
                  </a:txBody>
                  <a:tcPr/>
                </a:tc>
                <a:extLst>
                  <a:ext uri="{0D108BD9-81ED-4DB2-BD59-A6C34878D82A}">
                    <a16:rowId xmlns:a16="http://schemas.microsoft.com/office/drawing/2014/main" val="10006"/>
                  </a:ext>
                </a:extLst>
              </a:tr>
              <a:tr h="370840">
                <a:tc>
                  <a:txBody>
                    <a:bodyPr/>
                    <a:lstStyle/>
                    <a:p>
                      <a:r>
                        <a:rPr lang="en-US" altLang="zh-CN" sz="2000" dirty="0"/>
                        <a:t>tail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后</a:t>
                      </a:r>
                      <a:r>
                        <a:rPr lang="en-US" altLang="zh-CN" sz="2000" dirty="0"/>
                        <a:t>4</a:t>
                      </a:r>
                      <a:r>
                        <a:rPr lang="zh-CN" altLang="en-US" sz="2000" dirty="0"/>
                        <a:t>行的内容</a:t>
                      </a:r>
                    </a:p>
                  </a:txBody>
                  <a:tcPr/>
                </a:tc>
                <a:extLst>
                  <a:ext uri="{0D108BD9-81ED-4DB2-BD59-A6C34878D82A}">
                    <a16:rowId xmlns:a16="http://schemas.microsoft.com/office/drawing/2014/main" val="10007"/>
                  </a:ext>
                </a:extLst>
              </a:tr>
              <a:tr h="370840">
                <a:tc>
                  <a:txBody>
                    <a:bodyPr/>
                    <a:lstStyle/>
                    <a:p>
                      <a:r>
                        <a:rPr lang="en-US" altLang="zh-CN" sz="2000" dirty="0"/>
                        <a:t>tail +10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从</a:t>
                      </a:r>
                      <a:r>
                        <a:rPr lang="en-US" altLang="zh-CN" sz="2000" dirty="0"/>
                        <a:t>10</a:t>
                      </a:r>
                      <a:r>
                        <a:rPr lang="zh-CN" altLang="en-US" sz="2000" dirty="0"/>
                        <a:t>行开始到文件尾的内容</a:t>
                      </a:r>
                    </a:p>
                  </a:txBody>
                  <a:tcPr/>
                </a:tc>
                <a:extLst>
                  <a:ext uri="{0D108BD9-81ED-4DB2-BD59-A6C34878D82A}">
                    <a16:rowId xmlns:a16="http://schemas.microsoft.com/office/drawing/2014/main" val="10008"/>
                  </a:ext>
                </a:extLst>
              </a:tr>
              <a:tr h="370840">
                <a:tc>
                  <a:txBody>
                    <a:bodyPr/>
                    <a:lstStyle/>
                    <a:p>
                      <a:r>
                        <a:rPr lang="en-US" altLang="zh-CN" sz="2000" dirty="0"/>
                        <a:t>tail -f /</a:t>
                      </a:r>
                      <a:r>
                        <a:rPr lang="en-US" altLang="zh-CN" sz="2000" dirty="0" err="1"/>
                        <a:t>var</a:t>
                      </a:r>
                      <a:r>
                        <a:rPr lang="en-US" altLang="zh-CN" sz="2000" dirty="0"/>
                        <a:t>/log/messages</a:t>
                      </a:r>
                      <a:endParaRPr lang="zh-CN" altLang="en-US" sz="2000" dirty="0"/>
                    </a:p>
                  </a:txBody>
                  <a:tcPr/>
                </a:tc>
                <a:tc>
                  <a:txBody>
                    <a:bodyPr/>
                    <a:lstStyle/>
                    <a:p>
                      <a:r>
                        <a:rPr lang="zh-CN" altLang="en-US" sz="2000" dirty="0"/>
                        <a:t>跟踪显示不断增长的文件结尾内容（通常用于显示日志文件）</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cat</a:t>
            </a:r>
            <a:r>
              <a:rPr lang="zh-CN" altLang="en-US"/>
              <a:t>命令</a:t>
            </a:r>
          </a:p>
        </p:txBody>
      </p:sp>
      <p:sp>
        <p:nvSpPr>
          <p:cNvPr id="4" name="内容占位符 3"/>
          <p:cNvSpPr>
            <a:spLocks noGrp="1"/>
          </p:cNvSpPr>
          <p:nvPr>
            <p:ph idx="1"/>
          </p:nvPr>
        </p:nvSpPr>
        <p:spPr>
          <a:xfrm>
            <a:off x="971600" y="1556792"/>
            <a:ext cx="7772400" cy="4114800"/>
          </a:xfrm>
        </p:spPr>
        <p:txBody>
          <a:bodyPr/>
          <a:lstStyle/>
          <a:p>
            <a:r>
              <a:rPr lang="zh-CN" altLang="en-US" dirty="0"/>
              <a:t>功能：</a:t>
            </a:r>
            <a:r>
              <a:rPr lang="zh-CN" altLang="zh-CN" sz="3200" dirty="0">
                <a:ea typeface="黑体" panose="02010609060101010101" pitchFamily="49" charset="-122"/>
              </a:rPr>
              <a:t>显示文件内容</a:t>
            </a:r>
          </a:p>
          <a:p>
            <a:r>
              <a:rPr lang="zh-CN" altLang="en-US" dirty="0"/>
              <a:t>格式：</a:t>
            </a:r>
            <a:r>
              <a:rPr dirty="0"/>
              <a:t>cat [</a:t>
            </a:r>
            <a:r>
              <a:rPr dirty="0" err="1"/>
              <a:t>选项</a:t>
            </a:r>
            <a:r>
              <a:rPr dirty="0"/>
              <a:t>] [</a:t>
            </a:r>
            <a:r>
              <a:rPr dirty="0" err="1"/>
              <a:t>文件名</a:t>
            </a:r>
            <a:r>
              <a:rPr dirty="0"/>
              <a:t>]</a:t>
            </a:r>
          </a:p>
          <a:p>
            <a:r>
              <a:rPr lang="zh-CN" altLang="en-US" dirty="0"/>
              <a:t>命令所在路径：/bin/cat （所有用户）</a:t>
            </a:r>
          </a:p>
          <a:p>
            <a:r>
              <a:rPr lang="zh-CN" altLang="en-US" dirty="0">
                <a:sym typeface="+mn-ea"/>
              </a:rPr>
              <a:t>选项：</a:t>
            </a:r>
            <a:endParaRPr lang="en-US" altLang="zh-CN" dirty="0">
              <a:sym typeface="+mn-ea"/>
            </a:endParaRPr>
          </a:p>
          <a:p>
            <a:pPr lvl="1">
              <a:spcBef>
                <a:spcPts val="600"/>
              </a:spcBef>
            </a:pPr>
            <a:r>
              <a:rPr lang="zh-CN" altLang="zh-CN" sz="2400" dirty="0">
                <a:solidFill>
                  <a:srgbClr val="FF0000"/>
                </a:solidFill>
                <a:sym typeface="+mn-ea"/>
              </a:rPr>
              <a:t>-n 显示行号</a:t>
            </a:r>
            <a:r>
              <a:rPr lang="zh-CN" altLang="en-US" sz="2400" dirty="0">
                <a:sym typeface="+mn-ea"/>
              </a:rPr>
              <a:t>，连同空白行也会有行号</a:t>
            </a:r>
            <a:endParaRPr lang="en-US" altLang="zh-CN" sz="2400" dirty="0">
              <a:sym typeface="+mn-ea"/>
            </a:endParaRPr>
          </a:p>
          <a:p>
            <a:pPr lvl="1">
              <a:spcBef>
                <a:spcPts val="600"/>
              </a:spcBef>
            </a:pPr>
            <a:r>
              <a:rPr lang="en-US" altLang="zh-CN" sz="2400" dirty="0">
                <a:solidFill>
                  <a:srgbClr val="FF0000"/>
                </a:solidFill>
                <a:sym typeface="+mn-ea"/>
              </a:rPr>
              <a:t>-b </a:t>
            </a:r>
            <a:r>
              <a:rPr lang="zh-CN" altLang="en-US" sz="2400" dirty="0">
                <a:solidFill>
                  <a:srgbClr val="FF0000"/>
                </a:solidFill>
                <a:sym typeface="+mn-ea"/>
              </a:rPr>
              <a:t>列出行号</a:t>
            </a:r>
            <a:r>
              <a:rPr lang="zh-CN" altLang="en-US" sz="2400" dirty="0">
                <a:sym typeface="+mn-ea"/>
              </a:rPr>
              <a:t>，针对非空白行显示行号，</a:t>
            </a:r>
            <a:r>
              <a:rPr lang="zh-CN" altLang="en-US" sz="2400" dirty="0">
                <a:solidFill>
                  <a:srgbClr val="FF0000"/>
                </a:solidFill>
                <a:sym typeface="+mn-ea"/>
              </a:rPr>
              <a:t>空白行不标行号</a:t>
            </a:r>
            <a:endParaRPr lang="zh-CN" altLang="zh-CN" dirty="0">
              <a:solidFill>
                <a:srgbClr val="FF0000"/>
              </a:solidFill>
              <a:ea typeface="黑体" panose="02010609060101010101" pitchFamily="49" charset="-122"/>
              <a:sym typeface="+mn-ea"/>
            </a:endParaRPr>
          </a:p>
          <a:p>
            <a:pPr marL="0" indent="0">
              <a:buNone/>
            </a:pPr>
            <a:r>
              <a:rPr lang="zh-CN" altLang="en-US" dirty="0">
                <a:solidFill>
                  <a:srgbClr val="FF0000"/>
                </a:solidFill>
              </a:rPr>
              <a:t>注：（如果内容超过一个屏幕，会滚屏显示到最后一屏）</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pic>
        <p:nvPicPr>
          <p:cNvPr id="4" name="图片 3">
            <a:extLst>
              <a:ext uri="{FF2B5EF4-FFF2-40B4-BE49-F238E27FC236}">
                <a16:creationId xmlns:a16="http://schemas.microsoft.com/office/drawing/2014/main" id="{511218BD-72A0-4E6E-B486-73C12AC0CC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79044" y="1382109"/>
            <a:ext cx="7920880" cy="5273902"/>
          </a:xfrm>
          <a:prstGeom prst="rect">
            <a:avLst/>
          </a:prstGeom>
        </p:spPr>
      </p:pic>
      <p:cxnSp>
        <p:nvCxnSpPr>
          <p:cNvPr id="7" name="直接连接符 6">
            <a:extLst>
              <a:ext uri="{FF2B5EF4-FFF2-40B4-BE49-F238E27FC236}">
                <a16:creationId xmlns:a16="http://schemas.microsoft.com/office/drawing/2014/main" id="{E3B14EA1-86EB-4749-81B6-56CCDD3B1226}"/>
              </a:ext>
            </a:extLst>
          </p:cNvPr>
          <p:cNvCxnSpPr/>
          <p:nvPr/>
        </p:nvCxnSpPr>
        <p:spPr bwMode="auto">
          <a:xfrm>
            <a:off x="3471242" y="1662476"/>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FBB9F805-49DF-42CD-82B8-12775573A787}"/>
              </a:ext>
            </a:extLst>
          </p:cNvPr>
          <p:cNvCxnSpPr>
            <a:cxnSpLocks/>
          </p:cNvCxnSpPr>
          <p:nvPr/>
        </p:nvCxnSpPr>
        <p:spPr bwMode="auto">
          <a:xfrm flipH="1" flipV="1">
            <a:off x="4572000" y="1681642"/>
            <a:ext cx="1491530" cy="117129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497B90A9-9924-4787-879B-10D8F46DD675}"/>
              </a:ext>
            </a:extLst>
          </p:cNvPr>
          <p:cNvSpPr txBox="1"/>
          <p:nvPr/>
        </p:nvSpPr>
        <p:spPr>
          <a:xfrm>
            <a:off x="5829058" y="2852936"/>
            <a:ext cx="2559366" cy="707886"/>
          </a:xfrm>
          <a:prstGeom prst="rect">
            <a:avLst/>
          </a:prstGeom>
          <a:noFill/>
        </p:spPr>
        <p:txBody>
          <a:bodyPr wrap="square" rtlCol="0">
            <a:spAutoFit/>
          </a:bodyPr>
          <a:lstStyle/>
          <a:p>
            <a:r>
              <a:rPr lang="zh-CN" altLang="en-US" sz="2000" dirty="0">
                <a:solidFill>
                  <a:srgbClr val="FF0000"/>
                </a:solidFill>
              </a:rPr>
              <a:t>查看内容显示行号（包含空白行）</a:t>
            </a:r>
          </a:p>
        </p:txBody>
      </p:sp>
      <p:cxnSp>
        <p:nvCxnSpPr>
          <p:cNvPr id="22" name="直接连接符 21">
            <a:extLst>
              <a:ext uri="{FF2B5EF4-FFF2-40B4-BE49-F238E27FC236}">
                <a16:creationId xmlns:a16="http://schemas.microsoft.com/office/drawing/2014/main" id="{AAD18356-286D-49F9-933C-11209C5C9042}"/>
              </a:ext>
            </a:extLst>
          </p:cNvPr>
          <p:cNvCxnSpPr/>
          <p:nvPr/>
        </p:nvCxnSpPr>
        <p:spPr bwMode="auto">
          <a:xfrm>
            <a:off x="3530966" y="4285431"/>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4179FDF9-C99B-491B-88ED-5D38C0996A1C}"/>
              </a:ext>
            </a:extLst>
          </p:cNvPr>
          <p:cNvCxnSpPr>
            <a:cxnSpLocks/>
          </p:cNvCxnSpPr>
          <p:nvPr/>
        </p:nvCxnSpPr>
        <p:spPr bwMode="auto">
          <a:xfrm flipH="1" flipV="1">
            <a:off x="4683094" y="4304597"/>
            <a:ext cx="1473082" cy="141333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FF225A38-A4CD-4A0A-8F7A-135B7817621F}"/>
              </a:ext>
            </a:extLst>
          </p:cNvPr>
          <p:cNvSpPr txBox="1"/>
          <p:nvPr/>
        </p:nvSpPr>
        <p:spPr>
          <a:xfrm>
            <a:off x="6123932" y="5501865"/>
            <a:ext cx="2264491" cy="707886"/>
          </a:xfrm>
          <a:prstGeom prst="rect">
            <a:avLst/>
          </a:prstGeom>
          <a:noFill/>
        </p:spPr>
        <p:txBody>
          <a:bodyPr wrap="square" rtlCol="0">
            <a:spAutoFit/>
          </a:bodyPr>
          <a:lstStyle/>
          <a:p>
            <a:r>
              <a:rPr lang="zh-CN" altLang="en-US" sz="2000" dirty="0">
                <a:solidFill>
                  <a:srgbClr val="FF0000"/>
                </a:solidFill>
              </a:rPr>
              <a:t>查看内容显示行号（不包含空白行）</a:t>
            </a:r>
          </a:p>
        </p:txBody>
      </p:sp>
      <p:sp>
        <p:nvSpPr>
          <p:cNvPr id="5" name="矩形 4">
            <a:extLst>
              <a:ext uri="{FF2B5EF4-FFF2-40B4-BE49-F238E27FC236}">
                <a16:creationId xmlns:a16="http://schemas.microsoft.com/office/drawing/2014/main" id="{34A768C4-C89F-40E9-806A-32AC3B876DF8}"/>
              </a:ext>
            </a:extLst>
          </p:cNvPr>
          <p:cNvSpPr/>
          <p:nvPr/>
        </p:nvSpPr>
        <p:spPr bwMode="auto">
          <a:xfrm>
            <a:off x="1331640" y="1681642"/>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D8E8B219-7AA8-4F7E-81BA-6BBC9781613F}"/>
              </a:ext>
            </a:extLst>
          </p:cNvPr>
          <p:cNvSpPr/>
          <p:nvPr/>
        </p:nvSpPr>
        <p:spPr bwMode="auto">
          <a:xfrm>
            <a:off x="1383720" y="4285431"/>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59592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tac</a:t>
            </a:r>
            <a:r>
              <a:rPr lang="zh-CN" altLang="en-US"/>
              <a:t>命令</a:t>
            </a:r>
          </a:p>
        </p:txBody>
      </p:sp>
      <p:sp>
        <p:nvSpPr>
          <p:cNvPr id="4" name="内容占位符 3"/>
          <p:cNvSpPr>
            <a:spLocks noGrp="1"/>
          </p:cNvSpPr>
          <p:nvPr>
            <p:ph idx="1"/>
          </p:nvPr>
        </p:nvSpPr>
        <p:spPr>
          <a:xfrm>
            <a:off x="899592" y="1270988"/>
            <a:ext cx="7772400" cy="4114800"/>
          </a:xfrm>
        </p:spPr>
        <p:txBody>
          <a:bodyPr/>
          <a:lstStyle/>
          <a:p>
            <a:r>
              <a:rPr lang="zh-CN" altLang="en-US" dirty="0"/>
              <a:t>功能：</a:t>
            </a:r>
            <a:r>
              <a:rPr lang="zh-CN" altLang="zh-CN" sz="3200" dirty="0">
                <a:ea typeface="黑体" panose="02010609060101010101" pitchFamily="49" charset="-122"/>
              </a:rPr>
              <a:t>倒着显示文件内容（反向列示）</a:t>
            </a:r>
          </a:p>
          <a:p>
            <a:r>
              <a:rPr lang="zh-CN" altLang="en-US" dirty="0"/>
              <a:t>格式：</a:t>
            </a:r>
            <a:r>
              <a:rPr dirty="0"/>
              <a:t>tac </a:t>
            </a:r>
            <a:r>
              <a:rPr lang="en-US" dirty="0"/>
              <a:t>[</a:t>
            </a:r>
            <a:r>
              <a:rPr lang="zh-CN" altLang="en-US" dirty="0"/>
              <a:t>选项</a:t>
            </a:r>
            <a:r>
              <a:rPr lang="en-US" dirty="0"/>
              <a:t>] </a:t>
            </a:r>
            <a:r>
              <a:rPr dirty="0"/>
              <a:t>[</a:t>
            </a:r>
            <a:r>
              <a:rPr dirty="0" err="1"/>
              <a:t>文件名</a:t>
            </a:r>
            <a:r>
              <a:rPr dirty="0"/>
              <a:t>]</a:t>
            </a:r>
          </a:p>
          <a:p>
            <a:r>
              <a:rPr lang="zh-CN" altLang="en-US" dirty="0">
                <a:solidFill>
                  <a:srgbClr val="FF0000"/>
                </a:solidFill>
              </a:rPr>
              <a:t>注：（tac不能加-n显示行号）</a:t>
            </a:r>
          </a:p>
        </p:txBody>
      </p:sp>
      <p:pic>
        <p:nvPicPr>
          <p:cNvPr id="5" name="图片 4">
            <a:extLst>
              <a:ext uri="{FF2B5EF4-FFF2-40B4-BE49-F238E27FC236}">
                <a16:creationId xmlns:a16="http://schemas.microsoft.com/office/drawing/2014/main" id="{B22ABDF9-4125-4EB3-A3FF-880F250E3D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31214" y="3284984"/>
            <a:ext cx="7575785" cy="295232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more</a:t>
            </a:r>
            <a:r>
              <a:rPr lang="zh-CN" altLang="en-US" dirty="0"/>
              <a:t>命令举例</a:t>
            </a:r>
          </a:p>
        </p:txBody>
      </p:sp>
      <p:pic>
        <p:nvPicPr>
          <p:cNvPr id="6" name="图片 5">
            <a:extLst>
              <a:ext uri="{FF2B5EF4-FFF2-40B4-BE49-F238E27FC236}">
                <a16:creationId xmlns:a16="http://schemas.microsoft.com/office/drawing/2014/main" id="{2BD2AA0C-4789-4A17-B453-66FBA35341A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00410" y="1334179"/>
            <a:ext cx="6943179" cy="2650400"/>
          </a:xfrm>
          <a:prstGeom prst="rect">
            <a:avLst/>
          </a:prstGeom>
        </p:spPr>
      </p:pic>
      <p:sp>
        <p:nvSpPr>
          <p:cNvPr id="9" name="文本框 8">
            <a:extLst>
              <a:ext uri="{FF2B5EF4-FFF2-40B4-BE49-F238E27FC236}">
                <a16:creationId xmlns:a16="http://schemas.microsoft.com/office/drawing/2014/main" id="{2BCF7346-7C44-4B27-A0D2-1D6B5C3FF52F}"/>
              </a:ext>
            </a:extLst>
          </p:cNvPr>
          <p:cNvSpPr txBox="1"/>
          <p:nvPr/>
        </p:nvSpPr>
        <p:spPr>
          <a:xfrm>
            <a:off x="642768" y="4032611"/>
            <a:ext cx="8284166" cy="2603790"/>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空白键 （</a:t>
            </a:r>
            <a:r>
              <a:rPr lang="en-US" altLang="zh-CN" sz="2400" b="1" dirty="0">
                <a:solidFill>
                  <a:srgbClr val="C00000"/>
                </a:solidFill>
                <a:latin typeface="Tahoma" panose="020B0604030504040204" pitchFamily="34" charset="0"/>
              </a:rPr>
              <a:t>space</a:t>
            </a:r>
            <a:r>
              <a:rPr lang="zh-CN" altLang="en-US" sz="2400" b="1" dirty="0">
                <a:solidFill>
                  <a:srgbClr val="C00000"/>
                </a:solidFill>
                <a:latin typeface="Tahoma" panose="020B0604030504040204" pitchFamily="34" charset="0"/>
              </a:rPr>
              <a:t>）</a:t>
            </a:r>
            <a:r>
              <a:rPr lang="zh-CN" altLang="en-US" sz="2400" b="1" dirty="0">
                <a:latin typeface="Tahoma" panose="020B0604030504040204" pitchFamily="34" charset="0"/>
              </a:rPr>
              <a:t>：代表向下翻</a:t>
            </a:r>
            <a:r>
              <a:rPr lang="zh-CN" altLang="en-US" sz="2400" b="1" dirty="0">
                <a:solidFill>
                  <a:srgbClr val="C00000"/>
                </a:solidFill>
                <a:latin typeface="Tahoma" panose="020B0604030504040204" pitchFamily="34" charset="0"/>
              </a:rPr>
              <a:t>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Enter </a:t>
            </a:r>
            <a:r>
              <a:rPr lang="zh-CN" altLang="en-US" sz="2400" b="1" dirty="0">
                <a:latin typeface="Tahoma" panose="020B0604030504040204" pitchFamily="34" charset="0"/>
              </a:rPr>
              <a:t>：代表向下翻</a:t>
            </a:r>
            <a:r>
              <a:rPr lang="en-US" altLang="zh-CN" sz="2400" b="1" dirty="0">
                <a:latin typeface="Tahoma" panose="020B0604030504040204" pitchFamily="34" charset="0"/>
              </a:rPr>
              <a:t>'</a:t>
            </a:r>
            <a:r>
              <a:rPr lang="zh-CN" altLang="en-US" sz="2400" b="1" dirty="0">
                <a:solidFill>
                  <a:srgbClr val="C00000"/>
                </a:solidFill>
                <a:latin typeface="Tahoma" panose="020B0604030504040204" pitchFamily="34" charset="0"/>
              </a:rPr>
              <a:t>一行</a:t>
            </a:r>
            <a:r>
              <a:rPr lang="en-US" altLang="zh-CN" sz="2400" b="1" dirty="0">
                <a:latin typeface="Tahoma" panose="020B0604030504040204" pitchFamily="34" charset="0"/>
              </a:rPr>
              <a:t>'</a:t>
            </a: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latin typeface="Tahoma" panose="020B0604030504040204" pitchFamily="34" charset="0"/>
              </a:rPr>
              <a:t>/</a:t>
            </a:r>
            <a:r>
              <a:rPr lang="zh-CN" altLang="en-US" sz="2400" b="1" dirty="0">
                <a:latin typeface="Tahoma" panose="020B0604030504040204" pitchFamily="34" charset="0"/>
              </a:rPr>
              <a:t>字符串 ：代表在这个显示的内容当中，向下</a:t>
            </a:r>
            <a:r>
              <a:rPr lang="zh-CN" altLang="en-US" sz="2400" b="1" dirty="0">
                <a:solidFill>
                  <a:srgbClr val="C00000"/>
                </a:solidFill>
                <a:latin typeface="Tahoma" panose="020B0604030504040204" pitchFamily="34" charset="0"/>
              </a:rPr>
              <a:t>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这个关键词</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latin typeface="Tahoma" panose="020B0604030504040204" pitchFamily="34" charset="0"/>
              </a:rPr>
              <a:t>f </a:t>
            </a:r>
            <a:r>
              <a:rPr lang="zh-CN" altLang="en-US" sz="2400" b="1" dirty="0">
                <a:latin typeface="Tahoma" panose="020B0604030504040204" pitchFamily="34" charset="0"/>
              </a:rPr>
              <a:t>：立刻显示出文件名以及目前显示的行数</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：代表立刻</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more </a:t>
            </a:r>
            <a:r>
              <a:rPr lang="zh-CN" altLang="en-US" sz="2400" b="1" dirty="0">
                <a:latin typeface="Tahoma" panose="020B0604030504040204" pitchFamily="34" charset="0"/>
              </a:rPr>
              <a:t>，不再显示该档案内容</a:t>
            </a:r>
          </a:p>
        </p:txBody>
      </p:sp>
    </p:spTree>
    <p:extLst>
      <p:ext uri="{BB962C8B-B14F-4D97-AF65-F5344CB8AC3E}">
        <p14:creationId xmlns:p14="http://schemas.microsoft.com/office/powerpoint/2010/main" val="102917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less</a:t>
            </a:r>
            <a:r>
              <a:rPr lang="zh-CN" altLang="en-US" dirty="0"/>
              <a:t>命令举例</a:t>
            </a:r>
          </a:p>
        </p:txBody>
      </p:sp>
      <p:sp>
        <p:nvSpPr>
          <p:cNvPr id="9" name="文本框 8">
            <a:extLst>
              <a:ext uri="{FF2B5EF4-FFF2-40B4-BE49-F238E27FC236}">
                <a16:creationId xmlns:a16="http://schemas.microsoft.com/office/drawing/2014/main" id="{2BCF7346-7C44-4B27-A0D2-1D6B5C3FF52F}"/>
              </a:ext>
            </a:extLst>
          </p:cNvPr>
          <p:cNvSpPr txBox="1"/>
          <p:nvPr/>
        </p:nvSpPr>
        <p:spPr>
          <a:xfrm>
            <a:off x="642768" y="4032611"/>
            <a:ext cx="8284166" cy="2677656"/>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空格键、↓</a:t>
            </a:r>
            <a:r>
              <a:rPr lang="zh-CN" altLang="en-US" sz="2400" b="1" dirty="0">
                <a:latin typeface="Tahoma" panose="020B0604030504040204" pitchFamily="34" charset="0"/>
              </a:rPr>
              <a:t> ：向下翻动</a:t>
            </a:r>
            <a:r>
              <a:rPr lang="zh-CN" altLang="en-US" sz="2400" b="1" dirty="0">
                <a:solidFill>
                  <a:srgbClr val="C00000"/>
                </a:solidFill>
                <a:latin typeface="Tahoma" panose="020B0604030504040204" pitchFamily="34" charset="0"/>
              </a:rPr>
              <a:t>一行</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pagedown</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：向下翻动</a:t>
            </a:r>
            <a:r>
              <a:rPr lang="zh-CN" altLang="en-US" sz="2400" b="1" dirty="0">
                <a:solidFill>
                  <a:srgbClr val="C00000"/>
                </a:solidFill>
                <a:latin typeface="Tahoma" panose="020B0604030504040204" pitchFamily="34" charset="0"/>
              </a:rPr>
              <a:t>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pageup</a:t>
            </a:r>
            <a:r>
              <a:rPr lang="en-US" altLang="zh-CN" sz="2400" b="1" dirty="0">
                <a:solidFill>
                  <a:srgbClr val="C00000"/>
                </a:solidFill>
                <a:latin typeface="Tahoma" panose="020B0604030504040204" pitchFamily="34" charset="0"/>
              </a:rPr>
              <a:t>] </a:t>
            </a:r>
            <a:r>
              <a:rPr lang="zh-CN" altLang="en-US" sz="2400" b="1" dirty="0">
                <a:latin typeface="Tahoma" panose="020B0604030504040204" pitchFamily="34" charset="0"/>
              </a:rPr>
              <a:t>：向上翻动</a:t>
            </a:r>
            <a:r>
              <a:rPr lang="zh-CN" altLang="en-US" sz="2400" b="1" dirty="0">
                <a:solidFill>
                  <a:srgbClr val="FF0000"/>
                </a:solidFill>
                <a:latin typeface="Tahoma" panose="020B0604030504040204" pitchFamily="34" charset="0"/>
              </a:rPr>
              <a:t>一页</a:t>
            </a:r>
            <a:endParaRPr lang="en-US" altLang="zh-CN" sz="2400" b="1" dirty="0">
              <a:solidFill>
                <a:srgbClr val="FF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向下搜索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向上搜索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less </a:t>
            </a:r>
            <a:r>
              <a:rPr lang="zh-CN" altLang="en-US" sz="2400" b="1" dirty="0">
                <a:latin typeface="Tahoma" panose="020B0604030504040204" pitchFamily="34" charset="0"/>
              </a:rPr>
              <a:t>这个程序</a:t>
            </a:r>
          </a:p>
        </p:txBody>
      </p:sp>
      <p:pic>
        <p:nvPicPr>
          <p:cNvPr id="4" name="图片 3">
            <a:extLst>
              <a:ext uri="{FF2B5EF4-FFF2-40B4-BE49-F238E27FC236}">
                <a16:creationId xmlns:a16="http://schemas.microsoft.com/office/drawing/2014/main" id="{32F72945-7E58-4724-A345-3BD606844E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54113" y="1320573"/>
            <a:ext cx="7234280" cy="2738756"/>
          </a:xfrm>
          <a:prstGeom prst="rect">
            <a:avLst/>
          </a:prstGeom>
        </p:spPr>
      </p:pic>
    </p:spTree>
    <p:extLst>
      <p:ext uri="{BB962C8B-B14F-4D97-AF65-F5344CB8AC3E}">
        <p14:creationId xmlns:p14="http://schemas.microsoft.com/office/powerpoint/2010/main" val="2826942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a:t>
            </a:r>
            <a:r>
              <a:rPr lang="zh-CN" altLang="en-US" dirty="0"/>
              <a:t>命令</a:t>
            </a:r>
          </a:p>
        </p:txBody>
      </p:sp>
      <p:sp>
        <p:nvSpPr>
          <p:cNvPr id="4" name="内容占位符 3"/>
          <p:cNvSpPr>
            <a:spLocks noGrp="1"/>
          </p:cNvSpPr>
          <p:nvPr>
            <p:ph idx="1"/>
          </p:nvPr>
        </p:nvSpPr>
        <p:spPr>
          <a:xfrm>
            <a:off x="683569" y="1375410"/>
            <a:ext cx="7920880" cy="4107180"/>
          </a:xfrm>
        </p:spPr>
        <p:txBody>
          <a:bodyPr/>
          <a:lstStyle/>
          <a:p>
            <a:r>
              <a:rPr lang="zh-CN" altLang="en-US" dirty="0"/>
              <a:t>功能：</a:t>
            </a:r>
            <a:r>
              <a:rPr lang="zh-CN" altLang="zh-CN" sz="3200" dirty="0">
                <a:ea typeface="黑体" panose="02010609060101010101" pitchFamily="49" charset="-122"/>
              </a:rPr>
              <a:t>显示文件内容前几行</a:t>
            </a:r>
          </a:p>
          <a:p>
            <a:r>
              <a:rPr lang="zh-CN" altLang="en-US" dirty="0"/>
              <a:t>格式：</a:t>
            </a:r>
            <a:r>
              <a:rPr dirty="0"/>
              <a:t>head [</a:t>
            </a:r>
            <a:r>
              <a:rPr lang="zh-CN" altLang="en-US" dirty="0"/>
              <a:t>选项</a:t>
            </a:r>
            <a:r>
              <a:rPr dirty="0"/>
              <a:t>] [</a:t>
            </a:r>
            <a:r>
              <a:rPr dirty="0" err="1"/>
              <a:t>文件名</a:t>
            </a:r>
            <a:r>
              <a:rPr dirty="0"/>
              <a:t>]</a:t>
            </a:r>
          </a:p>
          <a:p>
            <a:r>
              <a:rPr lang="zh-CN" altLang="en-US" dirty="0">
                <a:sym typeface="+mn-ea"/>
              </a:rPr>
              <a:t>选项：</a:t>
            </a:r>
            <a:endParaRPr lang="en-US" altLang="zh-CN" dirty="0">
              <a:sym typeface="+mn-ea"/>
            </a:endParaRPr>
          </a:p>
          <a:p>
            <a:pPr lvl="1">
              <a:spcBef>
                <a:spcPts val="600"/>
              </a:spcBef>
            </a:pPr>
            <a:r>
              <a:rPr lang="zh-CN" altLang="zh-CN" sz="2400" dirty="0">
                <a:sym typeface="+mn-ea"/>
              </a:rPr>
              <a:t>-n(数字)： 指定行数（不指定的话</a:t>
            </a:r>
            <a:r>
              <a:rPr lang="zh-CN" altLang="zh-CN" sz="2400" dirty="0">
                <a:solidFill>
                  <a:srgbClr val="FF0000"/>
                </a:solidFill>
                <a:sym typeface="+mn-ea"/>
              </a:rPr>
              <a:t>默认显示10行</a:t>
            </a:r>
            <a:r>
              <a:rPr lang="zh-CN" altLang="zh-CN" sz="2400" dirty="0">
                <a:sym typeface="+mn-ea"/>
              </a:rPr>
              <a:t>）</a:t>
            </a:r>
          </a:p>
        </p:txBody>
      </p:sp>
      <p:pic>
        <p:nvPicPr>
          <p:cNvPr id="5" name="图片 4">
            <a:extLst>
              <a:ext uri="{FF2B5EF4-FFF2-40B4-BE49-F238E27FC236}">
                <a16:creationId xmlns:a16="http://schemas.microsoft.com/office/drawing/2014/main" id="{9AE6FDB1-D7A2-4513-BD60-B530D457EF0F}"/>
              </a:ext>
            </a:extLst>
          </p:cNvPr>
          <p:cNvPicPr>
            <a:picLocks noChangeAspect="1"/>
          </p:cNvPicPr>
          <p:nvPr/>
        </p:nvPicPr>
        <p:blipFill>
          <a:blip r:embed="rId2"/>
          <a:stretch>
            <a:fillRect/>
          </a:stretch>
        </p:blipFill>
        <p:spPr>
          <a:xfrm>
            <a:off x="730625" y="3717032"/>
            <a:ext cx="7886676" cy="280831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tail</a:t>
            </a:r>
            <a:r>
              <a:rPr lang="zh-CN" altLang="en-US"/>
              <a:t>命令</a:t>
            </a:r>
          </a:p>
        </p:txBody>
      </p:sp>
      <p:sp>
        <p:nvSpPr>
          <p:cNvPr id="4" name="内容占位符 3"/>
          <p:cNvSpPr>
            <a:spLocks noGrp="1"/>
          </p:cNvSpPr>
          <p:nvPr>
            <p:ph idx="1"/>
          </p:nvPr>
        </p:nvSpPr>
        <p:spPr>
          <a:xfrm>
            <a:off x="987407" y="1375410"/>
            <a:ext cx="6984776" cy="4107180"/>
          </a:xfrm>
        </p:spPr>
        <p:txBody>
          <a:bodyPr/>
          <a:lstStyle/>
          <a:p>
            <a:r>
              <a:rPr lang="zh-CN" altLang="en-US" dirty="0"/>
              <a:t>功能：</a:t>
            </a:r>
            <a:r>
              <a:rPr lang="zh-CN" altLang="zh-CN" sz="3200" dirty="0">
                <a:ea typeface="黑体" panose="02010609060101010101" pitchFamily="49" charset="-122"/>
              </a:rPr>
              <a:t>显示文件内容后几行</a:t>
            </a:r>
          </a:p>
          <a:p>
            <a:r>
              <a:rPr lang="zh-CN" altLang="en-US" dirty="0"/>
              <a:t>格式：</a:t>
            </a:r>
            <a:r>
              <a:rPr dirty="0"/>
              <a:t>tail [</a:t>
            </a:r>
            <a:r>
              <a:rPr dirty="0" err="1"/>
              <a:t>选项</a:t>
            </a:r>
            <a:r>
              <a:rPr dirty="0"/>
              <a:t>] [</a:t>
            </a:r>
            <a:r>
              <a:rPr dirty="0" err="1"/>
              <a:t>文件名</a:t>
            </a:r>
            <a:r>
              <a:rPr dirty="0"/>
              <a:t>]</a:t>
            </a:r>
            <a:endParaRPr lang="zh-CN" altLang="en-US" dirty="0"/>
          </a:p>
          <a:p>
            <a:pPr marL="0" indent="0">
              <a:buNone/>
            </a:pPr>
            <a:endParaRPr lang="zh-CN" altLang="en-US" dirty="0">
              <a:sym typeface="+mn-ea"/>
            </a:endParaRPr>
          </a:p>
          <a:p>
            <a:pPr marL="0" indent="0">
              <a:buNone/>
            </a:pPr>
            <a:r>
              <a:rPr lang="zh-CN" altLang="zh-CN" sz="2200" dirty="0">
                <a:ea typeface="黑体" panose="02010609060101010101" pitchFamily="49" charset="-122"/>
                <a:sym typeface="+mn-ea"/>
              </a:rPr>
              <a:t> </a:t>
            </a:r>
            <a:r>
              <a:rPr lang="en-US" altLang="zh-CN" sz="2200" dirty="0">
                <a:ea typeface="黑体" panose="02010609060101010101" pitchFamily="49" charset="-122"/>
                <a:sym typeface="+mn-ea"/>
              </a:rPr>
              <a:t>             </a:t>
            </a:r>
            <a:endParaRPr lang="zh-CN" altLang="zh-CN" sz="22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273847442"/>
              </p:ext>
            </p:extLst>
          </p:nvPr>
        </p:nvGraphicFramePr>
        <p:xfrm>
          <a:off x="611560" y="2672583"/>
          <a:ext cx="8208912" cy="2194560"/>
        </p:xfrm>
        <a:graphic>
          <a:graphicData uri="http://schemas.openxmlformats.org/drawingml/2006/table">
            <a:tbl>
              <a:tblPr firstRow="1" bandRow="1">
                <a:tableStyleId>{B301B821-A1FF-4177-AEE7-76D212191A09}</a:tableStyleId>
              </a:tblPr>
              <a:tblGrid>
                <a:gridCol w="1224136">
                  <a:extLst>
                    <a:ext uri="{9D8B030D-6E8A-4147-A177-3AD203B41FA5}">
                      <a16:colId xmlns:a16="http://schemas.microsoft.com/office/drawing/2014/main" val="20000"/>
                    </a:ext>
                  </a:extLst>
                </a:gridCol>
                <a:gridCol w="6984776">
                  <a:extLst>
                    <a:ext uri="{9D8B030D-6E8A-4147-A177-3AD203B41FA5}">
                      <a16:colId xmlns:a16="http://schemas.microsoft.com/office/drawing/2014/main" val="20001"/>
                    </a:ext>
                  </a:extLst>
                </a:gridCol>
              </a:tblGrid>
              <a:tr h="3708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pPr algn="ctr"/>
                      <a:r>
                        <a:rPr lang="zh-CN" altLang="zh-CN" sz="2000" dirty="0">
                          <a:ea typeface="黑体" panose="02010609060101010101" pitchFamily="49" charset="-122"/>
                          <a:sym typeface="+mn-ea"/>
                        </a:rPr>
                        <a:t> -数字</a:t>
                      </a:r>
                      <a:r>
                        <a:rPr lang="en-US" altLang="zh-CN" sz="2000" dirty="0"/>
                        <a:t>	</a:t>
                      </a:r>
                      <a:endParaRPr lang="zh-CN" altLang="zh-CN" sz="2000" dirty="0"/>
                    </a:p>
                  </a:txBody>
                  <a:tcPr marL="86360" marR="86360"/>
                </a:tc>
                <a:tc>
                  <a:txBody>
                    <a:bodyPr/>
                    <a:lstStyle/>
                    <a:p>
                      <a:pPr algn="l"/>
                      <a:r>
                        <a:rPr lang="zh-CN" altLang="zh-CN" sz="2000" dirty="0">
                          <a:ea typeface="黑体" panose="02010609060101010101" pitchFamily="49" charset="-122"/>
                          <a:sym typeface="+mn-ea"/>
                        </a:rPr>
                        <a:t>指定显示后几行（不指定的话默认显示后10行）</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-n +数字</a:t>
                      </a:r>
                    </a:p>
                  </a:txBody>
                  <a:tcPr marL="86360" marR="86360"/>
                </a:tc>
                <a:tc>
                  <a:txBody>
                    <a:bodyPr/>
                    <a:lstStyle/>
                    <a:p>
                      <a:pPr algn="l"/>
                      <a:r>
                        <a:rPr lang="zh-CN" altLang="zh-CN" sz="2000" dirty="0">
                          <a:ea typeface="黑体" panose="02010609060101010101" pitchFamily="49" charset="-122"/>
                          <a:sym typeface="+mn-ea"/>
                        </a:rPr>
                        <a:t>指定显示从第几行开始到最后一行的内容</a:t>
                      </a:r>
                    </a:p>
                  </a:txBody>
                  <a:tcPr marL="86360" marR="86360"/>
                </a:tc>
                <a:extLst>
                  <a:ext uri="{0D108BD9-81ED-4DB2-BD59-A6C34878D82A}">
                    <a16:rowId xmlns:a16="http://schemas.microsoft.com/office/drawing/2014/main" val="10002"/>
                  </a:ext>
                </a:extLst>
              </a:tr>
              <a:tr h="370840">
                <a:tc>
                  <a:txBody>
                    <a:bodyPr/>
                    <a:lstStyle/>
                    <a:p>
                      <a:pPr algn="ctr"/>
                      <a:r>
                        <a:rPr lang="zh-CN" altLang="zh-CN" sz="2000" dirty="0">
                          <a:ea typeface="黑体" panose="02010609060101010101" pitchFamily="49" charset="-122"/>
                          <a:sym typeface="+mn-ea"/>
                        </a:rPr>
                        <a:t>-f </a:t>
                      </a:r>
                    </a:p>
                  </a:txBody>
                  <a:tcPr marL="86360" marR="86360"/>
                </a:tc>
                <a:tc>
                  <a:txBody>
                    <a:bodyPr/>
                    <a:lstStyle/>
                    <a:p>
                      <a:pPr algn="l"/>
                      <a:r>
                        <a:rPr lang="zh-CN" altLang="zh-CN" sz="2000" dirty="0">
                          <a:ea typeface="黑体" panose="02010609060101010101" pitchFamily="49" charset="-122"/>
                          <a:sym typeface="+mn-ea"/>
                        </a:rPr>
                        <a:t>显示内容后不会退出到命令行，而是实时更新显示文件末尾内容（比如服务器日志文件，日志变的话，用-f 开着文件也会自己变），按ctrl+c退出</a:t>
                      </a:r>
                    </a:p>
                  </a:txBody>
                  <a:tcPr marL="86360" marR="86360"/>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3D0AEF5C-71C2-4BBA-A50B-9E72055510C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31640" y="4933423"/>
            <a:ext cx="5976664" cy="1758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mkdir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创建目录</a:t>
            </a:r>
            <a:endParaRPr lang="en-US" altLang="zh-CN" sz="3200" dirty="0">
              <a:ea typeface="黑体" pitchFamily="49" charset="-122"/>
            </a:endParaRPr>
          </a:p>
          <a:p>
            <a:r>
              <a:rPr lang="zh-CN" altLang="en-US" dirty="0"/>
              <a:t>格式：</a:t>
            </a:r>
            <a:r>
              <a:rPr lang="en-US" altLang="zh-CN" b="1" dirty="0" err="1">
                <a:solidFill>
                  <a:srgbClr val="006400"/>
                </a:solidFill>
                <a:latin typeface="Courier New" pitchFamily="49" charset="0"/>
              </a:rPr>
              <a:t>mkdir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&lt;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&gt;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a:t>
            </a:r>
            <a:r>
              <a:rPr lang="zh-CN" altLang="en-US" dirty="0">
                <a:solidFill>
                  <a:srgbClr val="FF0000"/>
                </a:solidFill>
              </a:rPr>
              <a:t>确保目录名称存在</a:t>
            </a:r>
            <a:r>
              <a:rPr lang="zh-CN" altLang="en-US" dirty="0"/>
              <a:t>，不存在时根据需要创建父目录</a:t>
            </a:r>
            <a:endParaRPr lang="en-US" altLang="zh-CN" dirty="0"/>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633297969"/>
              </p:ext>
            </p:extLst>
          </p:nvPr>
        </p:nvGraphicFramePr>
        <p:xfrm>
          <a:off x="203142" y="4365104"/>
          <a:ext cx="8737715" cy="2042160"/>
        </p:xfrm>
        <a:graphic>
          <a:graphicData uri="http://schemas.openxmlformats.org/drawingml/2006/table">
            <a:tbl>
              <a:tblPr firstRow="1" bandRow="1">
                <a:tableStyleId>{B301B821-A1FF-4177-AEE7-76D212191A09}</a:tableStyleId>
              </a:tblPr>
              <a:tblGrid>
                <a:gridCol w="3553139">
                  <a:extLst>
                    <a:ext uri="{9D8B030D-6E8A-4147-A177-3AD203B41FA5}">
                      <a16:colId xmlns:a16="http://schemas.microsoft.com/office/drawing/2014/main" val="4152949088"/>
                    </a:ext>
                  </a:extLst>
                </a:gridCol>
                <a:gridCol w="5184576">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err="1"/>
                        <a:t>mkdir</a:t>
                      </a:r>
                      <a:r>
                        <a:rPr lang="en-US" altLang="zh-CN" sz="2200" dirty="0"/>
                        <a:t>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t>创建一个空目录</a:t>
                      </a:r>
                    </a:p>
                  </a:txBody>
                  <a:tcPr marL="86360" marR="86360"/>
                </a:tc>
                <a:extLst>
                  <a:ext uri="{0D108BD9-81ED-4DB2-BD59-A6C34878D82A}">
                    <a16:rowId xmlns:a16="http://schemas.microsoft.com/office/drawing/2014/main" val="1476329201"/>
                  </a:ext>
                </a:extLst>
              </a:tr>
              <a:tr h="370840">
                <a:tc>
                  <a:txBody>
                    <a:bodyPr/>
                    <a:lstStyle/>
                    <a:p>
                      <a:r>
                        <a:rPr lang="en-US" altLang="zh-CN" sz="2200" dirty="0" err="1"/>
                        <a:t>mkdir</a:t>
                      </a:r>
                      <a:r>
                        <a:rPr lang="en-US" altLang="zh-CN" sz="2200" dirty="0"/>
                        <a:t> -p </a:t>
                      </a:r>
                      <a:r>
                        <a:rPr lang="en-US" altLang="zh-CN" sz="2200" dirty="0" err="1"/>
                        <a:t>mydoc</a:t>
                      </a:r>
                      <a:r>
                        <a:rPr lang="en-US" altLang="zh-CN" sz="2200" dirty="0"/>
                        <a:t>/FAQ</a:t>
                      </a:r>
                      <a:endParaRPr lang="zh-CN" altLang="en-US" sz="2200" dirty="0"/>
                    </a:p>
                  </a:txBody>
                  <a:tcPr marL="86360" marR="86360"/>
                </a:tc>
                <a:tc>
                  <a:txBody>
                    <a:bodyPr/>
                    <a:lstStyle/>
                    <a:p>
                      <a:r>
                        <a:rPr lang="zh-CN" altLang="en-US" sz="2200" dirty="0"/>
                        <a:t>以</a:t>
                      </a:r>
                      <a:r>
                        <a:rPr lang="zh-CN" altLang="en-US" sz="2200" dirty="0">
                          <a:solidFill>
                            <a:srgbClr val="FF0000"/>
                          </a:solidFill>
                        </a:rPr>
                        <a:t>相对</a:t>
                      </a:r>
                      <a:r>
                        <a:rPr lang="zh-CN" altLang="en-US" sz="1600" dirty="0">
                          <a:solidFill>
                            <a:srgbClr val="FF0000"/>
                          </a:solidFill>
                        </a:rPr>
                        <a:t>（当前目录）</a:t>
                      </a:r>
                      <a:r>
                        <a:rPr lang="zh-CN" altLang="en-US" sz="2200" dirty="0">
                          <a:solidFill>
                            <a:srgbClr val="FF0000"/>
                          </a:solidFill>
                        </a:rPr>
                        <a:t>路径</a:t>
                      </a:r>
                      <a:r>
                        <a:rPr lang="zh-CN" altLang="en-US" sz="2200" dirty="0"/>
                        <a:t>创建一个空目录树</a:t>
                      </a:r>
                    </a:p>
                  </a:txBody>
                  <a:tcPr marL="86360" marR="86360"/>
                </a:tc>
                <a:extLst>
                  <a:ext uri="{0D108BD9-81ED-4DB2-BD59-A6C34878D82A}">
                    <a16:rowId xmlns:a16="http://schemas.microsoft.com/office/drawing/2014/main" val="2437616541"/>
                  </a:ext>
                </a:extLst>
              </a:tr>
              <a:tr h="370840">
                <a:tc>
                  <a:txBody>
                    <a:bodyPr/>
                    <a:lstStyle/>
                    <a:p>
                      <a:r>
                        <a:rPr lang="en-US" altLang="zh-CN" sz="2200" dirty="0" err="1"/>
                        <a:t>mkdir</a:t>
                      </a:r>
                      <a:r>
                        <a:rPr lang="en-US" altLang="zh-CN" sz="2200" dirty="0"/>
                        <a:t> -p /</a:t>
                      </a:r>
                      <a:r>
                        <a:rPr lang="en-US" altLang="zh-CN" sz="2200" dirty="0" err="1"/>
                        <a:t>srv</a:t>
                      </a:r>
                      <a:r>
                        <a:rPr lang="en-US" altLang="zh-CN" sz="2200" dirty="0"/>
                        <a:t>/www</a:t>
                      </a:r>
                      <a:r>
                        <a:rPr lang="en-US" altLang="zh-CN" sz="2200" dirty="0">
                          <a:solidFill>
                            <a:srgbClr val="FF0000"/>
                          </a:solidFill>
                        </a:rPr>
                        <a:t>/{</a:t>
                      </a:r>
                      <a:r>
                        <a:rPr lang="en-US" altLang="zh-CN" sz="2200" dirty="0" err="1">
                          <a:solidFill>
                            <a:srgbClr val="FF0000"/>
                          </a:solidFill>
                        </a:rPr>
                        <a:t>abc,bcd</a:t>
                      </a:r>
                      <a:r>
                        <a:rPr lang="en-US" altLang="zh-CN" sz="2200" dirty="0">
                          <a:solidFill>
                            <a:srgbClr val="FF0000"/>
                          </a:solidFill>
                        </a:rPr>
                        <a:t>}/</a:t>
                      </a:r>
                      <a:r>
                        <a:rPr lang="en-US" altLang="zh-CN" sz="2200" dirty="0" err="1"/>
                        <a:t>htdoc</a:t>
                      </a:r>
                      <a:endParaRPr lang="zh-CN" altLang="en-US" sz="2200" dirty="0"/>
                    </a:p>
                  </a:txBody>
                  <a:tcPr marL="86360" marR="86360"/>
                </a:tc>
                <a:tc>
                  <a:txBody>
                    <a:bodyPr/>
                    <a:lstStyle/>
                    <a:p>
                      <a:r>
                        <a:rPr lang="zh-CN" altLang="en-US" sz="2200" dirty="0"/>
                        <a:t>创建</a:t>
                      </a:r>
                      <a:r>
                        <a:rPr lang="en-US" altLang="zh-CN" sz="2200" dirty="0"/>
                        <a:t>/</a:t>
                      </a:r>
                      <a:r>
                        <a:rPr lang="en-US" altLang="zh-CN" sz="2200" dirty="0" err="1"/>
                        <a:t>srv</a:t>
                      </a:r>
                      <a:r>
                        <a:rPr lang="en-US" altLang="zh-CN" sz="2200" dirty="0"/>
                        <a:t>/www/</a:t>
                      </a:r>
                      <a:r>
                        <a:rPr lang="en-US" altLang="zh-CN" sz="2200" dirty="0" err="1"/>
                        <a:t>abc</a:t>
                      </a:r>
                      <a:r>
                        <a:rPr lang="en-US" altLang="zh-CN" sz="2200" dirty="0"/>
                        <a:t>/</a:t>
                      </a:r>
                      <a:r>
                        <a:rPr lang="en-US" altLang="zh-CN" sz="2200" dirty="0" err="1"/>
                        <a:t>htdoc</a:t>
                      </a:r>
                      <a:r>
                        <a:rPr lang="zh-CN" altLang="en-US" sz="2200" dirty="0"/>
                        <a:t>和</a:t>
                      </a:r>
                      <a:r>
                        <a:rPr lang="en-US" altLang="zh-CN" sz="2200" dirty="0"/>
                        <a:t>/</a:t>
                      </a:r>
                      <a:r>
                        <a:rPr lang="en-US" altLang="zh-CN" sz="2200" dirty="0" err="1"/>
                        <a:t>srv</a:t>
                      </a:r>
                      <a:r>
                        <a:rPr lang="en-US" altLang="zh-CN" sz="2200" dirty="0"/>
                        <a:t>/www/</a:t>
                      </a:r>
                      <a:r>
                        <a:rPr lang="en-US" altLang="zh-CN" sz="2200" dirty="0" err="1"/>
                        <a:t>bcd</a:t>
                      </a:r>
                      <a:r>
                        <a:rPr lang="en-US" altLang="zh-CN" sz="2200" dirty="0"/>
                        <a:t>/</a:t>
                      </a:r>
                      <a:r>
                        <a:rPr lang="en-US" altLang="zh-CN" sz="2200" dirty="0" err="1"/>
                        <a:t>htdoc</a:t>
                      </a:r>
                      <a:r>
                        <a:rPr lang="zh-CN" altLang="en-US" sz="2200" dirty="0"/>
                        <a:t>目录 </a:t>
                      </a:r>
                      <a:r>
                        <a:rPr lang="en-US" altLang="zh-CN" sz="2200" dirty="0" err="1">
                          <a:solidFill>
                            <a:srgbClr val="FF0000"/>
                          </a:solidFill>
                        </a:rPr>
                        <a:t>ps</a:t>
                      </a:r>
                      <a:r>
                        <a:rPr lang="zh-CN" altLang="en-US" sz="2200" dirty="0">
                          <a:solidFill>
                            <a:srgbClr val="FF0000"/>
                          </a:solidFill>
                        </a:rPr>
                        <a:t>：</a:t>
                      </a:r>
                      <a:r>
                        <a:rPr lang="en-US" altLang="zh-CN" sz="2200" dirty="0">
                          <a:solidFill>
                            <a:srgbClr val="FF0000"/>
                          </a:solidFill>
                        </a:rPr>
                        <a:t>{}</a:t>
                      </a:r>
                      <a:endParaRPr lang="zh-CN" altLang="en-US" sz="2200" dirty="0">
                        <a:solidFill>
                          <a:srgbClr val="FF0000"/>
                        </a:solidFill>
                      </a:endParaRPr>
                    </a:p>
                  </a:txBody>
                  <a:tcPr marL="86360" marR="86360"/>
                </a:tc>
                <a:extLst>
                  <a:ext uri="{0D108BD9-81ED-4DB2-BD59-A6C34878D82A}">
                    <a16:rowId xmlns:a16="http://schemas.microsoft.com/office/drawing/2014/main" val="2617505202"/>
                  </a:ext>
                </a:extLst>
              </a:tr>
            </a:tbl>
          </a:graphicData>
        </a:graphic>
      </p:graphicFrame>
      <p:pic>
        <p:nvPicPr>
          <p:cNvPr id="6" name="图片 5">
            <a:extLst>
              <a:ext uri="{FF2B5EF4-FFF2-40B4-BE49-F238E27FC236}">
                <a16:creationId xmlns:a16="http://schemas.microsoft.com/office/drawing/2014/main" id="{E27B2461-591D-407A-8146-ADEC1AB0F833}"/>
              </a:ext>
            </a:extLst>
          </p:cNvPr>
          <p:cNvPicPr>
            <a:picLocks noChangeAspect="1"/>
          </p:cNvPicPr>
          <p:nvPr/>
        </p:nvPicPr>
        <p:blipFill rotWithShape="1">
          <a:blip r:embed="rId3"/>
          <a:srcRect t="10921" r="4657" b="12258"/>
          <a:stretch/>
        </p:blipFill>
        <p:spPr>
          <a:xfrm>
            <a:off x="4855857" y="692696"/>
            <a:ext cx="4159307" cy="468299"/>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793291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cut</a:t>
            </a:r>
            <a:r>
              <a:rPr lang="zh-CN" altLang="en-US"/>
              <a:t>命令</a:t>
            </a:r>
          </a:p>
        </p:txBody>
      </p:sp>
      <p:sp>
        <p:nvSpPr>
          <p:cNvPr id="4" name="内容占位符 3"/>
          <p:cNvSpPr>
            <a:spLocks noGrp="1"/>
          </p:cNvSpPr>
          <p:nvPr>
            <p:ph idx="1"/>
          </p:nvPr>
        </p:nvSpPr>
        <p:spPr>
          <a:xfrm>
            <a:off x="683568" y="1305989"/>
            <a:ext cx="7920627" cy="4107180"/>
          </a:xfrm>
        </p:spPr>
        <p:txBody>
          <a:bodyPr/>
          <a:lstStyle/>
          <a:p>
            <a:r>
              <a:rPr lang="zh-CN" altLang="en-US" sz="3000" dirty="0"/>
              <a:t>功能：</a:t>
            </a:r>
            <a:r>
              <a:rPr lang="zh-CN" altLang="zh-CN" sz="3000" dirty="0">
                <a:ea typeface="黑体" panose="02010609060101010101" pitchFamily="49" charset="-122"/>
              </a:rPr>
              <a:t>纵向切割出文本指定的部分（截取</a:t>
            </a:r>
          </a:p>
          <a:p>
            <a:pPr marL="0" indent="0">
              <a:buNone/>
            </a:pPr>
            <a:r>
              <a:rPr lang="en-US" altLang="zh-CN" sz="3000" dirty="0">
                <a:ea typeface="黑体" panose="02010609060101010101" pitchFamily="49" charset="-122"/>
              </a:rPr>
              <a:t>   </a:t>
            </a:r>
            <a:r>
              <a:rPr lang="zh-CN" altLang="zh-CN" sz="3000" dirty="0">
                <a:ea typeface="黑体" panose="02010609060101010101" pitchFamily="49" charset="-122"/>
              </a:rPr>
              <a:t> </a:t>
            </a:r>
            <a:r>
              <a:rPr lang="en-US" altLang="zh-CN" sz="3000" dirty="0">
                <a:ea typeface="黑体" panose="02010609060101010101" pitchFamily="49" charset="-122"/>
              </a:rPr>
              <a:t>        </a:t>
            </a:r>
            <a:r>
              <a:rPr lang="zh-CN" altLang="zh-CN" sz="3000" dirty="0">
                <a:ea typeface="黑体" panose="02010609060101010101" pitchFamily="49" charset="-122"/>
              </a:rPr>
              <a:t>文本文件内容</a:t>
            </a:r>
            <a:r>
              <a:rPr lang="zh-CN" altLang="en-US" sz="3000" dirty="0">
                <a:ea typeface="黑体" panose="02010609060101010101" pitchFamily="49" charset="-122"/>
              </a:rPr>
              <a:t>的列</a:t>
            </a:r>
            <a:r>
              <a:rPr lang="zh-CN" altLang="zh-CN" sz="3000" dirty="0">
                <a:ea typeface="黑体" panose="02010609060101010101" pitchFamily="49" charset="-122"/>
              </a:rPr>
              <a:t>）</a:t>
            </a:r>
          </a:p>
          <a:p>
            <a:r>
              <a:rPr lang="zh-CN" altLang="en-US" sz="3000" dirty="0"/>
              <a:t>格式</a:t>
            </a:r>
            <a:r>
              <a:rPr sz="3000" dirty="0"/>
              <a:t>：cut [</a:t>
            </a:r>
            <a:r>
              <a:rPr sz="3000" dirty="0" err="1"/>
              <a:t>选项</a:t>
            </a:r>
            <a:r>
              <a:rPr sz="3000" dirty="0"/>
              <a:t>] [</a:t>
            </a:r>
            <a:r>
              <a:rPr sz="3000" dirty="0" err="1"/>
              <a:t>文件名</a:t>
            </a:r>
            <a:r>
              <a:rPr sz="3000" dirty="0"/>
              <a:t>]</a:t>
            </a:r>
            <a:r>
              <a:rPr lang="en-US" altLang="zh-CN" sz="3000" dirty="0">
                <a:ea typeface="黑体" panose="02010609060101010101" pitchFamily="49" charset="-122"/>
                <a:sym typeface="+mn-ea"/>
              </a:rPr>
              <a:t>    </a:t>
            </a:r>
            <a:endParaRPr lang="zh-CN" altLang="zh-CN" sz="30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244680841"/>
              </p:ext>
            </p:extLst>
          </p:nvPr>
        </p:nvGraphicFramePr>
        <p:xfrm>
          <a:off x="636320" y="2966040"/>
          <a:ext cx="8208912" cy="1798320"/>
        </p:xfrm>
        <a:graphic>
          <a:graphicData uri="http://schemas.openxmlformats.org/drawingml/2006/table">
            <a:tbl>
              <a:tblPr firstRow="1" bandRow="1">
                <a:tableStyleId>{B301B821-A1FF-4177-AEE7-76D212191A09}</a:tableStyleId>
              </a:tblPr>
              <a:tblGrid>
                <a:gridCol w="1657350">
                  <a:extLst>
                    <a:ext uri="{9D8B030D-6E8A-4147-A177-3AD203B41FA5}">
                      <a16:colId xmlns:a16="http://schemas.microsoft.com/office/drawing/2014/main" val="20000"/>
                    </a:ext>
                  </a:extLst>
                </a:gridCol>
                <a:gridCol w="6551562">
                  <a:extLst>
                    <a:ext uri="{9D8B030D-6E8A-4147-A177-3AD203B41FA5}">
                      <a16:colId xmlns:a16="http://schemas.microsoft.com/office/drawing/2014/main" val="20001"/>
                    </a:ext>
                  </a:extLst>
                </a:gridCol>
              </a:tblGrid>
              <a:tr h="3962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altLang="zh-CN" sz="2000" dirty="0"/>
                        <a:t>-f [列号]</a:t>
                      </a:r>
                    </a:p>
                  </a:txBody>
                  <a:tcPr marL="86360" marR="86360"/>
                </a:tc>
                <a:tc>
                  <a:txBody>
                    <a:bodyPr/>
                    <a:lstStyle/>
                    <a:p>
                      <a:pPr algn="ctr"/>
                      <a:r>
                        <a:rPr lang="zh-CN" altLang="zh-CN" sz="2000" dirty="0">
                          <a:ea typeface="黑体" panose="02010609060101010101" pitchFamily="49" charset="-122"/>
                          <a:sym typeface="+mn-ea"/>
                        </a:rPr>
                        <a:t>提取第几列</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-d "[分隔符]"</a:t>
                      </a:r>
                    </a:p>
                  </a:txBody>
                  <a:tcPr marL="86360" marR="86360"/>
                </a:tc>
                <a:tc>
                  <a:txBody>
                    <a:bodyPr/>
                    <a:lstStyle/>
                    <a:p>
                      <a:pPr algn="ctr"/>
                      <a:r>
                        <a:rPr lang="zh-CN" altLang="zh-CN" sz="2000" dirty="0">
                          <a:ea typeface="黑体" panose="02010609060101010101" pitchFamily="49" charset="-122"/>
                          <a:sym typeface="+mn-ea"/>
                        </a:rPr>
                        <a:t>按照分隔符分割列，如果切割后有多列，必须加上 -f [列号] 来指定显示</a:t>
                      </a:r>
                      <a:r>
                        <a:rPr lang="zh-CN" altLang="en-US" sz="2000" dirty="0">
                          <a:ea typeface="黑体" panose="02010609060101010101" pitchFamily="49" charset="-122"/>
                          <a:sym typeface="+mn-ea"/>
                        </a:rPr>
                        <a:t>的列号</a:t>
                      </a:r>
                      <a:r>
                        <a:rPr lang="zh-CN" altLang="zh-CN" sz="2000" dirty="0">
                          <a:ea typeface="黑体" panose="02010609060101010101" pitchFamily="49" charset="-122"/>
                          <a:sym typeface="+mn-ea"/>
                        </a:rPr>
                        <a:t>，多个列号间用逗号隔开，如：cut -f 2,4 [文件名]</a:t>
                      </a:r>
                    </a:p>
                  </a:txBody>
                  <a:tcPr marL="86360" marR="86360"/>
                </a:tc>
                <a:extLst>
                  <a:ext uri="{0D108BD9-81ED-4DB2-BD59-A6C34878D82A}">
                    <a16:rowId xmlns:a16="http://schemas.microsoft.com/office/drawing/2014/main" val="10002"/>
                  </a:ext>
                </a:extLst>
              </a:tr>
            </a:tbl>
          </a:graphicData>
        </a:graphic>
      </p:graphicFrame>
      <p:sp>
        <p:nvSpPr>
          <p:cNvPr id="6" name="内容占位符 3">
            <a:extLst>
              <a:ext uri="{FF2B5EF4-FFF2-40B4-BE49-F238E27FC236}">
                <a16:creationId xmlns:a16="http://schemas.microsoft.com/office/drawing/2014/main" id="{FAC3A0BC-FAF0-4714-A280-EEABAC641442}"/>
              </a:ext>
            </a:extLst>
          </p:cNvPr>
          <p:cNvSpPr txBox="1">
            <a:spLocks/>
          </p:cNvSpPr>
          <p:nvPr/>
        </p:nvSpPr>
        <p:spPr bwMode="auto">
          <a:xfrm>
            <a:off x="237298" y="4763658"/>
            <a:ext cx="8813165" cy="197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r>
              <a:rPr lang="zh-CN" altLang="en-US" sz="2400" dirty="0">
                <a:solidFill>
                  <a:srgbClr val="FF0000"/>
                </a:solidFill>
              </a:rPr>
              <a:t>默认</a:t>
            </a:r>
            <a:r>
              <a:rPr lang="zh-CN" altLang="en-US" sz="2400" dirty="0"/>
              <a:t>的分隔符是</a:t>
            </a:r>
            <a:r>
              <a:rPr lang="zh-CN" altLang="en-US" sz="2400" dirty="0">
                <a:solidFill>
                  <a:srgbClr val="FF0000"/>
                </a:solidFill>
              </a:rPr>
              <a:t>制表符</a:t>
            </a:r>
            <a:r>
              <a:rPr lang="zh-CN" altLang="en-US" sz="2400" dirty="0"/>
              <a:t>，如果文件没有用制表符，就不能用默认格式</a:t>
            </a:r>
            <a:r>
              <a:rPr lang="en-US" altLang="zh-CN" sz="2400" dirty="0"/>
              <a:t>cut -f n</a:t>
            </a:r>
            <a:r>
              <a:rPr lang="zh-CN" altLang="en-US" sz="2400" dirty="0"/>
              <a:t>来分割，需要使用 </a:t>
            </a:r>
            <a:r>
              <a:rPr lang="en-US" altLang="zh-CN" sz="2400" dirty="0">
                <a:solidFill>
                  <a:srgbClr val="FF0000"/>
                </a:solidFill>
              </a:rPr>
              <a:t>-d [</a:t>
            </a:r>
            <a:r>
              <a:rPr lang="zh-CN" altLang="en-US" sz="2400" dirty="0">
                <a:solidFill>
                  <a:srgbClr val="FF0000"/>
                </a:solidFill>
              </a:rPr>
              <a:t>分隔符</a:t>
            </a:r>
            <a:r>
              <a:rPr lang="en-US" altLang="zh-CN" sz="2400" dirty="0">
                <a:solidFill>
                  <a:srgbClr val="FF0000"/>
                </a:solidFill>
              </a:rPr>
              <a:t>] </a:t>
            </a:r>
            <a:r>
              <a:rPr lang="zh-CN" altLang="en-US" sz="2400" dirty="0">
                <a:solidFill>
                  <a:srgbClr val="FF0000"/>
                </a:solidFill>
              </a:rPr>
              <a:t>形式指定分隔符</a:t>
            </a:r>
            <a:endParaRPr lang="zh-CN" altLang="en-US" sz="2400" dirty="0"/>
          </a:p>
          <a:p>
            <a:pPr lvl="1">
              <a:spcBef>
                <a:spcPts val="600"/>
              </a:spcBef>
            </a:pPr>
            <a:r>
              <a:rPr lang="zh-CN" altLang="en-US" sz="2400" dirty="0"/>
              <a:t>一般只用于提取有明显分割符</a:t>
            </a:r>
            <a:r>
              <a:rPr lang="en-US" altLang="zh-CN" sz="2400" dirty="0"/>
              <a:t>(</a:t>
            </a:r>
            <a:r>
              <a:rPr lang="zh-CN" altLang="en-US" sz="2400" dirty="0"/>
              <a:t>制表符，冒号等</a:t>
            </a:r>
            <a:r>
              <a:rPr lang="en-US" altLang="zh-CN" sz="2400" dirty="0"/>
              <a:t>)</a:t>
            </a:r>
            <a:r>
              <a:rPr lang="zh-CN" altLang="en-US" sz="2400" dirty="0"/>
              <a:t>的文件，对于以多个</a:t>
            </a:r>
            <a:r>
              <a:rPr lang="zh-CN" altLang="en-US" sz="2400" dirty="0">
                <a:solidFill>
                  <a:srgbClr val="FF0000"/>
                </a:solidFill>
              </a:rPr>
              <a:t>空格</a:t>
            </a:r>
            <a:r>
              <a:rPr lang="zh-CN" altLang="en-US" sz="2400" dirty="0"/>
              <a:t>分割的文件，用</a:t>
            </a:r>
            <a:r>
              <a:rPr lang="en-US" altLang="zh-CN" sz="2400" dirty="0">
                <a:solidFill>
                  <a:srgbClr val="FF0000"/>
                </a:solidFill>
              </a:rPr>
              <a:t>awk</a:t>
            </a:r>
            <a:r>
              <a:rPr lang="zh-CN" altLang="en-US" sz="2400">
                <a:solidFill>
                  <a:srgbClr val="FF0000"/>
                </a:solidFill>
              </a:rPr>
              <a:t>命令提取</a:t>
            </a:r>
            <a:endParaRPr lang="zh-CN" alt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pic>
        <p:nvPicPr>
          <p:cNvPr id="8" name="图片 7">
            <a:extLst>
              <a:ext uri="{FF2B5EF4-FFF2-40B4-BE49-F238E27FC236}">
                <a16:creationId xmlns:a16="http://schemas.microsoft.com/office/drawing/2014/main" id="{33096F6E-F584-470F-AD2A-FD2DCE6B587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99592" y="1484784"/>
            <a:ext cx="7857513" cy="468809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简介</a:t>
            </a:r>
          </a:p>
        </p:txBody>
      </p:sp>
      <p:sp>
        <p:nvSpPr>
          <p:cNvPr id="3" name="内容占位符 2"/>
          <p:cNvSpPr>
            <a:spLocks noGrp="1"/>
          </p:cNvSpPr>
          <p:nvPr>
            <p:ph idx="1"/>
          </p:nvPr>
        </p:nvSpPr>
        <p:spPr>
          <a:xfrm>
            <a:off x="755576" y="1484784"/>
            <a:ext cx="7992888" cy="4114800"/>
          </a:xfrm>
        </p:spPr>
        <p:txBody>
          <a:bodyPr/>
          <a:lstStyle/>
          <a:p>
            <a:pPr>
              <a:lnSpc>
                <a:spcPct val="110000"/>
              </a:lnSpc>
            </a:pPr>
            <a:r>
              <a:rPr lang="en-US" altLang="zh-CN" sz="3200" dirty="0" err="1">
                <a:hlinkClick r:id="rId3" tooltip="http://man.cx/grep"/>
              </a:rPr>
              <a:t>grep</a:t>
            </a:r>
            <a:r>
              <a:rPr lang="zh-CN" altLang="en-US" sz="3200" dirty="0"/>
              <a:t>（</a:t>
            </a:r>
            <a:r>
              <a:rPr lang="en-US" altLang="zh-CN" sz="3200" dirty="0"/>
              <a:t>global search regular expression</a:t>
            </a:r>
            <a:r>
              <a:rPr lang="zh-CN" altLang="en-US" sz="3200" dirty="0"/>
              <a:t>）</a:t>
            </a:r>
            <a:r>
              <a:rPr lang="zh-CN" altLang="en-US" sz="2800" dirty="0"/>
              <a:t>是一个强大的</a:t>
            </a:r>
            <a:r>
              <a:rPr lang="zh-CN" altLang="en-US" sz="2800" dirty="0">
                <a:solidFill>
                  <a:srgbClr val="C00000"/>
                </a:solidFill>
              </a:rPr>
              <a:t>文本搜索</a:t>
            </a:r>
            <a:r>
              <a:rPr lang="zh-CN" altLang="en-US" sz="2800" dirty="0"/>
              <a:t>工具。</a:t>
            </a:r>
            <a:r>
              <a:rPr lang="en-US" altLang="zh-CN" sz="2800" dirty="0" err="1"/>
              <a:t>grep</a:t>
            </a:r>
            <a:r>
              <a:rPr lang="en-US" altLang="zh-CN" sz="2800" dirty="0"/>
              <a:t> </a:t>
            </a:r>
            <a:r>
              <a:rPr lang="zh-CN" altLang="en-US" sz="2800" dirty="0"/>
              <a:t>使用</a:t>
            </a:r>
            <a:r>
              <a:rPr lang="zh-CN" altLang="en-US" sz="2800" dirty="0">
                <a:solidFill>
                  <a:srgbClr val="C00000"/>
                </a:solidFill>
              </a:rPr>
              <a:t>正则表达式搜索文本</a:t>
            </a:r>
            <a:r>
              <a:rPr lang="zh-CN" altLang="en-US" sz="2800" dirty="0"/>
              <a:t>，并把</a:t>
            </a:r>
            <a:r>
              <a:rPr lang="zh-CN" altLang="en-US" sz="2800" dirty="0">
                <a:solidFill>
                  <a:srgbClr val="C00000"/>
                </a:solidFill>
              </a:rPr>
              <a:t>匹配的行打印</a:t>
            </a:r>
            <a:r>
              <a:rPr lang="zh-CN" altLang="en-US" sz="2800" dirty="0"/>
              <a:t>出来</a:t>
            </a:r>
          </a:p>
          <a:p>
            <a:pPr>
              <a:lnSpc>
                <a:spcPct val="110000"/>
              </a:lnSpc>
            </a:pPr>
            <a:r>
              <a:rPr lang="en-US" altLang="zh-CN" sz="2800" dirty="0"/>
              <a:t>UNIX </a:t>
            </a:r>
            <a:r>
              <a:rPr lang="zh-CN" altLang="en-US" sz="2800" dirty="0"/>
              <a:t>的 </a:t>
            </a:r>
            <a:r>
              <a:rPr lang="en-US" altLang="zh-CN" sz="2800" dirty="0" err="1"/>
              <a:t>grep</a:t>
            </a:r>
            <a:r>
              <a:rPr lang="en-US" altLang="zh-CN" sz="2800" dirty="0"/>
              <a:t> </a:t>
            </a:r>
            <a:r>
              <a:rPr lang="zh-CN" altLang="en-US" sz="2800" dirty="0"/>
              <a:t>家族包括 </a:t>
            </a:r>
            <a:r>
              <a:rPr lang="en-US" altLang="zh-CN" sz="2800" dirty="0" err="1">
                <a:solidFill>
                  <a:srgbClr val="FF0000"/>
                </a:solidFill>
              </a:rPr>
              <a:t>grep</a:t>
            </a:r>
            <a:r>
              <a:rPr lang="zh-CN" altLang="en-US" sz="2800" dirty="0">
                <a:solidFill>
                  <a:srgbClr val="FF0000"/>
                </a:solidFill>
              </a:rPr>
              <a:t>、</a:t>
            </a:r>
            <a:r>
              <a:rPr lang="en-US" altLang="zh-CN" sz="2800" dirty="0" err="1">
                <a:solidFill>
                  <a:srgbClr val="FF0000"/>
                </a:solidFill>
              </a:rPr>
              <a:t>egrep</a:t>
            </a:r>
            <a:r>
              <a:rPr lang="en-US" altLang="zh-CN" sz="2800" dirty="0">
                <a:solidFill>
                  <a:srgbClr val="FF0000"/>
                </a:solidFill>
              </a:rPr>
              <a:t> </a:t>
            </a:r>
            <a:r>
              <a:rPr lang="zh-CN" altLang="en-US" sz="2800" dirty="0"/>
              <a:t>和 </a:t>
            </a:r>
            <a:r>
              <a:rPr lang="en-US" altLang="zh-CN" sz="2800" dirty="0" err="1">
                <a:solidFill>
                  <a:srgbClr val="FF0000"/>
                </a:solidFill>
              </a:rPr>
              <a:t>fgrep</a:t>
            </a:r>
            <a:r>
              <a:rPr lang="zh-CN" altLang="en-US" sz="2800" dirty="0"/>
              <a:t>： </a:t>
            </a:r>
          </a:p>
          <a:p>
            <a:pPr lvl="1">
              <a:lnSpc>
                <a:spcPct val="110000"/>
              </a:lnSpc>
            </a:pPr>
            <a:r>
              <a:rPr lang="en-US" altLang="zh-CN" sz="2400" dirty="0" err="1">
                <a:solidFill>
                  <a:srgbClr val="FF0000"/>
                </a:solidFill>
              </a:rPr>
              <a:t>grep</a:t>
            </a:r>
            <a:r>
              <a:rPr lang="en-US" altLang="zh-CN" sz="2400" dirty="0"/>
              <a:t> </a:t>
            </a:r>
            <a:r>
              <a:rPr lang="zh-CN" altLang="en-US" sz="2400" dirty="0"/>
              <a:t>使用 </a:t>
            </a:r>
            <a:r>
              <a:rPr lang="en-US" altLang="zh-CN" sz="2400" dirty="0"/>
              <a:t>Basic regular expression (BRE)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-G</a:t>
            </a:r>
            <a:endParaRPr lang="zh-CN" altLang="en-US" sz="2400" dirty="0"/>
          </a:p>
          <a:p>
            <a:pPr lvl="1">
              <a:lnSpc>
                <a:spcPct val="110000"/>
              </a:lnSpc>
            </a:pPr>
            <a:r>
              <a:rPr lang="en-US" altLang="zh-CN" sz="2400" dirty="0" err="1">
                <a:solidFill>
                  <a:srgbClr val="FF0000"/>
                </a:solidFill>
              </a:rPr>
              <a:t>egrep</a:t>
            </a:r>
            <a:r>
              <a:rPr lang="en-US" altLang="zh-CN" sz="2400" dirty="0"/>
              <a:t> </a:t>
            </a:r>
            <a:r>
              <a:rPr lang="zh-CN" altLang="en-US" sz="2400" dirty="0"/>
              <a:t>使用 </a:t>
            </a:r>
            <a:r>
              <a:rPr lang="en-US" altLang="zh-CN" sz="2400" dirty="0"/>
              <a:t>Extended regular expression (ERE)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-E</a:t>
            </a:r>
          </a:p>
          <a:p>
            <a:pPr lvl="1">
              <a:lnSpc>
                <a:spcPct val="110000"/>
              </a:lnSpc>
            </a:pPr>
            <a:r>
              <a:rPr lang="en-US" altLang="zh-CN" sz="2400" dirty="0" err="1">
                <a:solidFill>
                  <a:srgbClr val="FF0000"/>
                </a:solidFill>
              </a:rPr>
              <a:t>fgrep</a:t>
            </a:r>
            <a:r>
              <a:rPr lang="en-US" altLang="zh-CN" sz="2400" dirty="0">
                <a:solidFill>
                  <a:srgbClr val="FF0000"/>
                </a:solidFill>
              </a:rPr>
              <a:t> </a:t>
            </a:r>
            <a:r>
              <a:rPr lang="zh-CN" altLang="en-US" sz="2400" dirty="0"/>
              <a:t>不使用任何正则表达式书写匹配模式（以固定字符串对待），执行快速搜索，等效于 </a:t>
            </a:r>
            <a:r>
              <a:rPr lang="en-US" altLang="zh-CN" sz="2400" dirty="0" err="1">
                <a:solidFill>
                  <a:schemeClr val="accent6">
                    <a:lumMod val="75000"/>
                  </a:schemeClr>
                </a:solidFill>
              </a:rPr>
              <a:t>grep</a:t>
            </a:r>
            <a:r>
              <a:rPr lang="en-US" altLang="zh-CN" sz="2400" dirty="0">
                <a:solidFill>
                  <a:schemeClr val="accent6">
                    <a:lumMod val="75000"/>
                  </a:schemeClr>
                </a:solidFill>
              </a:rPr>
              <a:t> -F</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命令</a:t>
            </a:r>
          </a:p>
        </p:txBody>
      </p:sp>
      <p:sp>
        <p:nvSpPr>
          <p:cNvPr id="3" name="内容占位符 2"/>
          <p:cNvSpPr>
            <a:spLocks noGrp="1"/>
          </p:cNvSpPr>
          <p:nvPr>
            <p:ph idx="1"/>
          </p:nvPr>
        </p:nvSpPr>
        <p:spPr>
          <a:xfrm>
            <a:off x="465014" y="1412776"/>
            <a:ext cx="8571482" cy="5006181"/>
          </a:xfrm>
        </p:spPr>
        <p:txBody>
          <a:bodyPr/>
          <a:lstStyle/>
          <a:p>
            <a:r>
              <a:rPr lang="zh-CN" altLang="en-US" dirty="0"/>
              <a:t>格式</a:t>
            </a:r>
            <a:endParaRPr lang="en-US" altLang="zh-CN" dirty="0"/>
          </a:p>
          <a:p>
            <a:pPr lvl="1"/>
            <a:r>
              <a:rPr lang="en-US" altLang="zh-CN" dirty="0" err="1"/>
              <a:t>grep</a:t>
            </a:r>
            <a:r>
              <a:rPr lang="en-US" altLang="zh-CN" dirty="0"/>
              <a:t> [options] PATTERN [FILE...]</a:t>
            </a:r>
          </a:p>
          <a:p>
            <a:r>
              <a:rPr lang="zh-CN" altLang="en-US" dirty="0"/>
              <a:t>说明</a:t>
            </a:r>
            <a:endParaRPr lang="en-US" altLang="zh-CN" dirty="0"/>
          </a:p>
          <a:p>
            <a:pPr lvl="1"/>
            <a:r>
              <a:rPr lang="en-US" altLang="zh-CN" dirty="0"/>
              <a:t>PATTERN </a:t>
            </a:r>
            <a:r>
              <a:rPr lang="zh-CN" altLang="en-US" dirty="0"/>
              <a:t>是查找条件</a:t>
            </a:r>
            <a:endParaRPr lang="en-US" altLang="zh-CN" dirty="0"/>
          </a:p>
          <a:p>
            <a:pPr lvl="2"/>
            <a:r>
              <a:rPr lang="zh-CN" altLang="en-US" dirty="0"/>
              <a:t>可以是</a:t>
            </a:r>
            <a:r>
              <a:rPr lang="zh-CN" altLang="en-US" dirty="0">
                <a:solidFill>
                  <a:srgbClr val="FF0000"/>
                </a:solidFill>
              </a:rPr>
              <a:t>普通字符串</a:t>
            </a:r>
            <a:endParaRPr lang="en-US" altLang="zh-CN" dirty="0">
              <a:solidFill>
                <a:srgbClr val="FF0000"/>
              </a:solidFill>
            </a:endParaRPr>
          </a:p>
          <a:p>
            <a:pPr lvl="2"/>
            <a:r>
              <a:rPr lang="zh-CN" altLang="en-US" dirty="0"/>
              <a:t>可以是</a:t>
            </a:r>
            <a:r>
              <a:rPr lang="zh-CN" altLang="en-US" dirty="0">
                <a:solidFill>
                  <a:srgbClr val="FF0000"/>
                </a:solidFill>
              </a:rPr>
              <a:t>正则表达式</a:t>
            </a:r>
            <a:r>
              <a:rPr lang="zh-CN" altLang="en-US" dirty="0"/>
              <a:t>，</a:t>
            </a:r>
            <a:r>
              <a:rPr lang="zh-CN" altLang="zh-CN" dirty="0"/>
              <a:t>通常用</a:t>
            </a:r>
            <a:r>
              <a:rPr lang="zh-CN" altLang="zh-CN" dirty="0">
                <a:solidFill>
                  <a:srgbClr val="FF0000"/>
                </a:solidFill>
              </a:rPr>
              <a:t>单引号将</a:t>
            </a:r>
            <a:r>
              <a:rPr lang="en-US" altLang="zh-CN" dirty="0">
                <a:solidFill>
                  <a:srgbClr val="FF0000"/>
                </a:solidFill>
              </a:rPr>
              <a:t>RE</a:t>
            </a:r>
            <a:r>
              <a:rPr lang="zh-CN" altLang="zh-CN" dirty="0">
                <a:solidFill>
                  <a:srgbClr val="FF0000"/>
                </a:solidFill>
              </a:rPr>
              <a:t>括起来</a:t>
            </a:r>
            <a:endParaRPr lang="zh-CN" altLang="en-US" dirty="0"/>
          </a:p>
          <a:p>
            <a:pPr lvl="1"/>
            <a:r>
              <a:rPr lang="en-US" altLang="zh-CN" dirty="0"/>
              <a:t>FILE</a:t>
            </a:r>
            <a:r>
              <a:rPr lang="zh-CN" altLang="en-US" dirty="0"/>
              <a:t>是</a:t>
            </a:r>
            <a:r>
              <a:rPr lang="zh-CN" altLang="en-US" dirty="0">
                <a:solidFill>
                  <a:srgbClr val="FF0000"/>
                </a:solidFill>
              </a:rPr>
              <a:t>要查找的文件</a:t>
            </a:r>
            <a:r>
              <a:rPr lang="zh-CN" altLang="en-US" dirty="0"/>
              <a:t>，可以是用空格间隔的多个文件，也</a:t>
            </a:r>
            <a:r>
              <a:rPr lang="zh-CN" altLang="zh-CN" dirty="0"/>
              <a:t>可是使用</a:t>
            </a:r>
            <a:r>
              <a:rPr lang="en-US" altLang="zh-CN" dirty="0"/>
              <a:t>Shell</a:t>
            </a:r>
            <a:r>
              <a:rPr lang="zh-CN" altLang="zh-CN" dirty="0"/>
              <a:t>的通配符在多个文件中查找</a:t>
            </a:r>
            <a:r>
              <a:rPr lang="en-US" altLang="zh-CN" dirty="0"/>
              <a:t>PATTERN</a:t>
            </a:r>
            <a:r>
              <a:rPr lang="zh-CN" altLang="en-US" dirty="0"/>
              <a:t>，省略时表示在标准输入中查找</a:t>
            </a:r>
            <a:endParaRPr lang="en-US" altLang="zh-CN" dirty="0"/>
          </a:p>
          <a:p>
            <a:pPr lvl="1"/>
            <a:r>
              <a:rPr lang="en-US" altLang="zh-CN" dirty="0" err="1"/>
              <a:t>grep</a:t>
            </a:r>
            <a:r>
              <a:rPr lang="zh-CN" altLang="zh-CN" dirty="0"/>
              <a:t>命令不会对输入文件进行任何修改或影响，</a:t>
            </a:r>
            <a:r>
              <a:rPr lang="zh-CN" altLang="zh-CN" dirty="0">
                <a:solidFill>
                  <a:srgbClr val="FF0000"/>
                </a:solidFill>
              </a:rPr>
              <a:t>可以使用输出重定向</a:t>
            </a:r>
            <a:r>
              <a:rPr lang="zh-CN" altLang="zh-CN" dirty="0"/>
              <a:t>将结果存为文件</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951785608"/>
              </p:ext>
            </p:extLst>
          </p:nvPr>
        </p:nvGraphicFramePr>
        <p:xfrm>
          <a:off x="457199" y="1556792"/>
          <a:ext cx="8229602" cy="5029200"/>
        </p:xfrm>
        <a:graphic>
          <a:graphicData uri="http://schemas.openxmlformats.org/drawingml/2006/table">
            <a:tbl>
              <a:tblPr firstRow="1" bandRow="1">
                <a:tableStyleId>{21E4AEA4-8DFA-4A89-87EB-49C32662AFE0}</a:tableStyleId>
              </a:tblPr>
              <a:tblGrid>
                <a:gridCol w="2088232">
                  <a:extLst>
                    <a:ext uri="{9D8B030D-6E8A-4147-A177-3AD203B41FA5}">
                      <a16:colId xmlns:a16="http://schemas.microsoft.com/office/drawing/2014/main" val="20000"/>
                    </a:ext>
                  </a:extLst>
                </a:gridCol>
                <a:gridCol w="6141370">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-c</a:t>
                      </a:r>
                      <a:endParaRPr lang="zh-CN" altLang="en-US" sz="2400" dirty="0">
                        <a:solidFill>
                          <a:srgbClr val="FF0000"/>
                        </a:solidFill>
                      </a:endParaRPr>
                    </a:p>
                  </a:txBody>
                  <a:tcPr/>
                </a:tc>
                <a:tc>
                  <a:txBody>
                    <a:bodyPr/>
                    <a:lstStyle/>
                    <a:p>
                      <a:r>
                        <a:rPr lang="zh-CN" altLang="en-US" sz="2400" dirty="0"/>
                        <a:t>只显示匹配行的次数</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a:t>
                      </a:r>
                      <a:r>
                        <a:rPr lang="en-US" altLang="zh-CN" sz="2400" dirty="0" err="1">
                          <a:solidFill>
                            <a:srgbClr val="FF0000"/>
                          </a:solidFill>
                        </a:rPr>
                        <a:t>i</a:t>
                      </a:r>
                      <a:endParaRPr lang="zh-CN" altLang="en-US" sz="2400" dirty="0">
                        <a:solidFill>
                          <a:srgbClr val="FF0000"/>
                        </a:solidFill>
                      </a:endParaRPr>
                    </a:p>
                  </a:txBody>
                  <a:tcPr/>
                </a:tc>
                <a:tc>
                  <a:txBody>
                    <a:bodyPr/>
                    <a:lstStyle/>
                    <a:p>
                      <a:r>
                        <a:rPr lang="zh-CN" altLang="en-US" sz="2400" dirty="0"/>
                        <a:t>搜索时不区分大小写</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-n</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匹配行的行号</a:t>
                      </a: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-v</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不匹配的行</a:t>
                      </a:r>
                      <a:r>
                        <a:rPr lang="zh-CN" altLang="en-US" sz="2400" dirty="0"/>
                        <a:t>（反向选择）</a:t>
                      </a:r>
                    </a:p>
                  </a:txBody>
                  <a:tcPr/>
                </a:tc>
                <a:extLst>
                  <a:ext uri="{0D108BD9-81ED-4DB2-BD59-A6C34878D82A}">
                    <a16:rowId xmlns:a16="http://schemas.microsoft.com/office/drawing/2014/main" val="10004"/>
                  </a:ext>
                </a:extLst>
              </a:tr>
              <a:tr h="370840">
                <a:tc>
                  <a:txBody>
                    <a:bodyPr/>
                    <a:lstStyle/>
                    <a:p>
                      <a:r>
                        <a:rPr lang="en-US" altLang="zh-CN" sz="2400" dirty="0"/>
                        <a:t>-r</a:t>
                      </a:r>
                      <a:endParaRPr lang="zh-CN" altLang="en-US" sz="2400" dirty="0"/>
                    </a:p>
                  </a:txBody>
                  <a:tcPr/>
                </a:tc>
                <a:tc>
                  <a:txBody>
                    <a:bodyPr/>
                    <a:lstStyle/>
                    <a:p>
                      <a:r>
                        <a:rPr lang="zh-CN" altLang="en-US" sz="2400" dirty="0"/>
                        <a:t>对目录（子目录）的所有文件递归地进行</a:t>
                      </a:r>
                    </a:p>
                  </a:txBody>
                  <a:tcPr/>
                </a:tc>
                <a:extLst>
                  <a:ext uri="{0D108BD9-81ED-4DB2-BD59-A6C34878D82A}">
                    <a16:rowId xmlns:a16="http://schemas.microsoft.com/office/drawing/2014/main" val="10005"/>
                  </a:ext>
                </a:extLst>
              </a:tr>
              <a:tr h="228600">
                <a:tc>
                  <a:txBody>
                    <a:bodyPr/>
                    <a:lstStyle/>
                    <a:p>
                      <a:r>
                        <a:rPr lang="en-US" altLang="zh-CN" sz="2400" dirty="0"/>
                        <a:t>-l</a:t>
                      </a:r>
                      <a:endParaRPr lang="zh-CN" altLang="en-US" sz="2400" dirty="0"/>
                    </a:p>
                  </a:txBody>
                  <a:tcPr/>
                </a:tc>
                <a:tc>
                  <a:txBody>
                    <a:bodyPr/>
                    <a:lstStyle/>
                    <a:p>
                      <a:r>
                        <a:rPr lang="zh-CN" altLang="en-US" sz="2400" dirty="0"/>
                        <a:t>列出匹配</a:t>
                      </a:r>
                      <a:r>
                        <a:rPr lang="en-US" altLang="zh-CN" sz="2400" dirty="0"/>
                        <a:t>PATTERN</a:t>
                      </a:r>
                      <a:r>
                        <a:rPr lang="zh-CN" altLang="en-US" sz="2400" dirty="0"/>
                        <a:t>的文件名</a:t>
                      </a:r>
                    </a:p>
                  </a:txBody>
                  <a:tcPr/>
                </a:tc>
                <a:extLst>
                  <a:ext uri="{0D108BD9-81ED-4DB2-BD59-A6C34878D82A}">
                    <a16:rowId xmlns:a16="http://schemas.microsoft.com/office/drawing/2014/main" val="10006"/>
                  </a:ext>
                </a:extLst>
              </a:tr>
              <a:tr h="228600">
                <a:tc>
                  <a:txBody>
                    <a:bodyPr/>
                    <a:lstStyle/>
                    <a:p>
                      <a:r>
                        <a:rPr lang="en-US" altLang="zh-CN" sz="2400" dirty="0"/>
                        <a:t>--color=auto </a:t>
                      </a:r>
                      <a:endParaRPr lang="zh-CN" altLang="en-US" sz="2400" dirty="0"/>
                    </a:p>
                  </a:txBody>
                  <a:tcPr/>
                </a:tc>
                <a:tc>
                  <a:txBody>
                    <a:bodyPr/>
                    <a:lstStyle/>
                    <a:p>
                      <a:r>
                        <a:rPr lang="zh-CN" altLang="en-US" sz="2400" dirty="0"/>
                        <a:t>对匹配内容高亮显示</a:t>
                      </a:r>
                    </a:p>
                  </a:txBody>
                  <a:tcPr/>
                </a:tc>
                <a:extLst>
                  <a:ext uri="{0D108BD9-81ED-4DB2-BD59-A6C34878D82A}">
                    <a16:rowId xmlns:a16="http://schemas.microsoft.com/office/drawing/2014/main" val="10007"/>
                  </a:ext>
                </a:extLst>
              </a:tr>
              <a:tr h="370840">
                <a:tc>
                  <a:txBody>
                    <a:bodyPr/>
                    <a:lstStyle/>
                    <a:p>
                      <a:r>
                        <a:rPr lang="en-US" altLang="zh-CN" sz="2400" dirty="0"/>
                        <a:t>-A NUM</a:t>
                      </a:r>
                      <a:endParaRPr lang="zh-CN" altLang="en-US" sz="2400" dirty="0"/>
                    </a:p>
                  </a:txBody>
                  <a:tcPr/>
                </a:tc>
                <a:tc>
                  <a:txBody>
                    <a:bodyPr/>
                    <a:lstStyle/>
                    <a:p>
                      <a:r>
                        <a:rPr lang="zh-CN" altLang="en-US" sz="2400" dirty="0"/>
                        <a:t>同时输出匹配行的后 </a:t>
                      </a:r>
                      <a:r>
                        <a:rPr lang="en-US" altLang="zh-CN" sz="2400" dirty="0"/>
                        <a:t>NUM </a:t>
                      </a:r>
                      <a:r>
                        <a:rPr lang="zh-CN" altLang="en-US" sz="2400" dirty="0"/>
                        <a:t>行</a:t>
                      </a:r>
                    </a:p>
                  </a:txBody>
                  <a:tcPr/>
                </a:tc>
                <a:extLst>
                  <a:ext uri="{0D108BD9-81ED-4DB2-BD59-A6C34878D82A}">
                    <a16:rowId xmlns:a16="http://schemas.microsoft.com/office/drawing/2014/main" val="10008"/>
                  </a:ext>
                </a:extLst>
              </a:tr>
              <a:tr h="370840">
                <a:tc>
                  <a:txBody>
                    <a:bodyPr/>
                    <a:lstStyle/>
                    <a:p>
                      <a:r>
                        <a:rPr lang="en-US" altLang="zh-CN" sz="2400" dirty="0"/>
                        <a:t>-B NUM</a:t>
                      </a:r>
                      <a:endParaRPr lang="zh-CN" altLang="en-US" sz="2400" dirty="0"/>
                    </a:p>
                  </a:txBody>
                  <a:tcPr/>
                </a:tc>
                <a:tc>
                  <a:txBody>
                    <a:bodyPr/>
                    <a:lstStyle/>
                    <a:p>
                      <a:r>
                        <a:rPr lang="zh-CN" altLang="en-US" sz="2400" dirty="0"/>
                        <a:t>同时输出匹配行的前 </a:t>
                      </a:r>
                      <a:r>
                        <a:rPr lang="en-US" altLang="zh-CN" sz="2400" dirty="0"/>
                        <a:t>NUM </a:t>
                      </a:r>
                      <a:r>
                        <a:rPr lang="zh-CN" altLang="en-US" sz="2400" dirty="0"/>
                        <a:t>行</a:t>
                      </a:r>
                    </a:p>
                  </a:txBody>
                  <a:tcPr/>
                </a:tc>
                <a:extLst>
                  <a:ext uri="{0D108BD9-81ED-4DB2-BD59-A6C34878D82A}">
                    <a16:rowId xmlns:a16="http://schemas.microsoft.com/office/drawing/2014/main" val="10009"/>
                  </a:ext>
                </a:extLst>
              </a:tr>
              <a:tr h="370840">
                <a:tc>
                  <a:txBody>
                    <a:bodyPr/>
                    <a:lstStyle/>
                    <a:p>
                      <a:r>
                        <a:rPr lang="en-US" altLang="zh-CN" sz="2400" dirty="0"/>
                        <a:t>-C NUM</a:t>
                      </a:r>
                      <a:endParaRPr lang="zh-CN" altLang="en-US" sz="2400" dirty="0"/>
                    </a:p>
                  </a:txBody>
                  <a:tcPr/>
                </a:tc>
                <a:tc>
                  <a:txBody>
                    <a:bodyPr/>
                    <a:lstStyle/>
                    <a:p>
                      <a:r>
                        <a:rPr lang="zh-CN" altLang="en-US" sz="2400" dirty="0"/>
                        <a:t>同时输出匹配行的前、后各 </a:t>
                      </a:r>
                      <a:r>
                        <a:rPr lang="en-US" altLang="zh-CN" sz="2400" dirty="0"/>
                        <a:t>NUM </a:t>
                      </a:r>
                      <a:r>
                        <a:rPr lang="zh-CN" altLang="en-US" sz="2400" dirty="0"/>
                        <a:t>行</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467544" y="1371600"/>
            <a:ext cx="8676456" cy="4114800"/>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467544" y="1371600"/>
            <a:ext cx="8676456" cy="4114800"/>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extLst>
      <p:ext uri="{BB962C8B-B14F-4D97-AF65-F5344CB8AC3E}">
        <p14:creationId xmlns:p14="http://schemas.microsoft.com/office/powerpoint/2010/main" val="4041593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0C4282-A869-4560-B760-47680AFC6E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7505" y="28699"/>
            <a:ext cx="6840759" cy="4710030"/>
          </a:xfrm>
          <a:prstGeom prst="rect">
            <a:avLst/>
          </a:prstGeom>
        </p:spPr>
      </p:pic>
      <p:pic>
        <p:nvPicPr>
          <p:cNvPr id="9" name="图片 8">
            <a:extLst>
              <a:ext uri="{FF2B5EF4-FFF2-40B4-BE49-F238E27FC236}">
                <a16:creationId xmlns:a16="http://schemas.microsoft.com/office/drawing/2014/main" id="{7A89E20A-D16E-4D83-AC37-D3A1BFC5427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602"/>
          <a:stretch/>
        </p:blipFill>
        <p:spPr>
          <a:xfrm>
            <a:off x="107505" y="4738729"/>
            <a:ext cx="6572250" cy="20923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 常用的文本文件分析命令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57103829"/>
              </p:ext>
            </p:extLst>
          </p:nvPr>
        </p:nvGraphicFramePr>
        <p:xfrm>
          <a:off x="971600" y="1772816"/>
          <a:ext cx="7560840" cy="4364596"/>
        </p:xfrm>
        <a:graphic>
          <a:graphicData uri="http://schemas.openxmlformats.org/drawingml/2006/table">
            <a:tbl>
              <a:tblPr>
                <a:tableStyleId>{35758FB7-9AC5-4552-8A53-C91805E547FA}</a:tableStyleId>
              </a:tblPr>
              <a:tblGrid>
                <a:gridCol w="1443433">
                  <a:extLst>
                    <a:ext uri="{9D8B030D-6E8A-4147-A177-3AD203B41FA5}">
                      <a16:colId xmlns:a16="http://schemas.microsoft.com/office/drawing/2014/main" val="20000"/>
                    </a:ext>
                  </a:extLst>
                </a:gridCol>
                <a:gridCol w="6117407">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wc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统计文本</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sort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以</a:t>
                      </a:r>
                      <a:r>
                        <a:rPr kumimoji="0" lang="zh-CN" altLang="en-US" sz="2800" b="0" i="0" u="none" strike="noStrike" cap="none" normalizeH="0" baseline="0" dirty="0">
                          <a:ln>
                            <a:noFill/>
                          </a:ln>
                          <a:solidFill>
                            <a:srgbClr val="C00000"/>
                          </a:solidFill>
                          <a:effectLst/>
                          <a:latin typeface="Arial" charset="0"/>
                          <a:ea typeface="宋体" charset="-122"/>
                        </a:rPr>
                        <a:t>行为单位</a:t>
                      </a:r>
                      <a:r>
                        <a:rPr kumimoji="0" lang="zh-CN" altLang="en-US" sz="2800" b="0" i="0" u="none" strike="noStrike" cap="none" normalizeH="0" baseline="0" dirty="0">
                          <a:ln>
                            <a:noFill/>
                          </a:ln>
                          <a:solidFill>
                            <a:schemeClr val="tx1"/>
                          </a:solidFill>
                          <a:effectLst/>
                          <a:latin typeface="Arial" charset="0"/>
                          <a:ea typeface="宋体" charset="-122"/>
                        </a:rPr>
                        <a:t>对文本文件排序</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uniq</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删除文本文件中</a:t>
                      </a:r>
                      <a:r>
                        <a:rPr kumimoji="0" lang="zh-CN" altLang="en-US" sz="2800" b="0" i="0" u="none" strike="noStrike" cap="none" normalizeH="0" baseline="0" dirty="0">
                          <a:ln>
                            <a:noFill/>
                          </a:ln>
                          <a:solidFill>
                            <a:srgbClr val="C00000"/>
                          </a:solidFill>
                          <a:effectLst/>
                          <a:latin typeface="Arial" charset="0"/>
                          <a:ea typeface="宋体" charset="-122"/>
                        </a:rPr>
                        <a:t>连续的重复的行</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比较两个文本文件的差异</a:t>
                      </a:r>
                    </a:p>
                  </a:txBody>
                  <a:tcPr horzOverflow="overflow"/>
                </a:tc>
                <a:extLst>
                  <a:ext uri="{0D108BD9-81ED-4DB2-BD59-A6C34878D82A}">
                    <a16:rowId xmlns:a16="http://schemas.microsoft.com/office/drawing/2014/main" val="10004"/>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diff3</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比较三个文本文件的差异</a:t>
                      </a:r>
                    </a:p>
                  </a:txBody>
                  <a:tcPr horzOverflow="overflow"/>
                </a:tc>
                <a:extLst>
                  <a:ext uri="{0D108BD9-81ED-4DB2-BD59-A6C34878D82A}">
                    <a16:rowId xmlns:a16="http://schemas.microsoft.com/office/drawing/2014/main" val="10005"/>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patch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为文本文件打补丁</a:t>
                      </a:r>
                    </a:p>
                  </a:txBody>
                  <a:tcPr horzOverflow="overflow"/>
                </a:tc>
                <a:extLst>
                  <a:ext uri="{0D108BD9-81ED-4DB2-BD59-A6C34878D82A}">
                    <a16:rowId xmlns:a16="http://schemas.microsoft.com/office/drawing/2014/main" val="10006"/>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aspell</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为文本文件做拼写检查（西文）</a:t>
                      </a:r>
                    </a:p>
                  </a:txBody>
                  <a:tcPr horzOverflow="overflow"/>
                </a:tc>
                <a:extLst>
                  <a:ext uri="{0D108BD9-81ED-4DB2-BD59-A6C34878D82A}">
                    <a16:rowId xmlns:a16="http://schemas.microsoft.com/office/drawing/2014/main" val="10007"/>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wc</a:t>
            </a:r>
            <a:r>
              <a:rPr lang="zh-CN" altLang="en-US" dirty="0"/>
              <a:t>命令</a:t>
            </a:r>
          </a:p>
        </p:txBody>
      </p:sp>
      <p:sp>
        <p:nvSpPr>
          <p:cNvPr id="3" name="内容占位符 2"/>
          <p:cNvSpPr>
            <a:spLocks noGrp="1"/>
          </p:cNvSpPr>
          <p:nvPr>
            <p:ph idx="1"/>
          </p:nvPr>
        </p:nvSpPr>
        <p:spPr>
          <a:xfrm>
            <a:off x="899592" y="1484784"/>
            <a:ext cx="7772400" cy="4896544"/>
          </a:xfrm>
        </p:spPr>
        <p:txBody>
          <a:bodyPr/>
          <a:lstStyle/>
          <a:p>
            <a:r>
              <a:rPr lang="zh-CN" altLang="zh-CN" dirty="0"/>
              <a:t>功能</a:t>
            </a:r>
            <a:r>
              <a:rPr lang="zh-CN" altLang="en-US" dirty="0"/>
              <a:t>：</a:t>
            </a:r>
            <a:r>
              <a:rPr lang="zh-CN" altLang="zh-CN" dirty="0"/>
              <a:t>统计文本文件的</a:t>
            </a:r>
            <a:r>
              <a:rPr lang="zh-CN" altLang="zh-CN" dirty="0">
                <a:solidFill>
                  <a:srgbClr val="C00000"/>
                </a:solidFill>
              </a:rPr>
              <a:t>行数</a:t>
            </a:r>
            <a:r>
              <a:rPr lang="zh-CN" altLang="zh-CN" dirty="0"/>
              <a:t>、</a:t>
            </a:r>
            <a:r>
              <a:rPr lang="zh-CN" altLang="zh-CN" dirty="0">
                <a:solidFill>
                  <a:srgbClr val="C00000"/>
                </a:solidFill>
              </a:rPr>
              <a:t>字数</a:t>
            </a:r>
            <a:r>
              <a:rPr lang="zh-CN" altLang="zh-CN" dirty="0"/>
              <a:t>、</a:t>
            </a:r>
            <a:r>
              <a:rPr lang="zh-CN" altLang="zh-CN" dirty="0">
                <a:solidFill>
                  <a:srgbClr val="C00000"/>
                </a:solidFill>
              </a:rPr>
              <a:t>字符数</a:t>
            </a:r>
            <a:endParaRPr lang="en-US" altLang="zh-CN" dirty="0">
              <a:solidFill>
                <a:srgbClr val="C00000"/>
              </a:solidFill>
            </a:endParaRPr>
          </a:p>
          <a:p>
            <a:r>
              <a:rPr lang="zh-CN" altLang="zh-CN" dirty="0"/>
              <a:t>格式：</a:t>
            </a:r>
            <a:r>
              <a:rPr lang="en-US" altLang="zh-CN" dirty="0" err="1">
                <a:solidFill>
                  <a:schemeClr val="accent6">
                    <a:lumMod val="75000"/>
                  </a:schemeClr>
                </a:solidFill>
              </a:rPr>
              <a:t>wc</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举例</a:t>
            </a:r>
            <a:endParaRPr lang="en-US" altLang="zh-CN" dirty="0"/>
          </a:p>
          <a:p>
            <a:pPr lvl="1">
              <a:buNone/>
            </a:pPr>
            <a:r>
              <a:rPr lang="pl-PL" altLang="zh-CN" b="1" dirty="0">
                <a:solidFill>
                  <a:schemeClr val="accent6">
                    <a:lumMod val="75000"/>
                  </a:schemeClr>
                </a:solidFill>
              </a:rPr>
              <a:t>$ wc file</a:t>
            </a:r>
          </a:p>
          <a:p>
            <a:pPr lvl="1">
              <a:buNone/>
            </a:pPr>
            <a:r>
              <a:rPr lang="pl-PL" altLang="zh-CN" b="1" dirty="0">
                <a:solidFill>
                  <a:schemeClr val="accent6">
                    <a:lumMod val="75000"/>
                  </a:schemeClr>
                </a:solidFill>
              </a:rPr>
              <a:t>$ wc </a:t>
            </a:r>
            <a:r>
              <a:rPr lang="pl-PL" altLang="zh-CN" b="1" dirty="0">
                <a:solidFill>
                  <a:srgbClr val="C00000"/>
                </a:solidFill>
              </a:rPr>
              <a:t>-l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行</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-w</a:t>
            </a:r>
            <a:r>
              <a:rPr lang="pl-PL" altLang="zh-CN" b="1" dirty="0">
                <a:solidFill>
                  <a:schemeClr val="accent6">
                    <a:lumMod val="75000"/>
                  </a:schemeClr>
                </a:solidFill>
              </a:rPr>
              <a:t> 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en-US" b="1" dirty="0">
                <a:solidFill>
                  <a:srgbClr val="C00000"/>
                </a:solidFill>
              </a:rPr>
              <a:t>字</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-c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字符</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-L file</a:t>
            </a:r>
            <a:r>
              <a:rPr lang="en-US" altLang="zh-CN" b="1" dirty="0">
                <a:solidFill>
                  <a:schemeClr val="accent6">
                    <a:lumMod val="75000"/>
                  </a:schemeClr>
                </a:solidFill>
              </a:rPr>
              <a:t>           # </a:t>
            </a:r>
            <a:r>
              <a:rPr lang="zh-CN" altLang="zh-CN" b="1" dirty="0">
                <a:solidFill>
                  <a:schemeClr val="accent6">
                    <a:lumMod val="75000"/>
                  </a:schemeClr>
                </a:solidFill>
              </a:rPr>
              <a:t>统计最长一行的长度</a:t>
            </a:r>
            <a:endParaRPr lang="zh-CN" altLang="en-US" b="1" dirty="0">
              <a:solidFill>
                <a:schemeClr val="accent6">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rmdir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删除</a:t>
            </a:r>
            <a:r>
              <a:rPr lang="zh-CN" altLang="en-US" sz="3200" dirty="0">
                <a:solidFill>
                  <a:srgbClr val="FF0000"/>
                </a:solidFill>
                <a:ea typeface="黑体" pitchFamily="49" charset="-122"/>
              </a:rPr>
              <a:t>空目录</a:t>
            </a:r>
            <a:endParaRPr lang="en-US" altLang="zh-CN" sz="3200" dirty="0">
              <a:solidFill>
                <a:srgbClr val="FF0000"/>
              </a:solidFill>
              <a:ea typeface="黑体" pitchFamily="49" charset="-122"/>
            </a:endParaRPr>
          </a:p>
          <a:p>
            <a:r>
              <a:rPr lang="zh-CN" altLang="en-US" dirty="0"/>
              <a:t>格式：</a:t>
            </a:r>
            <a:r>
              <a:rPr lang="en-US" altLang="zh-CN" b="1" dirty="0" err="1">
                <a:solidFill>
                  <a:srgbClr val="006400"/>
                </a:solidFill>
                <a:latin typeface="Courier New" pitchFamily="49" charset="0"/>
              </a:rPr>
              <a:t>rmdir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，在删除目录时，</a:t>
            </a:r>
            <a:r>
              <a:rPr lang="zh-CN" altLang="en-US" dirty="0">
                <a:solidFill>
                  <a:srgbClr val="FF0000"/>
                </a:solidFill>
              </a:rPr>
              <a:t>一起删除父目录</a:t>
            </a:r>
            <a:r>
              <a:rPr lang="zh-CN" altLang="en-US" dirty="0"/>
              <a:t>，但</a:t>
            </a:r>
            <a:r>
              <a:rPr lang="zh-CN" altLang="en-US" dirty="0">
                <a:solidFill>
                  <a:srgbClr val="FF0000"/>
                </a:solidFill>
              </a:rPr>
              <a:t>父目录</a:t>
            </a:r>
            <a:r>
              <a:rPr lang="zh-CN" altLang="en-US" dirty="0"/>
              <a:t>中必须</a:t>
            </a:r>
            <a:r>
              <a:rPr lang="zh-CN" altLang="en-US" dirty="0">
                <a:solidFill>
                  <a:srgbClr val="FF0000"/>
                </a:solidFill>
              </a:rPr>
              <a:t>没有其他目录及文件</a:t>
            </a:r>
            <a:endParaRPr lang="en-US" altLang="zh-CN" dirty="0">
              <a:solidFill>
                <a:srgbClr val="FF0000"/>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3373404943"/>
              </p:ext>
            </p:extLst>
          </p:nvPr>
        </p:nvGraphicFramePr>
        <p:xfrm>
          <a:off x="203142" y="4293096"/>
          <a:ext cx="8737715" cy="2377440"/>
        </p:xfrm>
        <a:graphic>
          <a:graphicData uri="http://schemas.openxmlformats.org/drawingml/2006/table">
            <a:tbl>
              <a:tblPr firstRow="1" bandRow="1">
                <a:tableStyleId>{B301B821-A1FF-4177-AEE7-76D212191A09}</a:tableStyleId>
              </a:tblPr>
              <a:tblGrid>
                <a:gridCol w="3000706">
                  <a:extLst>
                    <a:ext uri="{9D8B030D-6E8A-4147-A177-3AD203B41FA5}">
                      <a16:colId xmlns:a16="http://schemas.microsoft.com/office/drawing/2014/main" val="4152949088"/>
                    </a:ext>
                  </a:extLst>
                </a:gridCol>
                <a:gridCol w="5737009">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err="1"/>
                        <a:t>mkdir</a:t>
                      </a:r>
                      <a:r>
                        <a:rPr lang="en-US" altLang="zh-CN" sz="2200" dirty="0"/>
                        <a:t>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solidFill>
                            <a:schemeClr val="tx1"/>
                          </a:solidFill>
                        </a:rPr>
                        <a:t>删除指定路径下的空目录</a:t>
                      </a:r>
                      <a:r>
                        <a:rPr lang="en-US" altLang="zh-CN" sz="2200" dirty="0" err="1">
                          <a:solidFill>
                            <a:schemeClr val="tx1"/>
                          </a:solidFill>
                        </a:rPr>
                        <a:t>mybin</a:t>
                      </a:r>
                      <a:endParaRPr lang="zh-CN" altLang="en-US" sz="2200" dirty="0">
                        <a:solidFill>
                          <a:schemeClr val="tx1"/>
                        </a:solidFill>
                      </a:endParaRPr>
                    </a:p>
                  </a:txBody>
                  <a:tcPr marL="86360" marR="86360"/>
                </a:tc>
                <a:extLst>
                  <a:ext uri="{0D108BD9-81ED-4DB2-BD59-A6C34878D82A}">
                    <a16:rowId xmlns:a16="http://schemas.microsoft.com/office/drawing/2014/main" val="1476329201"/>
                  </a:ext>
                </a:extLst>
              </a:tr>
              <a:tr h="370840">
                <a:tc>
                  <a:txBody>
                    <a:bodyPr/>
                    <a:lstStyle/>
                    <a:p>
                      <a:r>
                        <a:rPr lang="en-US" altLang="zh-CN" sz="2200" dirty="0" err="1"/>
                        <a:t>rmdir</a:t>
                      </a:r>
                      <a:r>
                        <a:rPr lang="en-US" altLang="zh-CN" sz="2200" dirty="0"/>
                        <a:t>  FAQ</a:t>
                      </a:r>
                      <a:endParaRPr lang="zh-CN" altLang="en-US" sz="2200" dirty="0"/>
                    </a:p>
                  </a:txBody>
                  <a:tcPr marL="86360" marR="86360"/>
                </a:tc>
                <a:tc>
                  <a:txBody>
                    <a:bodyPr/>
                    <a:lstStyle/>
                    <a:p>
                      <a:r>
                        <a:rPr lang="zh-CN" altLang="en-US" sz="2200" dirty="0">
                          <a:solidFill>
                            <a:srgbClr val="FF0000"/>
                          </a:solidFill>
                        </a:rPr>
                        <a:t>删除相对</a:t>
                      </a:r>
                      <a:r>
                        <a:rPr lang="zh-CN" altLang="en-US" sz="1600" dirty="0">
                          <a:solidFill>
                            <a:srgbClr val="FF0000"/>
                          </a:solidFill>
                        </a:rPr>
                        <a:t>（当前目录）</a:t>
                      </a:r>
                      <a:r>
                        <a:rPr lang="zh-CN" altLang="en-US" sz="2200" dirty="0">
                          <a:solidFill>
                            <a:srgbClr val="FF0000"/>
                          </a:solidFill>
                        </a:rPr>
                        <a:t>路径</a:t>
                      </a:r>
                      <a:r>
                        <a:rPr lang="zh-CN" altLang="en-US" sz="2200" dirty="0"/>
                        <a:t>下的空目录</a:t>
                      </a:r>
                      <a:r>
                        <a:rPr lang="en-US" altLang="zh-CN" sz="2200" dirty="0"/>
                        <a:t>FAQ</a:t>
                      </a:r>
                      <a:endParaRPr lang="zh-CN" altLang="en-US" sz="2200" dirty="0"/>
                    </a:p>
                  </a:txBody>
                  <a:tcPr marL="86360" marR="86360"/>
                </a:tc>
                <a:extLst>
                  <a:ext uri="{0D108BD9-81ED-4DB2-BD59-A6C34878D82A}">
                    <a16:rowId xmlns:a16="http://schemas.microsoft.com/office/drawing/2014/main" val="2437616541"/>
                  </a:ext>
                </a:extLst>
              </a:tr>
              <a:tr h="370840">
                <a:tc>
                  <a:txBody>
                    <a:bodyPr/>
                    <a:lstStyle/>
                    <a:p>
                      <a:r>
                        <a:rPr lang="en-US" altLang="zh-CN" sz="2200" dirty="0" err="1"/>
                        <a:t>rmdir</a:t>
                      </a:r>
                      <a:r>
                        <a:rPr lang="en-US" altLang="zh-CN" sz="2200" dirty="0"/>
                        <a:t> -p </a:t>
                      </a:r>
                      <a:r>
                        <a:rPr lang="en-US" altLang="zh-CN" sz="2200" dirty="0" err="1"/>
                        <a:t>abc</a:t>
                      </a:r>
                      <a:r>
                        <a:rPr lang="en-US" altLang="zh-CN" sz="2200" dirty="0"/>
                        <a:t>/FAQ</a:t>
                      </a:r>
                      <a:endParaRPr lang="zh-CN" altLang="en-US" sz="2200" dirty="0"/>
                    </a:p>
                  </a:txBody>
                  <a:tcPr marL="86360" marR="86360"/>
                </a:tc>
                <a:tc>
                  <a:txBody>
                    <a:bodyPr/>
                    <a:lstStyle/>
                    <a:p>
                      <a:r>
                        <a:rPr lang="zh-CN" altLang="en-US" sz="2200" dirty="0">
                          <a:solidFill>
                            <a:schemeClr val="tx1"/>
                          </a:solidFill>
                        </a:rPr>
                        <a:t>删除当前目录中的</a:t>
                      </a:r>
                      <a:r>
                        <a:rPr lang="en-US" altLang="zh-CN" sz="2200" dirty="0" err="1">
                          <a:solidFill>
                            <a:schemeClr val="tx1"/>
                          </a:solidFill>
                        </a:rPr>
                        <a:t>abc</a:t>
                      </a:r>
                      <a:r>
                        <a:rPr lang="en-US" altLang="zh-CN" sz="2200" dirty="0">
                          <a:solidFill>
                            <a:schemeClr val="tx1"/>
                          </a:solidFill>
                        </a:rPr>
                        <a:t>/FAQ</a:t>
                      </a:r>
                      <a:r>
                        <a:rPr lang="zh-CN" altLang="en-US" sz="2200" dirty="0">
                          <a:solidFill>
                            <a:schemeClr val="tx1"/>
                          </a:solidFill>
                        </a:rPr>
                        <a:t>子目录，删除</a:t>
                      </a:r>
                      <a:r>
                        <a:rPr lang="en-US" altLang="zh-CN" sz="2200" dirty="0">
                          <a:solidFill>
                            <a:schemeClr val="tx1"/>
                          </a:solidFill>
                        </a:rPr>
                        <a:t>FAQ</a:t>
                      </a:r>
                      <a:r>
                        <a:rPr lang="zh-CN" altLang="en-US" sz="2200" dirty="0">
                          <a:solidFill>
                            <a:schemeClr val="tx1"/>
                          </a:solidFill>
                        </a:rPr>
                        <a:t>目录时，若</a:t>
                      </a:r>
                      <a:r>
                        <a:rPr lang="en-US" altLang="zh-CN" sz="2200" dirty="0" err="1">
                          <a:solidFill>
                            <a:schemeClr val="tx1"/>
                          </a:solidFill>
                        </a:rPr>
                        <a:t>abc</a:t>
                      </a:r>
                      <a:r>
                        <a:rPr lang="zh-CN" altLang="en-US" sz="2200" dirty="0">
                          <a:solidFill>
                            <a:schemeClr val="tx1"/>
                          </a:solidFill>
                        </a:rPr>
                        <a:t>目录中无其他目录和文件，则</a:t>
                      </a:r>
                      <a:r>
                        <a:rPr lang="zh-CN" altLang="en-US" sz="2200" dirty="0">
                          <a:solidFill>
                            <a:srgbClr val="FF0000"/>
                          </a:solidFill>
                        </a:rPr>
                        <a:t>一起删除</a:t>
                      </a:r>
                      <a:r>
                        <a:rPr lang="en-US" altLang="zh-CN" sz="2200" dirty="0" err="1">
                          <a:solidFill>
                            <a:srgbClr val="FF0000"/>
                          </a:solidFill>
                        </a:rPr>
                        <a:t>abc</a:t>
                      </a:r>
                      <a:r>
                        <a:rPr lang="zh-CN" altLang="en-US" sz="2200" dirty="0">
                          <a:solidFill>
                            <a:srgbClr val="FF0000"/>
                          </a:solidFill>
                        </a:rPr>
                        <a:t>目录</a:t>
                      </a:r>
                    </a:p>
                  </a:txBody>
                  <a:tcPr marL="86360" marR="86360"/>
                </a:tc>
                <a:extLst>
                  <a:ext uri="{0D108BD9-81ED-4DB2-BD59-A6C34878D82A}">
                    <a16:rowId xmlns:a16="http://schemas.microsoft.com/office/drawing/2014/main" val="2617505202"/>
                  </a:ext>
                </a:extLst>
              </a:tr>
            </a:tbl>
          </a:graphicData>
        </a:graphic>
      </p:graphicFrame>
      <p:pic>
        <p:nvPicPr>
          <p:cNvPr id="7" name="图片 6">
            <a:extLst>
              <a:ext uri="{FF2B5EF4-FFF2-40B4-BE49-F238E27FC236}">
                <a16:creationId xmlns:a16="http://schemas.microsoft.com/office/drawing/2014/main" id="{B4CFD458-9292-45E4-8482-61B37EFE9F7D}"/>
              </a:ext>
            </a:extLst>
          </p:cNvPr>
          <p:cNvPicPr>
            <a:picLocks noChangeAspect="1"/>
          </p:cNvPicPr>
          <p:nvPr/>
        </p:nvPicPr>
        <p:blipFill>
          <a:blip r:embed="rId3"/>
          <a:stretch>
            <a:fillRect/>
          </a:stretch>
        </p:blipFill>
        <p:spPr>
          <a:xfrm>
            <a:off x="4211960" y="349450"/>
            <a:ext cx="4830190" cy="747687"/>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1342377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A2B451-65D1-4BF7-98E0-0F2D636EA04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75" b="839"/>
          <a:stretch/>
        </p:blipFill>
        <p:spPr>
          <a:xfrm>
            <a:off x="0" y="233589"/>
            <a:ext cx="9157741" cy="6390822"/>
          </a:xfrm>
          <a:prstGeom prst="rect">
            <a:avLst/>
          </a:prstGeom>
        </p:spPr>
      </p:pic>
      <p:sp>
        <p:nvSpPr>
          <p:cNvPr id="7" name="内容占位符 2">
            <a:extLst>
              <a:ext uri="{FF2B5EF4-FFF2-40B4-BE49-F238E27FC236}">
                <a16:creationId xmlns:a16="http://schemas.microsoft.com/office/drawing/2014/main" id="{A4D348BC-6D5C-4A0A-B0BB-1BBCDCAC2A08}"/>
              </a:ext>
            </a:extLst>
          </p:cNvPr>
          <p:cNvSpPr>
            <a:spLocks noGrp="1"/>
          </p:cNvSpPr>
          <p:nvPr>
            <p:ph idx="1"/>
          </p:nvPr>
        </p:nvSpPr>
        <p:spPr>
          <a:xfrm>
            <a:off x="2843808" y="2132856"/>
            <a:ext cx="6048672" cy="1584176"/>
          </a:xfrm>
          <a:solidFill>
            <a:schemeClr val="accent2">
              <a:lumMod val="40000"/>
              <a:lumOff val="60000"/>
            </a:schemeClr>
          </a:solidFill>
        </p:spPr>
        <p:txBody>
          <a:bodyPr/>
          <a:lstStyle/>
          <a:p>
            <a:pPr marL="0" indent="0">
              <a:buNone/>
            </a:pPr>
            <a:r>
              <a:rPr lang="zh-CN" altLang="en-US" sz="2800" dirty="0">
                <a:solidFill>
                  <a:srgbClr val="C00000"/>
                </a:solidFill>
              </a:rPr>
              <a:t>注意：字符数指的是所有字符数加上换行符（回车键，换行）的数量。</a:t>
            </a:r>
            <a:endParaRPr lang="en-US" altLang="zh-CN" sz="2800" dirty="0">
              <a:solidFill>
                <a:srgbClr val="C00000"/>
              </a:solidFill>
            </a:endParaRPr>
          </a:p>
          <a:p>
            <a:pPr marL="0" indent="0">
              <a:buNone/>
            </a:pPr>
            <a:r>
              <a:rPr lang="zh-CN" altLang="en-US" sz="2800" dirty="0">
                <a:solidFill>
                  <a:srgbClr val="C00000"/>
                </a:solidFill>
              </a:rPr>
              <a:t>最长行长度是不包含回车的字符数。</a:t>
            </a:r>
            <a:endParaRPr lang="en-US" altLang="zh-CN" sz="2800" dirty="0">
              <a:solidFill>
                <a:srgbClr val="C00000"/>
              </a:solidFill>
            </a:endParaRPr>
          </a:p>
        </p:txBody>
      </p:sp>
    </p:spTree>
    <p:extLst>
      <p:ext uri="{BB962C8B-B14F-4D97-AF65-F5344CB8AC3E}">
        <p14:creationId xmlns:p14="http://schemas.microsoft.com/office/powerpoint/2010/main" val="3210002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a:t>
            </a:r>
          </a:p>
        </p:txBody>
      </p:sp>
      <p:sp>
        <p:nvSpPr>
          <p:cNvPr id="3" name="内容占位符 2"/>
          <p:cNvSpPr>
            <a:spLocks noGrp="1"/>
          </p:cNvSpPr>
          <p:nvPr>
            <p:ph idx="1"/>
          </p:nvPr>
        </p:nvSpPr>
        <p:spPr>
          <a:xfrm>
            <a:off x="914400" y="1412776"/>
            <a:ext cx="7474024" cy="4646141"/>
          </a:xfrm>
        </p:spPr>
        <p:txBody>
          <a:bodyPr/>
          <a:lstStyle/>
          <a:p>
            <a:r>
              <a:rPr lang="zh-CN" altLang="en-US" dirty="0"/>
              <a:t>功能：</a:t>
            </a:r>
            <a:r>
              <a:rPr lang="zh-CN" altLang="zh-CN" dirty="0"/>
              <a:t>以</a:t>
            </a:r>
            <a:r>
              <a:rPr lang="zh-CN" altLang="zh-CN" dirty="0">
                <a:solidFill>
                  <a:srgbClr val="C00000"/>
                </a:solidFill>
              </a:rPr>
              <a:t>行为单位</a:t>
            </a:r>
            <a:r>
              <a:rPr lang="zh-CN" altLang="zh-CN" dirty="0"/>
              <a:t>对文件进行排序</a:t>
            </a:r>
            <a:endParaRPr lang="en-US" altLang="zh-CN" dirty="0"/>
          </a:p>
          <a:p>
            <a:r>
              <a:rPr lang="zh-CN" altLang="en-US" dirty="0"/>
              <a:t>格式：</a:t>
            </a:r>
            <a:r>
              <a:rPr lang="en-US" altLang="zh-CN" dirty="0">
                <a:solidFill>
                  <a:schemeClr val="accent6">
                    <a:lumMod val="75000"/>
                  </a:schemeClr>
                </a:solidFill>
              </a:rPr>
              <a:t>sort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选项</a:t>
            </a:r>
            <a:endParaRPr lang="en-US" altLang="zh-CN" dirty="0"/>
          </a:p>
          <a:p>
            <a:pPr lvl="1"/>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704647532"/>
              </p:ext>
            </p:extLst>
          </p:nvPr>
        </p:nvGraphicFramePr>
        <p:xfrm>
          <a:off x="1029074" y="3212976"/>
          <a:ext cx="7647382" cy="3566160"/>
        </p:xfrm>
        <a:graphic>
          <a:graphicData uri="http://schemas.openxmlformats.org/drawingml/2006/table">
            <a:tbl>
              <a:tblPr firstRow="1" bandRow="1">
                <a:tableStyleId>{21E4AEA4-8DFA-4A89-87EB-49C32662AFE0}</a:tableStyleId>
              </a:tblPr>
              <a:tblGrid>
                <a:gridCol w="1062671">
                  <a:extLst>
                    <a:ext uri="{9D8B030D-6E8A-4147-A177-3AD203B41FA5}">
                      <a16:colId xmlns:a16="http://schemas.microsoft.com/office/drawing/2014/main" val="20000"/>
                    </a:ext>
                  </a:extLst>
                </a:gridCol>
                <a:gridCol w="658471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-r</a:t>
                      </a:r>
                      <a:endParaRPr lang="zh-CN" altLang="en-US" sz="2000" dirty="0">
                        <a:solidFill>
                          <a:srgbClr val="C00000"/>
                        </a:solidFill>
                      </a:endParaRPr>
                    </a:p>
                  </a:txBody>
                  <a:tcPr/>
                </a:tc>
                <a:tc>
                  <a:txBody>
                    <a:bodyPr/>
                    <a:lstStyle/>
                    <a:p>
                      <a:r>
                        <a:rPr lang="zh-CN" altLang="en-US" sz="2000" dirty="0">
                          <a:solidFill>
                            <a:srgbClr val="C00000"/>
                          </a:solidFill>
                        </a:rPr>
                        <a:t>逆向排序</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-f </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字母的</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0001"/>
                  </a:ext>
                </a:extLst>
              </a:tr>
              <a:tr h="370840">
                <a:tc>
                  <a:txBody>
                    <a:bodyPr/>
                    <a:lstStyle/>
                    <a:p>
                      <a:r>
                        <a:rPr lang="en-US" altLang="zh-CN" sz="2000" dirty="0">
                          <a:solidFill>
                            <a:srgbClr val="C00000"/>
                          </a:solidFill>
                        </a:rPr>
                        <a:t>-n</a:t>
                      </a:r>
                      <a:endParaRPr lang="zh-CN" altLang="en-US" sz="2000" dirty="0">
                        <a:solidFill>
                          <a:srgbClr val="C00000"/>
                        </a:solidFill>
                      </a:endParaRPr>
                    </a:p>
                  </a:txBody>
                  <a:tcPr/>
                </a:tc>
                <a:tc>
                  <a:txBody>
                    <a:bodyPr/>
                    <a:lstStyle/>
                    <a:p>
                      <a:r>
                        <a:rPr lang="zh-CN" altLang="en-US" sz="2000" dirty="0"/>
                        <a:t>根据</a:t>
                      </a:r>
                      <a:r>
                        <a:rPr lang="zh-CN" altLang="en-US" sz="2000" dirty="0">
                          <a:solidFill>
                            <a:srgbClr val="FF0000"/>
                          </a:solidFill>
                        </a:rPr>
                        <a:t>字符串的数值</a:t>
                      </a:r>
                      <a:r>
                        <a:rPr lang="zh-CN" altLang="en-US" sz="2000" dirty="0"/>
                        <a:t>进行排序</a:t>
                      </a:r>
                    </a:p>
                  </a:txBody>
                  <a:tcPr/>
                </a:tc>
                <a:extLst>
                  <a:ext uri="{0D108BD9-81ED-4DB2-BD59-A6C34878D82A}">
                    <a16:rowId xmlns:a16="http://schemas.microsoft.com/office/drawing/2014/main" val="10002"/>
                  </a:ext>
                </a:extLst>
              </a:tr>
              <a:tr h="370840">
                <a:tc>
                  <a:txBody>
                    <a:bodyPr/>
                    <a:lstStyle/>
                    <a:p>
                      <a:r>
                        <a:rPr lang="en-US" altLang="zh-CN" sz="2000" dirty="0">
                          <a:solidFill>
                            <a:schemeClr val="tx1"/>
                          </a:solidFill>
                        </a:rPr>
                        <a:t>-u</a:t>
                      </a:r>
                      <a:endParaRPr lang="zh-CN" altLang="en-US" sz="2000" dirty="0">
                        <a:solidFill>
                          <a:schemeClr val="tx1"/>
                        </a:solidFill>
                      </a:endParaRPr>
                    </a:p>
                  </a:txBody>
                  <a:tcPr/>
                </a:tc>
                <a:tc>
                  <a:txBody>
                    <a:bodyPr/>
                    <a:lstStyle/>
                    <a:p>
                      <a:r>
                        <a:rPr lang="zh-CN" altLang="en-US" sz="2000" dirty="0"/>
                        <a:t>对相同的行只输出一行</a:t>
                      </a:r>
                    </a:p>
                  </a:txBody>
                  <a:tcPr/>
                </a:tc>
                <a:extLst>
                  <a:ext uri="{0D108BD9-81ED-4DB2-BD59-A6C34878D82A}">
                    <a16:rowId xmlns:a16="http://schemas.microsoft.com/office/drawing/2014/main" val="10003"/>
                  </a:ext>
                </a:extLst>
              </a:tr>
              <a:tr h="370840">
                <a:tc>
                  <a:txBody>
                    <a:bodyPr/>
                    <a:lstStyle/>
                    <a:p>
                      <a:r>
                        <a:rPr lang="en-US" altLang="zh-CN" sz="2000" dirty="0">
                          <a:solidFill>
                            <a:srgbClr val="C00000"/>
                          </a:solidFill>
                        </a:rPr>
                        <a:t>-t </a:t>
                      </a:r>
                      <a:r>
                        <a:rPr lang="en-US" altLang="zh-CN" sz="2000" dirty="0"/>
                        <a:t>c</a:t>
                      </a:r>
                      <a:endParaRPr lang="zh-CN" altLang="en-US" sz="2000" dirty="0"/>
                    </a:p>
                  </a:txBody>
                  <a:tcPr/>
                </a:tc>
                <a:tc>
                  <a:txBody>
                    <a:bodyPr/>
                    <a:lstStyle/>
                    <a:p>
                      <a:r>
                        <a:rPr lang="zh-CN" altLang="en-US" sz="2000" dirty="0"/>
                        <a:t>选项使用</a:t>
                      </a:r>
                      <a:r>
                        <a:rPr lang="en-US" altLang="zh-CN" sz="2000" dirty="0">
                          <a:solidFill>
                            <a:srgbClr val="FF0000"/>
                          </a:solidFill>
                        </a:rPr>
                        <a:t>c</a:t>
                      </a:r>
                      <a:r>
                        <a:rPr lang="zh-CN" altLang="en-US" sz="2000" dirty="0"/>
                        <a:t>做为列的</a:t>
                      </a:r>
                      <a:r>
                        <a:rPr lang="zh-CN" altLang="en-US" sz="2000" dirty="0">
                          <a:solidFill>
                            <a:srgbClr val="FF0000"/>
                          </a:solidFill>
                        </a:rPr>
                        <a:t>间隔符</a:t>
                      </a:r>
                      <a:r>
                        <a:rPr lang="zh-CN" altLang="en-US" sz="2000" dirty="0"/>
                        <a:t>（</a:t>
                      </a:r>
                      <a:r>
                        <a:rPr lang="en-US" altLang="zh-CN" sz="2000" dirty="0">
                          <a:solidFill>
                            <a:srgbClr val="FF0000"/>
                          </a:solidFill>
                        </a:rPr>
                        <a:t>c</a:t>
                      </a:r>
                      <a:r>
                        <a:rPr lang="zh-CN" altLang="en-US" sz="2000" dirty="0">
                          <a:solidFill>
                            <a:srgbClr val="FF0000"/>
                          </a:solidFill>
                        </a:rPr>
                        <a:t>可以替换</a:t>
                      </a:r>
                      <a:r>
                        <a:rPr lang="zh-CN" altLang="en-US" sz="2000" dirty="0"/>
                        <a:t>）</a:t>
                      </a:r>
                    </a:p>
                  </a:txBody>
                  <a:tcPr/>
                </a:tc>
                <a:extLst>
                  <a:ext uri="{0D108BD9-81ED-4DB2-BD59-A6C34878D82A}">
                    <a16:rowId xmlns:a16="http://schemas.microsoft.com/office/drawing/2014/main" val="10004"/>
                  </a:ext>
                </a:extLst>
              </a:tr>
              <a:tr h="370840">
                <a:tc>
                  <a:txBody>
                    <a:bodyPr/>
                    <a:lstStyle/>
                    <a:p>
                      <a:r>
                        <a:rPr lang="en-US" altLang="zh-CN" sz="2000" dirty="0">
                          <a:solidFill>
                            <a:schemeClr val="tx1"/>
                          </a:solidFill>
                        </a:rPr>
                        <a:t>-b</a:t>
                      </a:r>
                      <a:endParaRPr lang="zh-CN" altLang="en-US" sz="2000" dirty="0">
                        <a:solidFill>
                          <a:schemeClr val="tx1"/>
                        </a:solidFill>
                      </a:endParaRPr>
                    </a:p>
                  </a:txBody>
                  <a:tcPr/>
                </a:tc>
                <a:tc>
                  <a:txBody>
                    <a:bodyPr/>
                    <a:lstStyle/>
                    <a:p>
                      <a:r>
                        <a:rPr lang="zh-CN" altLang="en-US" sz="2000" dirty="0"/>
                        <a:t>忽略前导的空格</a:t>
                      </a:r>
                    </a:p>
                  </a:txBody>
                  <a:tcPr/>
                </a:tc>
                <a:extLst>
                  <a:ext uri="{0D108BD9-81ED-4DB2-BD59-A6C34878D82A}">
                    <a16:rowId xmlns:a16="http://schemas.microsoft.com/office/drawing/2014/main" val="10005"/>
                  </a:ext>
                </a:extLst>
              </a:tr>
              <a:tr h="183852">
                <a:tc>
                  <a:txBody>
                    <a:bodyPr/>
                    <a:lstStyle/>
                    <a:p>
                      <a:r>
                        <a:rPr lang="en-US" altLang="zh-CN" sz="2000" dirty="0"/>
                        <a:t>-</a:t>
                      </a:r>
                      <a:r>
                        <a:rPr lang="en-US" altLang="zh-CN" sz="2000" dirty="0" err="1"/>
                        <a:t>i</a:t>
                      </a:r>
                      <a:endParaRPr lang="zh-CN" altLang="en-US" sz="2000" dirty="0"/>
                    </a:p>
                  </a:txBody>
                  <a:tcPr/>
                </a:tc>
                <a:tc>
                  <a:txBody>
                    <a:bodyPr/>
                    <a:lstStyle/>
                    <a:p>
                      <a:r>
                        <a:rPr lang="zh-CN" altLang="en-US" sz="2000" dirty="0"/>
                        <a:t>只考虑可打印字符</a:t>
                      </a:r>
                    </a:p>
                  </a:txBody>
                  <a:tcPr/>
                </a:tc>
                <a:extLst>
                  <a:ext uri="{0D108BD9-81ED-4DB2-BD59-A6C34878D82A}">
                    <a16:rowId xmlns:a16="http://schemas.microsoft.com/office/drawing/2014/main" val="10006"/>
                  </a:ext>
                </a:extLst>
              </a:tr>
              <a:tr h="185420">
                <a:tc>
                  <a:txBody>
                    <a:bodyPr/>
                    <a:lstStyle/>
                    <a:p>
                      <a:r>
                        <a:rPr lang="en-US" altLang="zh-CN" sz="2000" dirty="0">
                          <a:solidFill>
                            <a:srgbClr val="C00000"/>
                          </a:solidFill>
                        </a:rPr>
                        <a:t>-k </a:t>
                      </a:r>
                      <a:r>
                        <a:rPr lang="en-US" altLang="zh-CN" sz="2000" dirty="0"/>
                        <a:t>N</a:t>
                      </a:r>
                      <a:endParaRPr lang="zh-CN" altLang="en-US" sz="2000" dirty="0"/>
                    </a:p>
                  </a:txBody>
                  <a:tcPr/>
                </a:tc>
                <a:tc>
                  <a:txBody>
                    <a:bodyPr/>
                    <a:lstStyle/>
                    <a:p>
                      <a:r>
                        <a:rPr lang="zh-CN" altLang="en-US" sz="2000" dirty="0"/>
                        <a:t>以</a:t>
                      </a:r>
                      <a:r>
                        <a:rPr lang="zh-CN" altLang="en-US" sz="2000" dirty="0">
                          <a:solidFill>
                            <a:srgbClr val="FF0000"/>
                          </a:solidFill>
                        </a:rPr>
                        <a:t>第</a:t>
                      </a:r>
                      <a:r>
                        <a:rPr lang="en-US" altLang="zh-CN" sz="2000" dirty="0">
                          <a:solidFill>
                            <a:srgbClr val="FF0000"/>
                          </a:solidFill>
                        </a:rPr>
                        <a:t>N</a:t>
                      </a:r>
                      <a:r>
                        <a:rPr lang="zh-CN" altLang="en-US" sz="2000" dirty="0">
                          <a:solidFill>
                            <a:srgbClr val="FF0000"/>
                          </a:solidFill>
                        </a:rPr>
                        <a:t>列</a:t>
                      </a:r>
                      <a:r>
                        <a:rPr lang="zh-CN" altLang="en-US" sz="2000" dirty="0"/>
                        <a:t>进行排序（默认以空格或制表符作为列的间隔符）</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命令举例</a:t>
            </a:r>
          </a:p>
        </p:txBody>
      </p:sp>
      <p:sp>
        <p:nvSpPr>
          <p:cNvPr id="3" name="内容占位符 2"/>
          <p:cNvSpPr>
            <a:spLocks noGrp="1"/>
          </p:cNvSpPr>
          <p:nvPr>
            <p:ph idx="1"/>
          </p:nvPr>
        </p:nvSpPr>
        <p:spPr/>
        <p:txBody>
          <a:bodyPr/>
          <a:lstStyle/>
          <a:p>
            <a:pPr>
              <a:buNone/>
            </a:pPr>
            <a:r>
              <a:rPr lang="fr-FR" altLang="zh-CN" b="1" dirty="0">
                <a:solidFill>
                  <a:schemeClr val="accent6">
                    <a:lumMod val="75000"/>
                  </a:schemeClr>
                </a:solidFill>
              </a:rPr>
              <a:t>$ sort file</a:t>
            </a:r>
          </a:p>
          <a:p>
            <a:pPr>
              <a:buNone/>
            </a:pPr>
            <a:r>
              <a:rPr lang="fr-FR" altLang="zh-CN" b="1" dirty="0">
                <a:solidFill>
                  <a:schemeClr val="accent6">
                    <a:lumMod val="75000"/>
                  </a:schemeClr>
                </a:solidFill>
              </a:rPr>
              <a:t>$ sort -n file</a:t>
            </a:r>
          </a:p>
          <a:p>
            <a:pPr>
              <a:buNone/>
            </a:pPr>
            <a:r>
              <a:rPr lang="fr-FR" altLang="zh-CN" b="1" dirty="0">
                <a:solidFill>
                  <a:schemeClr val="accent6">
                    <a:lumMod val="75000"/>
                  </a:schemeClr>
                </a:solidFill>
              </a:rPr>
              <a:t>$ sort -</a:t>
            </a:r>
            <a:r>
              <a:rPr lang="en-US" altLang="zh-CN" b="1" dirty="0">
                <a:solidFill>
                  <a:schemeClr val="accent6">
                    <a:lumMod val="75000"/>
                  </a:schemeClr>
                </a:solidFill>
              </a:rPr>
              <a:t>f</a:t>
            </a:r>
            <a:r>
              <a:rPr lang="fr-FR" altLang="zh-CN" b="1" dirty="0">
                <a:solidFill>
                  <a:schemeClr val="accent6">
                    <a:lumMod val="75000"/>
                  </a:schemeClr>
                </a:solidFill>
              </a:rPr>
              <a:t>r file </a:t>
            </a:r>
            <a:r>
              <a:rPr lang="zh-CN" altLang="en-US" sz="2400" b="1" dirty="0">
                <a:solidFill>
                  <a:schemeClr val="accent6">
                    <a:lumMod val="75000"/>
                  </a:schemeClr>
                </a:solidFill>
              </a:rPr>
              <a:t>忽略字母的大小写差异 逆向排序 </a:t>
            </a:r>
            <a:endParaRPr lang="fr-FR" altLang="zh-CN" b="1" dirty="0">
              <a:solidFill>
                <a:schemeClr val="accent6">
                  <a:lumMod val="75000"/>
                </a:schemeClr>
              </a:solidFill>
            </a:endParaRPr>
          </a:p>
          <a:p>
            <a:pPr>
              <a:buNone/>
            </a:pPr>
            <a:r>
              <a:rPr lang="fr-FR" altLang="zh-CN" b="1" dirty="0">
                <a:solidFill>
                  <a:schemeClr val="accent6">
                    <a:lumMod val="75000"/>
                  </a:schemeClr>
                </a:solidFill>
              </a:rPr>
              <a:t>$ sort -u file </a:t>
            </a:r>
            <a:r>
              <a:rPr lang="zh-CN" altLang="en-US" sz="2400" b="1" dirty="0">
                <a:solidFill>
                  <a:schemeClr val="accent6">
                    <a:lumMod val="75000"/>
                  </a:schemeClr>
                </a:solidFill>
              </a:rPr>
              <a:t>忽略字母的大小写差异 逆向排序 </a:t>
            </a:r>
            <a:endParaRPr lang="fr-FR" altLang="zh-CN" sz="2400" b="1" dirty="0">
              <a:solidFill>
                <a:schemeClr val="accent6">
                  <a:lumMod val="75000"/>
                </a:schemeClr>
              </a:solidFill>
            </a:endParaRPr>
          </a:p>
          <a:p>
            <a:pPr>
              <a:buNone/>
            </a:pPr>
            <a:r>
              <a:rPr lang="fr-FR" altLang="zh-CN" b="1" dirty="0">
                <a:solidFill>
                  <a:srgbClr val="C00000"/>
                </a:solidFill>
              </a:rPr>
              <a:t>$ sort file1 file2</a:t>
            </a:r>
          </a:p>
          <a:p>
            <a:pPr>
              <a:buNone/>
            </a:pPr>
            <a:r>
              <a:rPr lang="fr-FR" altLang="zh-CN" b="1" dirty="0">
                <a:solidFill>
                  <a:srgbClr val="C00000"/>
                </a:solidFill>
              </a:rPr>
              <a:t>$ sort -n -k 3 -t ':'  /etc/passwd</a:t>
            </a:r>
          </a:p>
          <a:p>
            <a:pPr>
              <a:buNone/>
            </a:pPr>
            <a:r>
              <a:rPr lang="zh-CN" altLang="en-US" sz="2400" b="1" dirty="0">
                <a:solidFill>
                  <a:srgbClr val="C00000"/>
                </a:solidFill>
              </a:rPr>
              <a:t>根据以：为间隔符的第三列的字符串数值进行排序</a:t>
            </a:r>
          </a:p>
          <a:p>
            <a:pPr>
              <a:buNone/>
            </a:pPr>
            <a:endParaRPr lang="fr-FR" altLang="zh-CN" b="1" dirty="0">
              <a:solidFill>
                <a:srgbClr val="C00000"/>
              </a:solidFill>
            </a:endParaRPr>
          </a:p>
          <a:p>
            <a:pPr>
              <a:buNone/>
            </a:pPr>
            <a:endParaRPr lang="zh-CN" altLang="en-US" b="1" dirty="0">
              <a:solidFill>
                <a:srgbClr val="C00000"/>
              </a:solidFill>
            </a:endParaRPr>
          </a:p>
        </p:txBody>
      </p:sp>
    </p:spTree>
    <p:extLst>
      <p:ext uri="{BB962C8B-B14F-4D97-AF65-F5344CB8AC3E}">
        <p14:creationId xmlns:p14="http://schemas.microsoft.com/office/powerpoint/2010/main" val="368084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2C7F430-000E-462B-A09C-7D326F1FDDB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377"/>
          <a:stretch/>
        </p:blipFill>
        <p:spPr>
          <a:xfrm>
            <a:off x="2" y="1"/>
            <a:ext cx="6732238" cy="4637382"/>
          </a:xfrm>
          <a:prstGeom prst="rect">
            <a:avLst/>
          </a:prstGeom>
        </p:spPr>
      </p:pic>
      <p:cxnSp>
        <p:nvCxnSpPr>
          <p:cNvPr id="8" name="直接连接符 7">
            <a:extLst>
              <a:ext uri="{FF2B5EF4-FFF2-40B4-BE49-F238E27FC236}">
                <a16:creationId xmlns:a16="http://schemas.microsoft.com/office/drawing/2014/main" id="{6DFDEEC2-5787-47E5-B3F8-5ABED7326A70}"/>
              </a:ext>
            </a:extLst>
          </p:cNvPr>
          <p:cNvCxnSpPr>
            <a:cxnSpLocks/>
          </p:cNvCxnSpPr>
          <p:nvPr/>
        </p:nvCxnSpPr>
        <p:spPr bwMode="auto">
          <a:xfrm>
            <a:off x="2661817" y="260648"/>
            <a:ext cx="219821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AE51AE03-45A4-4468-AF60-67341C5BE720}"/>
              </a:ext>
            </a:extLst>
          </p:cNvPr>
          <p:cNvSpPr txBox="1"/>
          <p:nvPr/>
        </p:nvSpPr>
        <p:spPr>
          <a:xfrm>
            <a:off x="4942238" y="0"/>
            <a:ext cx="2559366" cy="400110"/>
          </a:xfrm>
          <a:prstGeom prst="rect">
            <a:avLst/>
          </a:prstGeom>
          <a:noFill/>
        </p:spPr>
        <p:txBody>
          <a:bodyPr wrap="square" rtlCol="0">
            <a:spAutoFit/>
          </a:bodyPr>
          <a:lstStyle/>
          <a:p>
            <a:r>
              <a:rPr lang="zh-CN" altLang="en-US" sz="2000" dirty="0">
                <a:solidFill>
                  <a:srgbClr val="FF0000"/>
                </a:solidFill>
              </a:rPr>
              <a:t>查看文件内容</a:t>
            </a:r>
          </a:p>
        </p:txBody>
      </p:sp>
      <p:cxnSp>
        <p:nvCxnSpPr>
          <p:cNvPr id="17" name="直接连接符 16">
            <a:extLst>
              <a:ext uri="{FF2B5EF4-FFF2-40B4-BE49-F238E27FC236}">
                <a16:creationId xmlns:a16="http://schemas.microsoft.com/office/drawing/2014/main" id="{1FC99C9D-1D6F-4AD0-8594-D8007A80EAF9}"/>
              </a:ext>
            </a:extLst>
          </p:cNvPr>
          <p:cNvCxnSpPr>
            <a:cxnSpLocks/>
          </p:cNvCxnSpPr>
          <p:nvPr/>
        </p:nvCxnSpPr>
        <p:spPr bwMode="auto">
          <a:xfrm>
            <a:off x="2771800" y="2564904"/>
            <a:ext cx="221326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DFF08B68-5BF4-43D5-85E1-E8A66D4370C4}"/>
              </a:ext>
            </a:extLst>
          </p:cNvPr>
          <p:cNvCxnSpPr>
            <a:cxnSpLocks/>
          </p:cNvCxnSpPr>
          <p:nvPr/>
        </p:nvCxnSpPr>
        <p:spPr bwMode="auto">
          <a:xfrm flipH="1">
            <a:off x="4860033" y="2318692"/>
            <a:ext cx="360039" cy="21748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310323F4-082B-4591-9DD9-C0DA7DF496A8}"/>
              </a:ext>
            </a:extLst>
          </p:cNvPr>
          <p:cNvSpPr txBox="1"/>
          <p:nvPr/>
        </p:nvSpPr>
        <p:spPr>
          <a:xfrm>
            <a:off x="5162993" y="2063395"/>
            <a:ext cx="2044709" cy="707886"/>
          </a:xfrm>
          <a:prstGeom prst="rect">
            <a:avLst/>
          </a:prstGeom>
          <a:noFill/>
        </p:spPr>
        <p:txBody>
          <a:bodyPr wrap="square" rtlCol="0">
            <a:spAutoFit/>
          </a:bodyPr>
          <a:lstStyle/>
          <a:p>
            <a:r>
              <a:rPr lang="zh-CN" altLang="en-US" sz="2000" dirty="0">
                <a:solidFill>
                  <a:srgbClr val="FF0000"/>
                </a:solidFill>
              </a:rPr>
              <a:t>文件内容排序</a:t>
            </a:r>
            <a:endParaRPr lang="en-US" altLang="zh-CN" sz="2000" dirty="0">
              <a:solidFill>
                <a:srgbClr val="FF0000"/>
              </a:solidFill>
            </a:endParaRPr>
          </a:p>
          <a:p>
            <a:endParaRPr lang="zh-CN" altLang="en-US" sz="2000" dirty="0">
              <a:solidFill>
                <a:srgbClr val="FF0000"/>
              </a:solidFill>
            </a:endParaRPr>
          </a:p>
        </p:txBody>
      </p:sp>
      <p:sp>
        <p:nvSpPr>
          <p:cNvPr id="23" name="文本框 22">
            <a:extLst>
              <a:ext uri="{FF2B5EF4-FFF2-40B4-BE49-F238E27FC236}">
                <a16:creationId xmlns:a16="http://schemas.microsoft.com/office/drawing/2014/main" id="{C1DC1368-0A63-4A12-A22D-C59FAEC71ADB}"/>
              </a:ext>
            </a:extLst>
          </p:cNvPr>
          <p:cNvSpPr txBox="1"/>
          <p:nvPr/>
        </p:nvSpPr>
        <p:spPr>
          <a:xfrm>
            <a:off x="5940152" y="679404"/>
            <a:ext cx="3030071" cy="923330"/>
          </a:xfrm>
          <a:prstGeom prst="rect">
            <a:avLst/>
          </a:prstGeom>
          <a:solidFill>
            <a:schemeClr val="accent2">
              <a:lumMod val="40000"/>
              <a:lumOff val="60000"/>
            </a:schemeClr>
          </a:solidFill>
        </p:spPr>
        <p:txBody>
          <a:bodyPr wrap="square">
            <a:spAutoFit/>
          </a:bodyPr>
          <a:lstStyle/>
          <a:p>
            <a:r>
              <a:rPr lang="zh-CN" altLang="en-US" sz="1800" b="1" dirty="0">
                <a:solidFill>
                  <a:srgbClr val="FF0000"/>
                </a:solidFill>
              </a:rPr>
              <a:t>默认按行从首字符向后，依次按 </a:t>
            </a:r>
            <a:r>
              <a:rPr lang="en-US" altLang="zh-CN" sz="1800" b="1" dirty="0">
                <a:solidFill>
                  <a:srgbClr val="FF0000"/>
                </a:solidFill>
              </a:rPr>
              <a:t>ASCII </a:t>
            </a:r>
            <a:r>
              <a:rPr lang="zh-CN" altLang="en-US" sz="1800" b="1" dirty="0">
                <a:solidFill>
                  <a:srgbClr val="FF0000"/>
                </a:solidFill>
              </a:rPr>
              <a:t>码值升序排序，并区分字母大小写</a:t>
            </a:r>
          </a:p>
        </p:txBody>
      </p:sp>
      <p:pic>
        <p:nvPicPr>
          <p:cNvPr id="25" name="图片 24">
            <a:extLst>
              <a:ext uri="{FF2B5EF4-FFF2-40B4-BE49-F238E27FC236}">
                <a16:creationId xmlns:a16="http://schemas.microsoft.com/office/drawing/2014/main" id="{AD946860-DAA2-46B9-8F7F-EB7F56D95B2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725" t="2222" b="-1"/>
          <a:stretch/>
        </p:blipFill>
        <p:spPr>
          <a:xfrm>
            <a:off x="0" y="4637383"/>
            <a:ext cx="6983122" cy="2220617"/>
          </a:xfrm>
          <a:prstGeom prst="rect">
            <a:avLst/>
          </a:prstGeom>
        </p:spPr>
      </p:pic>
      <p:cxnSp>
        <p:nvCxnSpPr>
          <p:cNvPr id="30" name="直接连接符 29">
            <a:extLst>
              <a:ext uri="{FF2B5EF4-FFF2-40B4-BE49-F238E27FC236}">
                <a16:creationId xmlns:a16="http://schemas.microsoft.com/office/drawing/2014/main" id="{87CB5D46-73C8-4E0A-8439-23405309A8AC}"/>
              </a:ext>
            </a:extLst>
          </p:cNvPr>
          <p:cNvCxnSpPr>
            <a:cxnSpLocks/>
          </p:cNvCxnSpPr>
          <p:nvPr/>
        </p:nvCxnSpPr>
        <p:spPr bwMode="auto">
          <a:xfrm>
            <a:off x="2764282" y="4869159"/>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123B942D-4941-4057-9229-EA7B58C67895}"/>
              </a:ext>
            </a:extLst>
          </p:cNvPr>
          <p:cNvCxnSpPr>
            <a:cxnSpLocks/>
          </p:cNvCxnSpPr>
          <p:nvPr/>
        </p:nvCxnSpPr>
        <p:spPr bwMode="auto">
          <a:xfrm flipH="1" flipV="1">
            <a:off x="5162993" y="4869159"/>
            <a:ext cx="489127" cy="42351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CD405AE8-5B20-43A6-AF06-DCB0B08C0831}"/>
              </a:ext>
            </a:extLst>
          </p:cNvPr>
          <p:cNvSpPr txBox="1"/>
          <p:nvPr/>
        </p:nvSpPr>
        <p:spPr>
          <a:xfrm>
            <a:off x="5652120" y="5098044"/>
            <a:ext cx="2520280" cy="707886"/>
          </a:xfrm>
          <a:prstGeom prst="rect">
            <a:avLst/>
          </a:prstGeom>
          <a:noFill/>
        </p:spPr>
        <p:txBody>
          <a:bodyPr wrap="square" rtlCol="0">
            <a:spAutoFit/>
          </a:bodyPr>
          <a:lstStyle/>
          <a:p>
            <a:r>
              <a:rPr lang="zh-CN" altLang="en-US" sz="2000" dirty="0">
                <a:solidFill>
                  <a:srgbClr val="FF0000"/>
                </a:solidFill>
              </a:rPr>
              <a:t>以：为分隔符，按第三列字符数值排序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BD1B87-6ABC-4E30-8A3B-5ECBA123F6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6599" r="87481"/>
          <a:stretch/>
        </p:blipFill>
        <p:spPr>
          <a:xfrm>
            <a:off x="135644" y="1556792"/>
            <a:ext cx="1268004" cy="2223691"/>
          </a:xfrm>
          <a:prstGeom prst="rect">
            <a:avLst/>
          </a:prstGeom>
        </p:spPr>
      </p:pic>
      <p:sp>
        <p:nvSpPr>
          <p:cNvPr id="2" name="标题 1"/>
          <p:cNvSpPr>
            <a:spLocks noGrp="1"/>
          </p:cNvSpPr>
          <p:nvPr>
            <p:ph type="title"/>
          </p:nvPr>
        </p:nvSpPr>
        <p:spPr/>
        <p:txBody>
          <a:bodyPr/>
          <a:lstStyle/>
          <a:p>
            <a:r>
              <a:rPr lang="en-US" altLang="zh-CN" dirty="0" err="1"/>
              <a:t>uniq</a:t>
            </a:r>
            <a:r>
              <a:rPr lang="zh-CN" altLang="en-US" dirty="0"/>
              <a:t>命令</a:t>
            </a:r>
          </a:p>
        </p:txBody>
      </p:sp>
      <p:sp>
        <p:nvSpPr>
          <p:cNvPr id="3" name="内容占位符 2"/>
          <p:cNvSpPr>
            <a:spLocks noGrp="1"/>
          </p:cNvSpPr>
          <p:nvPr>
            <p:ph idx="1"/>
          </p:nvPr>
        </p:nvSpPr>
        <p:spPr>
          <a:xfrm>
            <a:off x="1164431" y="1313624"/>
            <a:ext cx="7772400" cy="4114800"/>
          </a:xfrm>
        </p:spPr>
        <p:txBody>
          <a:bodyPr/>
          <a:lstStyle/>
          <a:p>
            <a:r>
              <a:rPr lang="zh-CN" altLang="zh-CN" dirty="0"/>
              <a:t>功能</a:t>
            </a:r>
            <a:r>
              <a:rPr lang="zh-CN" altLang="en-US" dirty="0"/>
              <a:t>：删除文本文件中</a:t>
            </a:r>
            <a:r>
              <a:rPr lang="zh-CN" altLang="en-US" dirty="0">
                <a:solidFill>
                  <a:srgbClr val="C00000"/>
                </a:solidFill>
              </a:rPr>
              <a:t>连续的重复的行</a:t>
            </a:r>
          </a:p>
          <a:p>
            <a:r>
              <a:rPr lang="zh-CN" altLang="zh-CN" dirty="0"/>
              <a:t>格式：</a:t>
            </a:r>
            <a:r>
              <a:rPr lang="en-US" altLang="zh-CN" dirty="0" err="1">
                <a:solidFill>
                  <a:schemeClr val="accent6">
                    <a:lumMod val="75000"/>
                  </a:schemeClr>
                </a:solidFill>
              </a:rPr>
              <a:t>uniq</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p:txBody>
      </p:sp>
      <p:pic>
        <p:nvPicPr>
          <p:cNvPr id="5" name="图片 4">
            <a:extLst>
              <a:ext uri="{FF2B5EF4-FFF2-40B4-BE49-F238E27FC236}">
                <a16:creationId xmlns:a16="http://schemas.microsoft.com/office/drawing/2014/main" id="{4275DF09-43CC-4734-8F3D-208D672E64A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49693"/>
          <a:stretch/>
        </p:blipFill>
        <p:spPr>
          <a:xfrm>
            <a:off x="35497" y="3864809"/>
            <a:ext cx="8712968" cy="2217330"/>
          </a:xfrm>
          <a:prstGeom prst="rect">
            <a:avLst/>
          </a:prstGeom>
        </p:spPr>
      </p:pic>
      <p:graphicFrame>
        <p:nvGraphicFramePr>
          <p:cNvPr id="7" name="表格 6">
            <a:extLst>
              <a:ext uri="{FF2B5EF4-FFF2-40B4-BE49-F238E27FC236}">
                <a16:creationId xmlns:a16="http://schemas.microsoft.com/office/drawing/2014/main" id="{A6089DE5-2256-425F-A1F8-B2C9BBC71B66}"/>
              </a:ext>
            </a:extLst>
          </p:cNvPr>
          <p:cNvGraphicFramePr>
            <a:graphicFrameLocks noGrp="1"/>
          </p:cNvGraphicFramePr>
          <p:nvPr>
            <p:extLst>
              <p:ext uri="{D42A27DB-BD31-4B8C-83A1-F6EECF244321}">
                <p14:modId xmlns:p14="http://schemas.microsoft.com/office/powerpoint/2010/main" val="1901018155"/>
              </p:ext>
            </p:extLst>
          </p:nvPr>
        </p:nvGraphicFramePr>
        <p:xfrm>
          <a:off x="2258677" y="2539318"/>
          <a:ext cx="5405828" cy="1188720"/>
        </p:xfrm>
        <a:graphic>
          <a:graphicData uri="http://schemas.openxmlformats.org/drawingml/2006/table">
            <a:tbl>
              <a:tblPr firstRow="1" bandRow="1">
                <a:tableStyleId>{21E4AEA4-8DFA-4A89-87EB-49C32662AFE0}</a:tableStyleId>
              </a:tblPr>
              <a:tblGrid>
                <a:gridCol w="751187">
                  <a:extLst>
                    <a:ext uri="{9D8B030D-6E8A-4147-A177-3AD203B41FA5}">
                      <a16:colId xmlns:a16="http://schemas.microsoft.com/office/drawing/2014/main" val="20000"/>
                    </a:ext>
                  </a:extLst>
                </a:gridCol>
                <a:gridCol w="465464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a:t>
                      </a:r>
                      <a:r>
                        <a:rPr lang="en-US" altLang="zh-CN" sz="2000" dirty="0" err="1">
                          <a:solidFill>
                            <a:srgbClr val="C00000"/>
                          </a:solidFill>
                        </a:rPr>
                        <a:t>i</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字符</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-c</a:t>
                      </a:r>
                      <a:endParaRPr lang="zh-CN" altLang="en-US" sz="2000" dirty="0">
                        <a:solidFill>
                          <a:srgbClr val="C00000"/>
                        </a:solidFill>
                      </a:endParaRPr>
                    </a:p>
                  </a:txBody>
                  <a:tcPr/>
                </a:tc>
                <a:tc>
                  <a:txBody>
                    <a:bodyPr/>
                    <a:lstStyle/>
                    <a:p>
                      <a:r>
                        <a:rPr lang="zh-CN" altLang="en-US" sz="2000" dirty="0"/>
                        <a:t>进行重复次数计数</a:t>
                      </a:r>
                    </a:p>
                  </a:txBody>
                  <a:tcPr/>
                </a:tc>
                <a:extLst>
                  <a:ext uri="{0D108BD9-81ED-4DB2-BD59-A6C34878D82A}">
                    <a16:rowId xmlns:a16="http://schemas.microsoft.com/office/drawing/2014/main" val="10001"/>
                  </a:ext>
                </a:extLst>
              </a:tr>
            </a:tbl>
          </a:graphicData>
        </a:graphic>
      </p:graphicFrame>
      <p:sp>
        <p:nvSpPr>
          <p:cNvPr id="11" name="矩形: 圆角 10">
            <a:extLst>
              <a:ext uri="{FF2B5EF4-FFF2-40B4-BE49-F238E27FC236}">
                <a16:creationId xmlns:a16="http://schemas.microsoft.com/office/drawing/2014/main" id="{78AC24AE-2C05-4E2E-8A69-6A5711094D15}"/>
              </a:ext>
            </a:extLst>
          </p:cNvPr>
          <p:cNvSpPr/>
          <p:nvPr/>
        </p:nvSpPr>
        <p:spPr bwMode="auto">
          <a:xfrm>
            <a:off x="35496" y="1484784"/>
            <a:ext cx="1102476" cy="2353958"/>
          </a:xfrm>
          <a:prstGeom prst="roundRect">
            <a:avLst/>
          </a:prstGeom>
          <a:noFill/>
          <a:ln w="38100" cap="flat" cmpd="sng" algn="ctr">
            <a:solidFill>
              <a:schemeClr val="tx2">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cxnSp>
        <p:nvCxnSpPr>
          <p:cNvPr id="17" name="直接连接符 16">
            <a:extLst>
              <a:ext uri="{FF2B5EF4-FFF2-40B4-BE49-F238E27FC236}">
                <a16:creationId xmlns:a16="http://schemas.microsoft.com/office/drawing/2014/main" id="{0C6017E6-1DD8-4927-9B14-7584B999DE24}"/>
              </a:ext>
            </a:extLst>
          </p:cNvPr>
          <p:cNvCxnSpPr/>
          <p:nvPr/>
        </p:nvCxnSpPr>
        <p:spPr bwMode="auto">
          <a:xfrm>
            <a:off x="2771800" y="4134050"/>
            <a:ext cx="4608512"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19" name="图片 18">
            <a:extLst>
              <a:ext uri="{FF2B5EF4-FFF2-40B4-BE49-F238E27FC236}">
                <a16:creationId xmlns:a16="http://schemas.microsoft.com/office/drawing/2014/main" id="{9DA1685E-2CBC-4E44-B4B4-7A49039CAA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7459" b="5415"/>
          <a:stretch/>
        </p:blipFill>
        <p:spPr>
          <a:xfrm>
            <a:off x="0" y="6052358"/>
            <a:ext cx="9144000" cy="709558"/>
          </a:xfrm>
          <a:prstGeom prst="rect">
            <a:avLst/>
          </a:prstGeom>
        </p:spPr>
      </p:pic>
      <p:cxnSp>
        <p:nvCxnSpPr>
          <p:cNvPr id="22" name="直接箭头连接符 21">
            <a:extLst>
              <a:ext uri="{FF2B5EF4-FFF2-40B4-BE49-F238E27FC236}">
                <a16:creationId xmlns:a16="http://schemas.microsoft.com/office/drawing/2014/main" id="{81722849-5CB3-4C99-9B2D-FD3EF2F8DABF}"/>
              </a:ext>
            </a:extLst>
          </p:cNvPr>
          <p:cNvCxnSpPr/>
          <p:nvPr/>
        </p:nvCxnSpPr>
        <p:spPr bwMode="auto">
          <a:xfrm flipH="1" flipV="1">
            <a:off x="1164431" y="2996952"/>
            <a:ext cx="1679377" cy="1137098"/>
          </a:xfrm>
          <a:prstGeom prst="straightConnector1">
            <a:avLst/>
          </a:prstGeom>
          <a:solidFill>
            <a:schemeClr val="accent1"/>
          </a:solidFill>
          <a:ln w="349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B13BDFEF-01D2-4169-A7B8-757F8C03DD51}"/>
              </a:ext>
            </a:extLst>
          </p:cNvPr>
          <p:cNvCxnSpPr>
            <a:cxnSpLocks/>
          </p:cNvCxnSpPr>
          <p:nvPr/>
        </p:nvCxnSpPr>
        <p:spPr bwMode="auto">
          <a:xfrm>
            <a:off x="7236296" y="5661248"/>
            <a:ext cx="1512169"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直接连接符 24">
            <a:extLst>
              <a:ext uri="{FF2B5EF4-FFF2-40B4-BE49-F238E27FC236}">
                <a16:creationId xmlns:a16="http://schemas.microsoft.com/office/drawing/2014/main" id="{A776CBC0-EE10-41BC-85E2-8D2E376A9C15}"/>
              </a:ext>
            </a:extLst>
          </p:cNvPr>
          <p:cNvCxnSpPr>
            <a:cxnSpLocks/>
          </p:cNvCxnSpPr>
          <p:nvPr/>
        </p:nvCxnSpPr>
        <p:spPr bwMode="auto">
          <a:xfrm>
            <a:off x="7236296" y="6381328"/>
            <a:ext cx="180020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8" name="文本框 27">
            <a:extLst>
              <a:ext uri="{FF2B5EF4-FFF2-40B4-BE49-F238E27FC236}">
                <a16:creationId xmlns:a16="http://schemas.microsoft.com/office/drawing/2014/main" id="{DAF6B60F-33F7-4EEB-A9F4-2AFE1A5DD2E4}"/>
              </a:ext>
            </a:extLst>
          </p:cNvPr>
          <p:cNvSpPr txBox="1"/>
          <p:nvPr/>
        </p:nvSpPr>
        <p:spPr>
          <a:xfrm>
            <a:off x="3391931" y="6407137"/>
            <a:ext cx="1723549" cy="400110"/>
          </a:xfrm>
          <a:prstGeom prst="rect">
            <a:avLst/>
          </a:prstGeom>
          <a:solidFill>
            <a:schemeClr val="accent2">
              <a:lumMod val="60000"/>
              <a:lumOff val="40000"/>
            </a:schemeClr>
          </a:solidFill>
        </p:spPr>
        <p:txBody>
          <a:bodyPr wrap="none" rtlCol="0">
            <a:spAutoFit/>
          </a:bodyPr>
          <a:lstStyle/>
          <a:p>
            <a:r>
              <a:rPr lang="zh-CN" altLang="en-US" sz="2000" dirty="0">
                <a:solidFill>
                  <a:srgbClr val="C00000"/>
                </a:solidFill>
              </a:rPr>
              <a:t>统计重复次数</a:t>
            </a:r>
          </a:p>
        </p:txBody>
      </p:sp>
    </p:spTree>
    <p:extLst>
      <p:ext uri="{BB962C8B-B14F-4D97-AF65-F5344CB8AC3E}">
        <p14:creationId xmlns:p14="http://schemas.microsoft.com/office/powerpoint/2010/main" val="1446403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a:t>
            </a:r>
            <a:r>
              <a:rPr lang="zh-CN" altLang="en-US" dirty="0"/>
              <a:t>命令</a:t>
            </a:r>
          </a:p>
        </p:txBody>
      </p:sp>
      <p:sp>
        <p:nvSpPr>
          <p:cNvPr id="3" name="内容占位符 2"/>
          <p:cNvSpPr>
            <a:spLocks noGrp="1"/>
          </p:cNvSpPr>
          <p:nvPr>
            <p:ph idx="1"/>
          </p:nvPr>
        </p:nvSpPr>
        <p:spPr>
          <a:xfrm>
            <a:off x="1026493" y="1412776"/>
            <a:ext cx="6842645" cy="4646141"/>
          </a:xfrm>
        </p:spPr>
        <p:txBody>
          <a:bodyPr/>
          <a:lstStyle/>
          <a:p>
            <a:r>
              <a:rPr lang="zh-CN" altLang="en-US" sz="2800" dirty="0"/>
              <a:t>功能：比较两个文本文件的差异</a:t>
            </a:r>
          </a:p>
          <a:p>
            <a:r>
              <a:rPr lang="zh-CN" altLang="en-US" sz="2800" dirty="0"/>
              <a:t>格式：</a:t>
            </a:r>
            <a:r>
              <a:rPr lang="en-US" altLang="zh-CN" sz="2800" dirty="0">
                <a:solidFill>
                  <a:schemeClr val="accent6">
                    <a:lumMod val="75000"/>
                  </a:schemeClr>
                </a:solidFill>
              </a:rPr>
              <a:t>diff [</a:t>
            </a:r>
            <a:r>
              <a:rPr lang="zh-CN" altLang="en-US" sz="2800" dirty="0">
                <a:solidFill>
                  <a:schemeClr val="accent6">
                    <a:lumMod val="75000"/>
                  </a:schemeClr>
                </a:solidFill>
              </a:rPr>
              <a:t>选项</a:t>
            </a:r>
            <a:r>
              <a:rPr lang="en-US" altLang="zh-CN" sz="2800" dirty="0">
                <a:solidFill>
                  <a:schemeClr val="accent6">
                    <a:lumMod val="75000"/>
                  </a:schemeClr>
                </a:solidFill>
              </a:rPr>
              <a:t>] [</a:t>
            </a:r>
            <a:r>
              <a:rPr lang="zh-CN" altLang="zh-CN" sz="2800" dirty="0">
                <a:solidFill>
                  <a:schemeClr val="accent6">
                    <a:lumMod val="75000"/>
                  </a:schemeClr>
                </a:solidFill>
              </a:rPr>
              <a:t>文件</a:t>
            </a:r>
            <a:r>
              <a:rPr lang="en-US" altLang="zh-CN" sz="2800" dirty="0">
                <a:solidFill>
                  <a:schemeClr val="accent6">
                    <a:lumMod val="75000"/>
                  </a:schemeClr>
                </a:solidFill>
              </a:rPr>
              <a:t>1][</a:t>
            </a:r>
            <a:r>
              <a:rPr lang="zh-CN" altLang="en-US" sz="2800" dirty="0">
                <a:solidFill>
                  <a:schemeClr val="accent6">
                    <a:lumMod val="75000"/>
                  </a:schemeClr>
                </a:solidFill>
              </a:rPr>
              <a:t>文件</a:t>
            </a:r>
            <a:r>
              <a:rPr lang="en-US" altLang="zh-CN" sz="2800" dirty="0">
                <a:solidFill>
                  <a:schemeClr val="accent6">
                    <a:lumMod val="75000"/>
                  </a:schemeClr>
                </a:solidFill>
              </a:rPr>
              <a:t>2]</a:t>
            </a:r>
          </a:p>
          <a:p>
            <a:r>
              <a:rPr lang="zh-CN" altLang="en-US" sz="2800" dirty="0"/>
              <a:t>选项</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pPr marL="0" indent="0">
              <a:buNone/>
            </a:pPr>
            <a:endParaRPr lang="en-US" altLang="zh-CN" sz="2800" dirty="0"/>
          </a:p>
          <a:p>
            <a:pPr lvl="1"/>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3851978950"/>
              </p:ext>
            </p:extLst>
          </p:nvPr>
        </p:nvGraphicFramePr>
        <p:xfrm>
          <a:off x="1227287" y="2954775"/>
          <a:ext cx="6641851" cy="3188416"/>
        </p:xfrm>
        <a:graphic>
          <a:graphicData uri="http://schemas.openxmlformats.org/drawingml/2006/table">
            <a:tbl>
              <a:tblPr firstRow="1" bandRow="1">
                <a:tableStyleId>{21E4AEA4-8DFA-4A89-87EB-49C32662AFE0}</a:tableStyleId>
              </a:tblPr>
              <a:tblGrid>
                <a:gridCol w="694874">
                  <a:extLst>
                    <a:ext uri="{9D8B030D-6E8A-4147-A177-3AD203B41FA5}">
                      <a16:colId xmlns:a16="http://schemas.microsoft.com/office/drawing/2014/main" val="20000"/>
                    </a:ext>
                  </a:extLst>
                </a:gridCol>
                <a:gridCol w="5946977">
                  <a:extLst>
                    <a:ext uri="{9D8B030D-6E8A-4147-A177-3AD203B41FA5}">
                      <a16:colId xmlns:a16="http://schemas.microsoft.com/office/drawing/2014/main" val="20001"/>
                    </a:ext>
                  </a:extLst>
                </a:gridCol>
              </a:tblGrid>
              <a:tr h="364272">
                <a:tc>
                  <a:txBody>
                    <a:bodyPr/>
                    <a:lstStyle/>
                    <a:p>
                      <a:r>
                        <a:rPr lang="zh-CN" altLang="en-US" sz="2000" b="1" kern="1200" dirty="0">
                          <a:solidFill>
                            <a:srgbClr val="C00000"/>
                          </a:solidFill>
                        </a:rPr>
                        <a:t>选项</a:t>
                      </a:r>
                      <a:endParaRPr lang="zh-CN" altLang="en-US" sz="2000" b="1" kern="1200" dirty="0">
                        <a:solidFill>
                          <a:srgbClr val="C00000"/>
                        </a:solidFill>
                        <a:latin typeface="+mn-lt"/>
                        <a:ea typeface="+mn-ea"/>
                        <a:cs typeface="+mn-cs"/>
                      </a:endParaRPr>
                    </a:p>
                  </a:txBody>
                  <a:tcPr/>
                </a:tc>
                <a:tc>
                  <a:txBody>
                    <a:bodyPr/>
                    <a:lstStyle/>
                    <a:p>
                      <a:r>
                        <a:rPr lang="zh-CN" altLang="en-US" sz="2000" b="1" kern="1200" dirty="0">
                          <a:solidFill>
                            <a:srgbClr val="C00000"/>
                          </a:solidFill>
                        </a:rPr>
                        <a:t>说明</a:t>
                      </a:r>
                      <a:endParaRPr lang="zh-CN" altLang="en-US" sz="2000" b="1" kern="1200" dirty="0">
                        <a:solidFill>
                          <a:srgbClr val="C00000"/>
                        </a:solidFill>
                        <a:latin typeface="+mn-lt"/>
                        <a:ea typeface="+mn-ea"/>
                        <a:cs typeface="+mn-cs"/>
                      </a:endParaRPr>
                    </a:p>
                  </a:txBody>
                  <a:tcPr/>
                </a:tc>
                <a:extLst>
                  <a:ext uri="{0D108BD9-81ED-4DB2-BD59-A6C34878D82A}">
                    <a16:rowId xmlns:a16="http://schemas.microsoft.com/office/drawing/2014/main" val="10000"/>
                  </a:ext>
                </a:extLst>
              </a:tr>
              <a:tr h="348836">
                <a:tc>
                  <a:txBody>
                    <a:bodyPr/>
                    <a:lstStyle/>
                    <a:p>
                      <a:r>
                        <a:rPr lang="en-US" altLang="zh-CN" sz="2000" b="0" kern="1200" dirty="0">
                          <a:solidFill>
                            <a:srgbClr val="FF0000"/>
                          </a:solidFill>
                        </a:rPr>
                        <a:t>-</a:t>
                      </a:r>
                      <a:r>
                        <a:rPr lang="en-US" altLang="zh-CN" sz="2000" b="0" kern="1200" dirty="0" err="1">
                          <a:solidFill>
                            <a:srgbClr val="FF0000"/>
                          </a:solidFill>
                        </a:rPr>
                        <a:t>i</a:t>
                      </a:r>
                      <a:endParaRPr lang="zh-CN" altLang="en-US" sz="2000" b="0" kern="1200" dirty="0">
                        <a:solidFill>
                          <a:srgbClr val="FF0000"/>
                        </a:solidFill>
                        <a:latin typeface="+mn-lt"/>
                        <a:ea typeface="+mn-ea"/>
                        <a:cs typeface="+mn-cs"/>
                      </a:endParaRPr>
                    </a:p>
                  </a:txBody>
                  <a:tcPr/>
                </a:tc>
                <a:tc>
                  <a:txBody>
                    <a:bodyPr/>
                    <a:lstStyle/>
                    <a:p>
                      <a:r>
                        <a:rPr lang="zh-CN" altLang="en-US" sz="2000" b="0" kern="1200" dirty="0">
                          <a:solidFill>
                            <a:schemeClr val="dk1"/>
                          </a:solidFill>
                        </a:rPr>
                        <a:t>忽略大小写的差异</a:t>
                      </a:r>
                      <a:endParaRPr lang="zh-CN" altLang="en-US" sz="20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48836">
                <a:tc>
                  <a:txBody>
                    <a:bodyPr/>
                    <a:lstStyle/>
                    <a:p>
                      <a:r>
                        <a:rPr lang="en-US" altLang="zh-CN" sz="2000" dirty="0"/>
                        <a:t>-</a:t>
                      </a:r>
                      <a:endParaRPr lang="zh-CN" altLang="en-US" sz="2000" dirty="0"/>
                    </a:p>
                  </a:txBody>
                  <a:tcPr/>
                </a:tc>
                <a:tc>
                  <a:txBody>
                    <a:bodyPr/>
                    <a:lstStyle/>
                    <a:p>
                      <a:r>
                        <a:rPr lang="zh-CN" altLang="en-US" sz="2000" dirty="0"/>
                        <a:t>仅显示有无差异，不显示详细的信息；</a:t>
                      </a:r>
                    </a:p>
                  </a:txBody>
                  <a:tcPr/>
                </a:tc>
                <a:extLst>
                  <a:ext uri="{0D108BD9-81ED-4DB2-BD59-A6C34878D82A}">
                    <a16:rowId xmlns:a16="http://schemas.microsoft.com/office/drawing/2014/main" val="10002"/>
                  </a:ext>
                </a:extLst>
              </a:tr>
              <a:tr h="404375">
                <a:tc>
                  <a:txBody>
                    <a:bodyPr/>
                    <a:lstStyle/>
                    <a:p>
                      <a:r>
                        <a:rPr lang="en-US" altLang="zh-CN" sz="2000" dirty="0"/>
                        <a:t>-y</a:t>
                      </a:r>
                      <a:endParaRPr lang="zh-CN" altLang="en-US" sz="2000" dirty="0"/>
                    </a:p>
                  </a:txBody>
                  <a:tcPr/>
                </a:tc>
                <a:tc>
                  <a:txBody>
                    <a:bodyPr/>
                    <a:lstStyle/>
                    <a:p>
                      <a:r>
                        <a:rPr lang="zh-CN" altLang="en-US" sz="2000" dirty="0"/>
                        <a:t>以并列的方式显示文件的异同之处</a:t>
                      </a:r>
                    </a:p>
                  </a:txBody>
                  <a:tcPr/>
                </a:tc>
                <a:extLst>
                  <a:ext uri="{0D108BD9-81ED-4DB2-BD59-A6C34878D82A}">
                    <a16:rowId xmlns:a16="http://schemas.microsoft.com/office/drawing/2014/main" val="10003"/>
                  </a:ext>
                </a:extLst>
              </a:tr>
              <a:tr h="348836">
                <a:tc>
                  <a:txBody>
                    <a:bodyPr/>
                    <a:lstStyle/>
                    <a:p>
                      <a:r>
                        <a:rPr lang="en-US" altLang="zh-CN" sz="2000" dirty="0"/>
                        <a:t>-c</a:t>
                      </a:r>
                      <a:endParaRPr lang="zh-CN" altLang="en-US" sz="2000" dirty="0"/>
                    </a:p>
                  </a:txBody>
                  <a:tcPr/>
                </a:tc>
                <a:tc>
                  <a:txBody>
                    <a:bodyPr/>
                    <a:lstStyle/>
                    <a:p>
                      <a:r>
                        <a:rPr lang="zh-CN" altLang="en-US" sz="2000" dirty="0"/>
                        <a:t>显示全部内容，并标出不同之处</a:t>
                      </a:r>
                    </a:p>
                  </a:txBody>
                  <a:tcPr/>
                </a:tc>
                <a:extLst>
                  <a:ext uri="{0D108BD9-81ED-4DB2-BD59-A6C34878D82A}">
                    <a16:rowId xmlns:a16="http://schemas.microsoft.com/office/drawing/2014/main" val="10004"/>
                  </a:ext>
                </a:extLst>
              </a:tr>
              <a:tr h="406601">
                <a:tc>
                  <a:txBody>
                    <a:bodyPr/>
                    <a:lstStyle/>
                    <a:p>
                      <a:r>
                        <a:rPr lang="en-US" altLang="zh-CN" sz="2000" dirty="0"/>
                        <a:t>-w</a:t>
                      </a:r>
                      <a:endParaRPr lang="zh-CN" altLang="en-US" sz="2000" dirty="0"/>
                    </a:p>
                  </a:txBody>
                  <a:tcPr/>
                </a:tc>
                <a:tc>
                  <a:txBody>
                    <a:bodyPr/>
                    <a:lstStyle/>
                    <a:p>
                      <a:r>
                        <a:rPr lang="zh-CN" altLang="en-US" sz="2000" b="0" kern="1200" dirty="0">
                          <a:solidFill>
                            <a:schemeClr val="dk1"/>
                          </a:solidFill>
                          <a:effectLst/>
                        </a:rPr>
                        <a:t>忽略全部的空格字符</a:t>
                      </a:r>
                      <a:endParaRPr lang="zh-CN" altLang="en-US" sz="2000" dirty="0"/>
                    </a:p>
                  </a:txBody>
                  <a:tcPr/>
                </a:tc>
                <a:extLst>
                  <a:ext uri="{0D108BD9-81ED-4DB2-BD59-A6C34878D82A}">
                    <a16:rowId xmlns:a16="http://schemas.microsoft.com/office/drawing/2014/main" val="125811031"/>
                  </a:ext>
                </a:extLst>
              </a:tr>
              <a:tr h="348836">
                <a:tc>
                  <a:txBody>
                    <a:bodyPr/>
                    <a:lstStyle/>
                    <a:p>
                      <a:r>
                        <a:rPr lang="en-US" altLang="zh-CN" sz="2000" dirty="0">
                          <a:solidFill>
                            <a:srgbClr val="FF0000"/>
                          </a:solidFill>
                        </a:rPr>
                        <a:t>-b</a:t>
                      </a:r>
                      <a:endParaRPr lang="zh-CN" altLang="en-US" sz="2000" dirty="0">
                        <a:solidFill>
                          <a:srgbClr val="FF0000"/>
                        </a:solidFill>
                      </a:endParaRPr>
                    </a:p>
                  </a:txBody>
                  <a:tcPr/>
                </a:tc>
                <a:tc>
                  <a:txBody>
                    <a:bodyPr/>
                    <a:lstStyle/>
                    <a:p>
                      <a:r>
                        <a:rPr lang="zh-CN" altLang="en-US" sz="2000" dirty="0"/>
                        <a:t>忽略一行中空白格的差异</a:t>
                      </a:r>
                    </a:p>
                  </a:txBody>
                  <a:tcPr/>
                </a:tc>
                <a:extLst>
                  <a:ext uri="{0D108BD9-81ED-4DB2-BD59-A6C34878D82A}">
                    <a16:rowId xmlns:a16="http://schemas.microsoft.com/office/drawing/2014/main" val="3467786638"/>
                  </a:ext>
                </a:extLst>
              </a:tr>
              <a:tr h="348352">
                <a:tc>
                  <a:txBody>
                    <a:bodyPr/>
                    <a:lstStyle/>
                    <a:p>
                      <a:r>
                        <a:rPr lang="en-US" altLang="zh-CN" sz="2000" dirty="0">
                          <a:solidFill>
                            <a:srgbClr val="FF0000"/>
                          </a:solidFill>
                        </a:rPr>
                        <a:t>-B</a:t>
                      </a:r>
                      <a:endParaRPr lang="zh-CN" altLang="en-US" sz="2000" dirty="0">
                        <a:solidFill>
                          <a:srgbClr val="FF0000"/>
                        </a:solidFill>
                      </a:endParaRPr>
                    </a:p>
                  </a:txBody>
                  <a:tcPr/>
                </a:tc>
                <a:tc>
                  <a:txBody>
                    <a:bodyPr/>
                    <a:lstStyle/>
                    <a:p>
                      <a:r>
                        <a:rPr lang="zh-CN" altLang="en-US" sz="2000" dirty="0"/>
                        <a:t>忽略空白行的差异</a:t>
                      </a:r>
                    </a:p>
                  </a:txBody>
                  <a:tcPr/>
                </a:tc>
                <a:extLst>
                  <a:ext uri="{0D108BD9-81ED-4DB2-BD59-A6C34878D82A}">
                    <a16:rowId xmlns:a16="http://schemas.microsoft.com/office/drawing/2014/main" val="4058305457"/>
                  </a:ext>
                </a:extLst>
              </a:tr>
            </a:tbl>
          </a:graphicData>
        </a:graphic>
      </p:graphicFrame>
      <p:sp>
        <p:nvSpPr>
          <p:cNvPr id="4" name="文本框 3">
            <a:extLst>
              <a:ext uri="{FF2B5EF4-FFF2-40B4-BE49-F238E27FC236}">
                <a16:creationId xmlns:a16="http://schemas.microsoft.com/office/drawing/2014/main" id="{8ADCCD0D-F25D-4894-BC57-054B5871BEB2}"/>
              </a:ext>
            </a:extLst>
          </p:cNvPr>
          <p:cNvSpPr txBox="1"/>
          <p:nvPr/>
        </p:nvSpPr>
        <p:spPr>
          <a:xfrm>
            <a:off x="2987824" y="6266175"/>
            <a:ext cx="3281668" cy="400110"/>
          </a:xfrm>
          <a:prstGeom prst="rect">
            <a:avLst/>
          </a:prstGeom>
          <a:solidFill>
            <a:schemeClr val="accent2">
              <a:lumMod val="60000"/>
              <a:lumOff val="40000"/>
            </a:schemeClr>
          </a:solidFill>
        </p:spPr>
        <p:txBody>
          <a:bodyPr wrap="none" rtlCol="0">
            <a:spAutoFit/>
          </a:bodyPr>
          <a:lstStyle/>
          <a:p>
            <a:r>
              <a:rPr lang="zh-CN" altLang="en-US" sz="2000" b="1" dirty="0">
                <a:solidFill>
                  <a:srgbClr val="FF0000"/>
                </a:solidFill>
              </a:rPr>
              <a:t>以行为单位进行对比！！！</a:t>
            </a:r>
          </a:p>
        </p:txBody>
      </p:sp>
    </p:spTree>
    <p:extLst>
      <p:ext uri="{BB962C8B-B14F-4D97-AF65-F5344CB8AC3E}">
        <p14:creationId xmlns:p14="http://schemas.microsoft.com/office/powerpoint/2010/main" val="1329113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755273C-95B0-420B-B6F8-5EAAFB9D15F7}"/>
              </a:ext>
            </a:extLst>
          </p:cNvPr>
          <p:cNvPicPr>
            <a:picLocks noChangeAspect="1"/>
          </p:cNvPicPr>
          <p:nvPr/>
        </p:nvPicPr>
        <p:blipFill>
          <a:blip r:embed="rId2"/>
          <a:stretch>
            <a:fillRect/>
          </a:stretch>
        </p:blipFill>
        <p:spPr>
          <a:xfrm>
            <a:off x="62111" y="55208"/>
            <a:ext cx="7596336" cy="6747583"/>
          </a:xfrm>
          <a:prstGeom prst="rect">
            <a:avLst/>
          </a:prstGeom>
        </p:spPr>
      </p:pic>
      <p:sp>
        <p:nvSpPr>
          <p:cNvPr id="10" name="文本框 9">
            <a:extLst>
              <a:ext uri="{FF2B5EF4-FFF2-40B4-BE49-F238E27FC236}">
                <a16:creationId xmlns:a16="http://schemas.microsoft.com/office/drawing/2014/main" id="{E47E6898-35D4-4FD3-B1CA-5B23625B2905}"/>
              </a:ext>
            </a:extLst>
          </p:cNvPr>
          <p:cNvSpPr txBox="1"/>
          <p:nvPr/>
        </p:nvSpPr>
        <p:spPr>
          <a:xfrm>
            <a:off x="5580112" y="5446656"/>
            <a:ext cx="3384376" cy="923330"/>
          </a:xfrm>
          <a:prstGeom prst="rect">
            <a:avLst/>
          </a:prstGeom>
          <a:solidFill>
            <a:schemeClr val="accent2">
              <a:lumMod val="20000"/>
              <a:lumOff val="80000"/>
            </a:schemeClr>
          </a:solidFill>
        </p:spPr>
        <p:txBody>
          <a:bodyPr wrap="square" rtlCol="0">
            <a:spAutoFit/>
          </a:bodyPr>
          <a:lstStyle/>
          <a:p>
            <a:r>
              <a:rPr lang="zh-CN" altLang="en-US" dirty="0">
                <a:solidFill>
                  <a:srgbClr val="FF0000"/>
                </a:solidFill>
              </a:rPr>
              <a:t>只有当两个文件不同时，终端才会显示。忽略大小写，默认两个文件中的内容相同。</a:t>
            </a:r>
          </a:p>
        </p:txBody>
      </p:sp>
      <p:cxnSp>
        <p:nvCxnSpPr>
          <p:cNvPr id="11" name="直接连接符 10">
            <a:extLst>
              <a:ext uri="{FF2B5EF4-FFF2-40B4-BE49-F238E27FC236}">
                <a16:creationId xmlns:a16="http://schemas.microsoft.com/office/drawing/2014/main" id="{C91225BC-B77A-456B-A7BD-C122765A0BB6}"/>
              </a:ext>
            </a:extLst>
          </p:cNvPr>
          <p:cNvCxnSpPr>
            <a:cxnSpLocks/>
          </p:cNvCxnSpPr>
          <p:nvPr/>
        </p:nvCxnSpPr>
        <p:spPr bwMode="auto">
          <a:xfrm>
            <a:off x="2411760" y="6802791"/>
            <a:ext cx="360040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接箭头连接符 14">
            <a:extLst>
              <a:ext uri="{FF2B5EF4-FFF2-40B4-BE49-F238E27FC236}">
                <a16:creationId xmlns:a16="http://schemas.microsoft.com/office/drawing/2014/main" id="{2BE43654-6089-4C7F-A168-67A962685725}"/>
              </a:ext>
            </a:extLst>
          </p:cNvPr>
          <p:cNvCxnSpPr/>
          <p:nvPr/>
        </p:nvCxnSpPr>
        <p:spPr bwMode="auto">
          <a:xfrm flipH="1">
            <a:off x="6012160" y="6392113"/>
            <a:ext cx="576064" cy="277247"/>
          </a:xfrm>
          <a:prstGeom prst="straightConnector1">
            <a:avLst/>
          </a:prstGeom>
          <a:solidFill>
            <a:schemeClr val="accent1"/>
          </a:solidFill>
          <a:ln w="349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3A6B91A8-E3A0-41C4-A015-7740E903A369}"/>
              </a:ext>
            </a:extLst>
          </p:cNvPr>
          <p:cNvCxnSpPr>
            <a:cxnSpLocks/>
          </p:cNvCxnSpPr>
          <p:nvPr/>
        </p:nvCxnSpPr>
        <p:spPr bwMode="auto">
          <a:xfrm>
            <a:off x="2411760" y="3429000"/>
            <a:ext cx="511256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06433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patch</a:t>
            </a:r>
            <a:r>
              <a:rPr lang="zh-CN" altLang="en-US"/>
              <a:t>命令</a:t>
            </a:r>
          </a:p>
        </p:txBody>
      </p:sp>
      <p:sp>
        <p:nvSpPr>
          <p:cNvPr id="3" name="内容占位符 2"/>
          <p:cNvSpPr>
            <a:spLocks noGrp="1"/>
          </p:cNvSpPr>
          <p:nvPr>
            <p:ph idx="1"/>
          </p:nvPr>
        </p:nvSpPr>
        <p:spPr>
          <a:xfrm>
            <a:off x="899592" y="1371600"/>
            <a:ext cx="7632848" cy="4114800"/>
          </a:xfrm>
        </p:spPr>
        <p:txBody>
          <a:bodyPr/>
          <a:lstStyle/>
          <a:p>
            <a:pPr>
              <a:lnSpc>
                <a:spcPct val="110000"/>
              </a:lnSpc>
            </a:pPr>
            <a:r>
              <a:rPr lang="zh-CN" altLang="en-US" dirty="0">
                <a:solidFill>
                  <a:srgbClr val="FF0000"/>
                </a:solidFill>
              </a:rPr>
              <a:t>用于修补文件，与</a:t>
            </a:r>
            <a:r>
              <a:rPr lang="en-US" altLang="zh-CN" dirty="0">
                <a:solidFill>
                  <a:srgbClr val="FF0000"/>
                </a:solidFill>
              </a:rPr>
              <a:t>diff</a:t>
            </a:r>
            <a:r>
              <a:rPr lang="zh-CN" altLang="en-US" dirty="0">
                <a:solidFill>
                  <a:srgbClr val="FF0000"/>
                </a:solidFill>
              </a:rPr>
              <a:t>有密不可分的关系</a:t>
            </a:r>
          </a:p>
          <a:p>
            <a:pPr>
              <a:lnSpc>
                <a:spcPct val="110000"/>
              </a:lnSpc>
            </a:pPr>
            <a:r>
              <a:rPr lang="en-US" altLang="zh-CN" dirty="0"/>
              <a:t>patch</a:t>
            </a:r>
            <a:r>
              <a:rPr lang="zh-CN" altLang="en-US" dirty="0"/>
              <a:t>命令让用户利用</a:t>
            </a:r>
            <a:r>
              <a:rPr lang="zh-CN" altLang="en-US" dirty="0">
                <a:solidFill>
                  <a:srgbClr val="FF0000"/>
                </a:solidFill>
              </a:rPr>
              <a:t>设置修补文件</a:t>
            </a:r>
            <a:r>
              <a:rPr lang="zh-CN" altLang="en-US" dirty="0"/>
              <a:t>的方式，</a:t>
            </a:r>
            <a:r>
              <a:rPr lang="zh-CN" altLang="en-US" dirty="0">
                <a:solidFill>
                  <a:srgbClr val="FF0000"/>
                </a:solidFill>
              </a:rPr>
              <a:t>修改或更新原始文件</a:t>
            </a:r>
            <a:endParaRPr lang="en-US" altLang="zh-CN" dirty="0">
              <a:solidFill>
                <a:srgbClr val="FF0000"/>
              </a:solidFill>
            </a:endParaRPr>
          </a:p>
          <a:p>
            <a:pPr>
              <a:lnSpc>
                <a:spcPct val="110000"/>
              </a:lnSpc>
            </a:pPr>
            <a:r>
              <a:rPr lang="zh-CN" altLang="en-US" dirty="0"/>
              <a:t>如果</a:t>
            </a:r>
            <a:r>
              <a:rPr lang="zh-CN" altLang="en-US" dirty="0">
                <a:solidFill>
                  <a:srgbClr val="FF0000"/>
                </a:solidFill>
              </a:rPr>
              <a:t>配合修补文件的方式则能一次修补大批文件</a:t>
            </a:r>
            <a:r>
              <a:rPr lang="zh-CN" altLang="en-US" dirty="0"/>
              <a:t>，这也是Linux系统核心的升级方法之一。</a:t>
            </a:r>
            <a:endParaRPr lang="en-US" altLang="zh-CN" dirty="0"/>
          </a:p>
          <a:p>
            <a:pPr>
              <a:lnSpc>
                <a:spcPct val="110000"/>
              </a:lnSpc>
            </a:pPr>
            <a:r>
              <a:rPr lang="zh-CN" altLang="en-US" dirty="0"/>
              <a:t>未找到</a:t>
            </a:r>
            <a:r>
              <a:rPr lang="en-US" altLang="zh-CN" dirty="0"/>
              <a:t>patch</a:t>
            </a:r>
            <a:r>
              <a:rPr lang="zh-CN" altLang="en-US" dirty="0"/>
              <a:t>命令</a:t>
            </a:r>
            <a:r>
              <a:rPr lang="en-US" altLang="zh-CN" dirty="0"/>
              <a:t>……</a:t>
            </a:r>
            <a:endParaRPr lang="zh-CN" altLang="en-US" dirty="0"/>
          </a:p>
        </p:txBody>
      </p:sp>
      <p:sp>
        <p:nvSpPr>
          <p:cNvPr id="4" name="内容占位符 2">
            <a:extLst>
              <a:ext uri="{FF2B5EF4-FFF2-40B4-BE49-F238E27FC236}">
                <a16:creationId xmlns:a16="http://schemas.microsoft.com/office/drawing/2014/main" id="{1331ED9A-5FDC-40F4-8784-2D1CEE4EB9CE}"/>
              </a:ext>
            </a:extLst>
          </p:cNvPr>
          <p:cNvSpPr txBox="1">
            <a:spLocks/>
          </p:cNvSpPr>
          <p:nvPr/>
        </p:nvSpPr>
        <p:spPr bwMode="auto">
          <a:xfrm>
            <a:off x="1259632" y="5525343"/>
            <a:ext cx="7772400" cy="1332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2800" dirty="0"/>
              <a:t>原因是没有安装 patch 命令包</a:t>
            </a:r>
          </a:p>
          <a:p>
            <a:pPr>
              <a:buFont typeface="Wingdings" panose="05000000000000000000" pitchFamily="2" charset="2"/>
              <a:buChar char="l"/>
            </a:pPr>
            <a:r>
              <a:rPr lang="zh-CN" altLang="en-US" sz="2800" dirty="0"/>
              <a:t>yum -y install patch 安装即可</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patch</a:t>
            </a:r>
            <a:r>
              <a:rPr lang="zh-CN" altLang="en-US"/>
              <a:t>具体使用</a:t>
            </a:r>
          </a:p>
        </p:txBody>
      </p:sp>
      <p:sp>
        <p:nvSpPr>
          <p:cNvPr id="3" name="内容占位符 2"/>
          <p:cNvSpPr>
            <a:spLocks noGrp="1"/>
          </p:cNvSpPr>
          <p:nvPr>
            <p:ph idx="1"/>
          </p:nvPr>
        </p:nvSpPr>
        <p:spPr>
          <a:xfrm>
            <a:off x="899592" y="1124744"/>
            <a:ext cx="7772400" cy="4114800"/>
          </a:xfrm>
        </p:spPr>
        <p:txBody>
          <a:bodyPr/>
          <a:lstStyle/>
          <a:p>
            <a:pPr marL="0" indent="0">
              <a:buNone/>
            </a:pPr>
            <a:endParaRPr lang="zh-CN" altLang="en-US" dirty="0"/>
          </a:p>
          <a:p>
            <a:r>
              <a:rPr lang="zh-CN" altLang="en-US" dirty="0"/>
              <a:t>一般通过diff工具生成补丁, patch工具打上补丁</a:t>
            </a:r>
          </a:p>
          <a:p>
            <a:r>
              <a:rPr lang="zh-CN" altLang="en-US" dirty="0">
                <a:sym typeface="+mn-ea"/>
              </a:rPr>
              <a:t>例如：使用patch指令将文件”testfile1″升级，其升级补丁文件为”testfile.patch”，输入如下命令：</a:t>
            </a:r>
            <a:endParaRPr lang="zh-CN" altLang="en-US" dirty="0"/>
          </a:p>
          <a:p>
            <a:endParaRPr lang="zh-CN" altLang="en-US" dirty="0"/>
          </a:p>
        </p:txBody>
      </p:sp>
      <p:pic>
        <p:nvPicPr>
          <p:cNvPr id="4" name="图片 3"/>
          <p:cNvPicPr>
            <a:picLocks noChangeAspect="1"/>
          </p:cNvPicPr>
          <p:nvPr/>
        </p:nvPicPr>
        <p:blipFill rotWithShape="1">
          <a:blip r:embed="rId2"/>
          <a:srcRect r="38257"/>
          <a:stretch/>
        </p:blipFill>
        <p:spPr>
          <a:xfrm>
            <a:off x="251520" y="4642231"/>
            <a:ext cx="8695630" cy="1052513"/>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4114" y="11940"/>
            <a:ext cx="9152530" cy="614425"/>
          </a:xfrm>
          <a:prstGeom prst="rect">
            <a:avLst/>
          </a:prstGeom>
        </p:spPr>
      </p:pic>
      <p:sp>
        <p:nvSpPr>
          <p:cNvPr id="6" name="文本框 5"/>
          <p:cNvSpPr txBox="1"/>
          <p:nvPr/>
        </p:nvSpPr>
        <p:spPr>
          <a:xfrm>
            <a:off x="4624262" y="135002"/>
            <a:ext cx="2697480" cy="368300"/>
          </a:xfrm>
          <a:prstGeom prst="rect">
            <a:avLst/>
          </a:prstGeom>
          <a:noFill/>
        </p:spPr>
        <p:txBody>
          <a:bodyPr wrap="none" rtlCol="0">
            <a:spAutoFit/>
          </a:bodyPr>
          <a:lstStyle/>
          <a:p>
            <a:r>
              <a:rPr lang="zh-CN" altLang="en-US" dirty="0">
                <a:solidFill>
                  <a:srgbClr val="FF0000"/>
                </a:solidFill>
              </a:rPr>
              <a:t>创建两个文件，作为示范</a:t>
            </a:r>
          </a:p>
        </p:txBody>
      </p:sp>
      <p:pic>
        <p:nvPicPr>
          <p:cNvPr id="9" name="内容占位符 8"/>
          <p:cNvPicPr>
            <a:picLocks noGrp="1" noChangeAspect="1"/>
          </p:cNvPicPr>
          <p:nvPr>
            <p:ph idx="1"/>
          </p:nvPr>
        </p:nvPicPr>
        <p:blipFill rotWithShape="1">
          <a:blip r:embed="rId3"/>
          <a:srcRect l="1396" r="17934"/>
          <a:stretch/>
        </p:blipFill>
        <p:spPr>
          <a:xfrm>
            <a:off x="14113" y="611268"/>
            <a:ext cx="8374311" cy="5338011"/>
          </a:xfrm>
          <a:prstGeom prst="rect">
            <a:avLst/>
          </a:prstGeom>
        </p:spPr>
      </p:pic>
      <p:sp>
        <p:nvSpPr>
          <p:cNvPr id="7" name="文本框 6"/>
          <p:cNvSpPr txBox="1"/>
          <p:nvPr/>
        </p:nvSpPr>
        <p:spPr>
          <a:xfrm>
            <a:off x="4932040" y="978155"/>
            <a:ext cx="2773680" cy="368300"/>
          </a:xfrm>
          <a:prstGeom prst="rect">
            <a:avLst/>
          </a:prstGeom>
          <a:noFill/>
        </p:spPr>
        <p:txBody>
          <a:bodyPr wrap="none" rtlCol="0">
            <a:spAutoFit/>
          </a:bodyPr>
          <a:lstStyle/>
          <a:p>
            <a:r>
              <a:rPr lang="en-US" altLang="zh-CN" dirty="0">
                <a:solidFill>
                  <a:srgbClr val="FF0000"/>
                </a:solidFill>
              </a:rPr>
              <a:t>cat</a:t>
            </a:r>
            <a:r>
              <a:rPr lang="zh-CN" altLang="en-US" dirty="0">
                <a:solidFill>
                  <a:srgbClr val="FF0000"/>
                </a:solidFill>
              </a:rPr>
              <a:t>命令查看两个文件内容</a:t>
            </a:r>
          </a:p>
        </p:txBody>
      </p:sp>
      <p:sp>
        <p:nvSpPr>
          <p:cNvPr id="10" name="文本框 9"/>
          <p:cNvSpPr txBox="1"/>
          <p:nvPr/>
        </p:nvSpPr>
        <p:spPr>
          <a:xfrm>
            <a:off x="3881755" y="1922771"/>
            <a:ext cx="1554480" cy="368300"/>
          </a:xfrm>
          <a:prstGeom prst="rect">
            <a:avLst/>
          </a:prstGeom>
          <a:noFill/>
        </p:spPr>
        <p:txBody>
          <a:bodyPr wrap="none" rtlCol="0">
            <a:spAutoFit/>
          </a:bodyPr>
          <a:lstStyle/>
          <a:p>
            <a:r>
              <a:rPr lang="zh-CN" altLang="en-US" dirty="0">
                <a:solidFill>
                  <a:srgbClr val="FF0000"/>
                </a:solidFill>
              </a:rPr>
              <a:t>比较两个文件</a:t>
            </a:r>
          </a:p>
        </p:txBody>
      </p:sp>
      <p:sp>
        <p:nvSpPr>
          <p:cNvPr id="12" name="文本框 11"/>
          <p:cNvSpPr txBox="1"/>
          <p:nvPr/>
        </p:nvSpPr>
        <p:spPr>
          <a:xfrm>
            <a:off x="5171321" y="2757351"/>
            <a:ext cx="3522980" cy="368300"/>
          </a:xfrm>
          <a:prstGeom prst="rect">
            <a:avLst/>
          </a:prstGeom>
          <a:noFill/>
        </p:spPr>
        <p:txBody>
          <a:bodyPr wrap="none" rtlCol="0">
            <a:spAutoFit/>
          </a:bodyPr>
          <a:lstStyle/>
          <a:p>
            <a:r>
              <a:rPr lang="zh-CN" altLang="en-US" dirty="0">
                <a:solidFill>
                  <a:srgbClr val="FF0000"/>
                </a:solidFill>
              </a:rPr>
              <a:t>将比较结果存入</a:t>
            </a:r>
            <a:r>
              <a:rPr lang="en-US" altLang="zh-CN" dirty="0" err="1">
                <a:solidFill>
                  <a:srgbClr val="FF0000"/>
                </a:solidFill>
              </a:rPr>
              <a:t>testfile.patch</a:t>
            </a:r>
            <a:r>
              <a:rPr lang="zh-CN" altLang="en-US" dirty="0">
                <a:solidFill>
                  <a:srgbClr val="FF0000"/>
                </a:solidFill>
              </a:rPr>
              <a:t>文件</a:t>
            </a:r>
          </a:p>
        </p:txBody>
      </p:sp>
      <p:sp>
        <p:nvSpPr>
          <p:cNvPr id="13" name="文本框 12"/>
          <p:cNvSpPr txBox="1"/>
          <p:nvPr/>
        </p:nvSpPr>
        <p:spPr>
          <a:xfrm>
            <a:off x="3635896" y="3591932"/>
            <a:ext cx="1554480" cy="368300"/>
          </a:xfrm>
          <a:prstGeom prst="rect">
            <a:avLst/>
          </a:prstGeom>
          <a:noFill/>
        </p:spPr>
        <p:txBody>
          <a:bodyPr wrap="none" rtlCol="0">
            <a:spAutoFit/>
          </a:bodyPr>
          <a:lstStyle/>
          <a:p>
            <a:r>
              <a:rPr lang="zh-CN" altLang="en-US">
                <a:solidFill>
                  <a:srgbClr val="FF0000"/>
                </a:solidFill>
              </a:rPr>
              <a:t>查看补丁文件</a:t>
            </a:r>
          </a:p>
        </p:txBody>
      </p:sp>
      <p:sp>
        <p:nvSpPr>
          <p:cNvPr id="14" name="文本框 13"/>
          <p:cNvSpPr txBox="1"/>
          <p:nvPr/>
        </p:nvSpPr>
        <p:spPr>
          <a:xfrm>
            <a:off x="5033640" y="5072487"/>
            <a:ext cx="2570480" cy="368300"/>
          </a:xfrm>
          <a:prstGeom prst="rect">
            <a:avLst/>
          </a:prstGeom>
          <a:noFill/>
        </p:spPr>
        <p:txBody>
          <a:bodyPr wrap="none" rtlCol="0">
            <a:spAutoFit/>
          </a:bodyPr>
          <a:lstStyle/>
          <a:p>
            <a:r>
              <a:rPr lang="zh-CN" altLang="en-US" dirty="0">
                <a:solidFill>
                  <a:srgbClr val="FF0000"/>
                </a:solidFill>
              </a:rPr>
              <a:t>使用补丁包升级</a:t>
            </a:r>
            <a:r>
              <a:rPr lang="en-US" altLang="zh-CN" dirty="0">
                <a:solidFill>
                  <a:srgbClr val="FF0000"/>
                </a:solidFill>
              </a:rPr>
              <a:t>testfile1</a:t>
            </a:r>
          </a:p>
        </p:txBody>
      </p:sp>
      <p:sp>
        <p:nvSpPr>
          <p:cNvPr id="15" name="文本框 14"/>
          <p:cNvSpPr txBox="1"/>
          <p:nvPr/>
        </p:nvSpPr>
        <p:spPr>
          <a:xfrm>
            <a:off x="3925762" y="5606137"/>
            <a:ext cx="4094480" cy="368300"/>
          </a:xfrm>
          <a:prstGeom prst="rect">
            <a:avLst/>
          </a:prstGeom>
          <a:noFill/>
        </p:spPr>
        <p:txBody>
          <a:bodyPr wrap="none" rtlCol="0">
            <a:spAutoFit/>
          </a:bodyPr>
          <a:lstStyle/>
          <a:p>
            <a:r>
              <a:rPr lang="zh-CN" altLang="en-US" dirty="0">
                <a:solidFill>
                  <a:srgbClr val="FF0000"/>
                </a:solidFill>
              </a:rPr>
              <a:t>查看文件</a:t>
            </a:r>
            <a:r>
              <a:rPr lang="en-US" altLang="zh-CN" dirty="0">
                <a:solidFill>
                  <a:srgbClr val="FF0000"/>
                </a:solidFill>
              </a:rPr>
              <a:t>1</a:t>
            </a:r>
            <a:r>
              <a:rPr lang="zh-CN" altLang="en-US" dirty="0">
                <a:solidFill>
                  <a:srgbClr val="FF0000"/>
                </a:solidFill>
              </a:rPr>
              <a:t>，发现内容就变成了文件</a:t>
            </a:r>
            <a:r>
              <a:rPr lang="en-US" altLang="zh-CN" dirty="0">
                <a:solidFill>
                  <a:srgbClr val="FF0000"/>
                </a:solidFill>
              </a:rPr>
              <a:t>2</a:t>
            </a:r>
            <a:r>
              <a:rPr lang="zh-CN" altLang="en-US" dirty="0">
                <a:solidFill>
                  <a:srgbClr val="FF0000"/>
                </a:solidFill>
              </a:rPr>
              <a:t>的</a:t>
            </a:r>
          </a:p>
        </p:txBody>
      </p:sp>
      <p:sp>
        <p:nvSpPr>
          <p:cNvPr id="16" name="文本框 15">
            <a:extLst>
              <a:ext uri="{FF2B5EF4-FFF2-40B4-BE49-F238E27FC236}">
                <a16:creationId xmlns:a16="http://schemas.microsoft.com/office/drawing/2014/main" id="{7479A1EF-E948-422A-B23E-E87A4D582004}"/>
              </a:ext>
            </a:extLst>
          </p:cNvPr>
          <p:cNvSpPr txBox="1"/>
          <p:nvPr/>
        </p:nvSpPr>
        <p:spPr>
          <a:xfrm>
            <a:off x="997472" y="6246732"/>
            <a:ext cx="7185813" cy="461665"/>
          </a:xfrm>
          <a:prstGeom prst="rect">
            <a:avLst/>
          </a:prstGeom>
          <a:solidFill>
            <a:schemeClr val="accent2">
              <a:lumMod val="40000"/>
              <a:lumOff val="60000"/>
            </a:schemeClr>
          </a:solidFill>
        </p:spPr>
        <p:txBody>
          <a:bodyPr wrap="square">
            <a:spAutoFit/>
          </a:bodyPr>
          <a:lstStyle/>
          <a:p>
            <a:r>
              <a:rPr lang="zh-CN" altLang="en-US" sz="2400" dirty="0">
                <a:solidFill>
                  <a:srgbClr val="FF0000"/>
                </a:solidFill>
              </a:rPr>
              <a:t>一般通过diff工具生成补丁, patch工具打上补丁！！！</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a:t>tree</a:t>
            </a:r>
            <a:r>
              <a:rPr lang="zh-CN" altLang="en-US" dirty="0"/>
              <a:t>命令</a:t>
            </a:r>
          </a:p>
        </p:txBody>
      </p:sp>
      <p:sp>
        <p:nvSpPr>
          <p:cNvPr id="3" name="内容占位符 2"/>
          <p:cNvSpPr>
            <a:spLocks noGrp="1"/>
          </p:cNvSpPr>
          <p:nvPr>
            <p:ph idx="1"/>
          </p:nvPr>
        </p:nvSpPr>
        <p:spPr>
          <a:xfrm>
            <a:off x="827584" y="1396190"/>
            <a:ext cx="7772400" cy="2808312"/>
          </a:xfrm>
        </p:spPr>
        <p:txBody>
          <a:bodyPr/>
          <a:lstStyle/>
          <a:p>
            <a:r>
              <a:rPr lang="zh-CN" altLang="en-US" dirty="0"/>
              <a:t>功能：以</a:t>
            </a:r>
            <a:r>
              <a:rPr lang="zh-CN" altLang="en-US" dirty="0">
                <a:solidFill>
                  <a:srgbClr val="FF0000"/>
                </a:solidFill>
              </a:rPr>
              <a:t>树状图</a:t>
            </a:r>
            <a:r>
              <a:rPr lang="zh-CN" altLang="en-US" dirty="0"/>
              <a:t>形式</a:t>
            </a:r>
            <a:r>
              <a:rPr lang="zh-CN" altLang="en-US" sz="3200" dirty="0">
                <a:ea typeface="黑体" pitchFamily="49" charset="-122"/>
              </a:rPr>
              <a:t>列出指定目录下的</a:t>
            </a:r>
            <a:r>
              <a:rPr lang="zh-CN" altLang="en-US" sz="3200" dirty="0">
                <a:solidFill>
                  <a:srgbClr val="FF0000"/>
                </a:solidFill>
                <a:ea typeface="黑体" pitchFamily="49" charset="-122"/>
              </a:rPr>
              <a:t>所有文件</a:t>
            </a:r>
            <a:r>
              <a:rPr lang="zh-CN" altLang="en-US" sz="3200" dirty="0">
                <a:ea typeface="黑体" pitchFamily="49" charset="-122"/>
              </a:rPr>
              <a:t>，包括子目录里的文件</a:t>
            </a:r>
            <a:endParaRPr lang="en-US" altLang="zh-CN" sz="3200" dirty="0">
              <a:ea typeface="黑体" pitchFamily="49" charset="-122"/>
            </a:endParaRPr>
          </a:p>
          <a:p>
            <a:r>
              <a:rPr lang="zh-CN" altLang="en-US" dirty="0"/>
              <a:t>格式：</a:t>
            </a:r>
            <a:r>
              <a:rPr lang="en-US" altLang="zh-CN" b="1" dirty="0">
                <a:solidFill>
                  <a:srgbClr val="006400"/>
                </a:solidFill>
                <a:latin typeface="Courier New" pitchFamily="49" charset="0"/>
              </a:rPr>
              <a:t>tree</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-L</a:t>
            </a:r>
            <a:r>
              <a:rPr lang="zh-CN" altLang="en-US" dirty="0"/>
              <a:t>，</a:t>
            </a:r>
            <a:r>
              <a:rPr lang="zh-CN" altLang="en-US" dirty="0">
                <a:solidFill>
                  <a:schemeClr val="tx1">
                    <a:lumMod val="95000"/>
                    <a:lumOff val="5000"/>
                  </a:schemeClr>
                </a:solidFill>
              </a:rPr>
              <a:t>限制目录</a:t>
            </a:r>
            <a:r>
              <a:rPr lang="zh-CN" altLang="en-US" dirty="0">
                <a:solidFill>
                  <a:srgbClr val="FF0000"/>
                </a:solidFill>
              </a:rPr>
              <a:t>显示层级</a:t>
            </a:r>
            <a:endParaRPr lang="en-US" altLang="zh-CN" dirty="0">
              <a:solidFill>
                <a:srgbClr val="FF0000"/>
              </a:solidFill>
            </a:endParaRPr>
          </a:p>
          <a:p>
            <a:pPr lvl="1"/>
            <a:r>
              <a:rPr lang="en-US" altLang="zh-CN" dirty="0">
                <a:solidFill>
                  <a:srgbClr val="FF0000"/>
                </a:solidFill>
              </a:rPr>
              <a:t>-C</a:t>
            </a:r>
            <a:r>
              <a:rPr lang="zh-CN" altLang="en-US" dirty="0">
                <a:solidFill>
                  <a:schemeClr val="tx1">
                    <a:lumMod val="95000"/>
                    <a:lumOff val="5000"/>
                  </a:schemeClr>
                </a:solidFill>
              </a:rPr>
              <a:t>，文件和目录以</a:t>
            </a:r>
            <a:r>
              <a:rPr lang="zh-CN" altLang="en-US" dirty="0">
                <a:solidFill>
                  <a:srgbClr val="FF0000"/>
                </a:solidFill>
              </a:rPr>
              <a:t>不同颜色</a:t>
            </a:r>
            <a:r>
              <a:rPr lang="zh-CN" altLang="en-US" dirty="0">
                <a:solidFill>
                  <a:schemeClr val="tx1">
                    <a:lumMod val="95000"/>
                    <a:lumOff val="5000"/>
                  </a:schemeClr>
                </a:solidFill>
              </a:rPr>
              <a:t>显示</a:t>
            </a:r>
            <a:endParaRPr lang="en-US" altLang="zh-CN" dirty="0">
              <a:solidFill>
                <a:schemeClr val="tx1">
                  <a:lumMod val="95000"/>
                  <a:lumOff val="5000"/>
                </a:schemeClr>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985986008"/>
              </p:ext>
            </p:extLst>
          </p:nvPr>
        </p:nvGraphicFramePr>
        <p:xfrm>
          <a:off x="918758" y="4797152"/>
          <a:ext cx="7681226" cy="1828800"/>
        </p:xfrm>
        <a:graphic>
          <a:graphicData uri="http://schemas.openxmlformats.org/drawingml/2006/table">
            <a:tbl>
              <a:tblPr firstRow="1" bandRow="1">
                <a:tableStyleId>{B301B821-A1FF-4177-AEE7-76D212191A09}</a:tableStyleId>
              </a:tblPr>
              <a:tblGrid>
                <a:gridCol w="2476636">
                  <a:extLst>
                    <a:ext uri="{9D8B030D-6E8A-4147-A177-3AD203B41FA5}">
                      <a16:colId xmlns:a16="http://schemas.microsoft.com/office/drawing/2014/main" val="4152949088"/>
                    </a:ext>
                  </a:extLst>
                </a:gridCol>
                <a:gridCol w="5204590">
                  <a:extLst>
                    <a:ext uri="{9D8B030D-6E8A-4147-A177-3AD203B41FA5}">
                      <a16:colId xmlns:a16="http://schemas.microsoft.com/office/drawing/2014/main" val="3292320709"/>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400" dirty="0"/>
                        <a:t>tree</a:t>
                      </a:r>
                      <a:endParaRPr lang="zh-CN" altLang="en-US" sz="2400" dirty="0"/>
                    </a:p>
                  </a:txBody>
                  <a:tcPr marL="86360" marR="86360"/>
                </a:tc>
                <a:tc>
                  <a:txBody>
                    <a:bodyPr/>
                    <a:lstStyle/>
                    <a:p>
                      <a:r>
                        <a:rPr lang="zh-CN" altLang="en-US" sz="2400" dirty="0"/>
                        <a:t>显示</a:t>
                      </a:r>
                      <a:r>
                        <a:rPr lang="zh-CN" altLang="en-US" sz="2400" dirty="0">
                          <a:solidFill>
                            <a:srgbClr val="FF0000"/>
                          </a:solidFill>
                        </a:rPr>
                        <a:t>当前目录</a:t>
                      </a:r>
                      <a:r>
                        <a:rPr lang="zh-CN" altLang="en-US" sz="2400" dirty="0"/>
                        <a:t>的目录树</a:t>
                      </a:r>
                    </a:p>
                  </a:txBody>
                  <a:tcPr marL="86360" marR="86360"/>
                </a:tc>
                <a:extLst>
                  <a:ext uri="{0D108BD9-81ED-4DB2-BD59-A6C34878D82A}">
                    <a16:rowId xmlns:a16="http://schemas.microsoft.com/office/drawing/2014/main" val="2249595168"/>
                  </a:ext>
                </a:extLst>
              </a:tr>
              <a:tr h="0">
                <a:tc>
                  <a:txBody>
                    <a:bodyPr/>
                    <a:lstStyle/>
                    <a:p>
                      <a:r>
                        <a:rPr lang="en-US" altLang="zh-CN" sz="2400" dirty="0"/>
                        <a:t>tree  /</a:t>
                      </a:r>
                      <a:r>
                        <a:rPr lang="en-US" altLang="zh-CN" sz="2400" dirty="0" err="1"/>
                        <a:t>srv</a:t>
                      </a:r>
                      <a:r>
                        <a:rPr lang="en-US" altLang="zh-CN" sz="2400" dirty="0"/>
                        <a:t>/www</a:t>
                      </a:r>
                      <a:endParaRPr lang="zh-CN" altLang="en-US" sz="2400" dirty="0"/>
                    </a:p>
                  </a:txBody>
                  <a:tcPr marL="86360" marR="86360"/>
                </a:tc>
                <a:tc>
                  <a:txBody>
                    <a:bodyPr/>
                    <a:lstStyle/>
                    <a:p>
                      <a:r>
                        <a:rPr lang="zh-CN" altLang="en-US" sz="2400" dirty="0"/>
                        <a:t>显示</a:t>
                      </a:r>
                      <a:r>
                        <a:rPr lang="en-US" altLang="zh-CN" sz="2400" dirty="0"/>
                        <a:t>/</a:t>
                      </a:r>
                      <a:r>
                        <a:rPr lang="en-US" altLang="zh-CN" sz="2400" dirty="0" err="1"/>
                        <a:t>srv</a:t>
                      </a:r>
                      <a:r>
                        <a:rPr lang="en-US" altLang="zh-CN" sz="2400" dirty="0"/>
                        <a:t>/www</a:t>
                      </a:r>
                      <a:r>
                        <a:rPr lang="zh-CN" altLang="en-US" sz="2400" dirty="0"/>
                        <a:t>目录树</a:t>
                      </a:r>
                    </a:p>
                  </a:txBody>
                  <a:tcPr marL="86360" marR="86360"/>
                </a:tc>
                <a:extLst>
                  <a:ext uri="{0D108BD9-81ED-4DB2-BD59-A6C34878D82A}">
                    <a16:rowId xmlns:a16="http://schemas.microsoft.com/office/drawing/2014/main" val="1476329201"/>
                  </a:ext>
                </a:extLst>
              </a:tr>
              <a:tr h="370840">
                <a:tc>
                  <a:txBody>
                    <a:bodyPr/>
                    <a:lstStyle/>
                    <a:p>
                      <a:r>
                        <a:rPr lang="en-US" altLang="zh-CN" sz="2400" dirty="0"/>
                        <a:t>tree -L 3 /</a:t>
                      </a:r>
                      <a:r>
                        <a:rPr lang="en-US" altLang="zh-CN" sz="2400" dirty="0" err="1"/>
                        <a:t>srv</a:t>
                      </a:r>
                      <a:endParaRPr lang="zh-CN" altLang="en-US" sz="2400" dirty="0"/>
                    </a:p>
                  </a:txBody>
                  <a:tcPr marL="86360" marR="86360"/>
                </a:tc>
                <a:tc>
                  <a:txBody>
                    <a:bodyPr/>
                    <a:lstStyle/>
                    <a:p>
                      <a:r>
                        <a:rPr lang="zh-CN" altLang="en-US" sz="2400" dirty="0"/>
                        <a:t>显示 </a:t>
                      </a:r>
                      <a:r>
                        <a:rPr lang="en-US" altLang="zh-CN" sz="2400" dirty="0"/>
                        <a:t>/</a:t>
                      </a:r>
                      <a:r>
                        <a:rPr lang="en-US" altLang="zh-CN" sz="2400" dirty="0" err="1"/>
                        <a:t>srv</a:t>
                      </a:r>
                      <a:r>
                        <a:rPr lang="en-US" altLang="zh-CN" sz="2400" dirty="0"/>
                        <a:t>/ </a:t>
                      </a:r>
                      <a:r>
                        <a:rPr lang="zh-CN" altLang="en-US" sz="2400" dirty="0"/>
                        <a:t>的</a:t>
                      </a:r>
                      <a:r>
                        <a:rPr lang="en-US" altLang="zh-CN" sz="2400" dirty="0"/>
                        <a:t>3</a:t>
                      </a:r>
                      <a:r>
                        <a:rPr lang="zh-CN" altLang="en-US" sz="2400" dirty="0"/>
                        <a:t>级目录树</a:t>
                      </a:r>
                    </a:p>
                  </a:txBody>
                  <a:tcPr marL="86360" marR="86360"/>
                </a:tc>
                <a:extLst>
                  <a:ext uri="{0D108BD9-81ED-4DB2-BD59-A6C34878D82A}">
                    <a16:rowId xmlns:a16="http://schemas.microsoft.com/office/drawing/2014/main" val="2437616541"/>
                  </a:ext>
                </a:extLst>
              </a:tr>
            </a:tbl>
          </a:graphicData>
        </a:graphic>
      </p:graphicFrame>
      <p:pic>
        <p:nvPicPr>
          <p:cNvPr id="9" name="图片 8">
            <a:extLst>
              <a:ext uri="{FF2B5EF4-FFF2-40B4-BE49-F238E27FC236}">
                <a16:creationId xmlns:a16="http://schemas.microsoft.com/office/drawing/2014/main" id="{010CE8BC-8C52-4DB2-9449-410F588ACE5F}"/>
              </a:ext>
            </a:extLst>
          </p:cNvPr>
          <p:cNvPicPr>
            <a:picLocks noChangeAspect="1"/>
          </p:cNvPicPr>
          <p:nvPr/>
        </p:nvPicPr>
        <p:blipFill rotWithShape="1">
          <a:blip r:embed="rId3"/>
          <a:srcRect l="781" r="6689"/>
          <a:stretch/>
        </p:blipFill>
        <p:spPr>
          <a:xfrm>
            <a:off x="5724128" y="44624"/>
            <a:ext cx="3384376" cy="1219200"/>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728468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 常用的文本文件处理命令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413462510"/>
              </p:ext>
            </p:extLst>
          </p:nvPr>
        </p:nvGraphicFramePr>
        <p:xfrm>
          <a:off x="611560" y="1628800"/>
          <a:ext cx="8208912" cy="4721819"/>
        </p:xfrm>
        <a:graphic>
          <a:graphicData uri="http://schemas.openxmlformats.org/drawingml/2006/table">
            <a:tbl>
              <a:tblPr>
                <a:tableStyleId>{35758FB7-9AC5-4552-8A53-C91805E547FA}</a:tableStyleId>
              </a:tblPr>
              <a:tblGrid>
                <a:gridCol w="2042259">
                  <a:extLst>
                    <a:ext uri="{9D8B030D-6E8A-4147-A177-3AD203B41FA5}">
                      <a16:colId xmlns:a16="http://schemas.microsoft.com/office/drawing/2014/main" val="20000"/>
                    </a:ext>
                  </a:extLst>
                </a:gridCol>
                <a:gridCol w="6166653">
                  <a:extLst>
                    <a:ext uri="{9D8B030D-6E8A-4147-A177-3AD203B41FA5}">
                      <a16:colId xmlns:a16="http://schemas.microsoft.com/office/drawing/2014/main" val="20001"/>
                    </a:ext>
                  </a:extLst>
                </a:gridCol>
              </a:tblGrid>
              <a:tr h="509900">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命令 </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功能</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3177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字符删除或替换</a:t>
                      </a:r>
                    </a:p>
                  </a:txBody>
                  <a:tcPr horzOverflow="overflow"/>
                </a:tc>
                <a:extLst>
                  <a:ext uri="{0D108BD9-81ED-4DB2-BD59-A6C34878D82A}">
                    <a16:rowId xmlns:a16="http://schemas.microsoft.com/office/drawing/2014/main" val="10001"/>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sed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流编辑器，常用于字符串替换</a:t>
                      </a:r>
                    </a:p>
                  </a:txBody>
                  <a:tcPr horzOverflow="overflow"/>
                </a:tc>
                <a:extLst>
                  <a:ext uri="{0D108BD9-81ED-4DB2-BD59-A6C34878D82A}">
                    <a16:rowId xmlns:a16="http://schemas.microsoft.com/office/drawing/2014/main" val="10002"/>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paste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纵向合并多个文本</a:t>
                      </a:r>
                    </a:p>
                  </a:txBody>
                  <a:tcPr horzOverflow="overflow"/>
                </a:tc>
                <a:extLst>
                  <a:ext uri="{0D108BD9-81ED-4DB2-BD59-A6C34878D82A}">
                    <a16:rowId xmlns:a16="http://schemas.microsoft.com/office/drawing/2014/main" val="10003"/>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expand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将文件中的制表符转换为空格</a:t>
                      </a:r>
                    </a:p>
                  </a:txBody>
                  <a:tcPr horzOverflow="overflow"/>
                </a:tc>
                <a:extLst>
                  <a:ext uri="{0D108BD9-81ED-4DB2-BD59-A6C34878D82A}">
                    <a16:rowId xmlns:a16="http://schemas.microsoft.com/office/drawing/2014/main" val="10004"/>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unexpand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将文件中的空格转换为制表符</a:t>
                      </a:r>
                    </a:p>
                  </a:txBody>
                  <a:tcPr horzOverflow="overflow"/>
                </a:tc>
                <a:extLst>
                  <a:ext uri="{0D108BD9-81ED-4DB2-BD59-A6C34878D82A}">
                    <a16:rowId xmlns:a16="http://schemas.microsoft.com/office/drawing/2014/main" val="10005"/>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dos2unix</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6"/>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unix2dos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7"/>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iconv</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将文本从一种编码转换成另一种编码</a:t>
                      </a:r>
                    </a:p>
                  </a:txBody>
                  <a:tcPr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t>
            </a:r>
            <a:r>
              <a:rPr lang="zh-CN" altLang="en-US" dirty="0"/>
              <a:t>命令</a:t>
            </a:r>
          </a:p>
        </p:txBody>
      </p:sp>
      <p:sp>
        <p:nvSpPr>
          <p:cNvPr id="3" name="内容占位符 2"/>
          <p:cNvSpPr>
            <a:spLocks noGrp="1"/>
          </p:cNvSpPr>
          <p:nvPr>
            <p:ph idx="1"/>
          </p:nvPr>
        </p:nvSpPr>
        <p:spPr>
          <a:xfrm>
            <a:off x="971600" y="1419632"/>
            <a:ext cx="7772400" cy="4114800"/>
          </a:xfrm>
        </p:spPr>
        <p:txBody>
          <a:bodyPr/>
          <a:lstStyle/>
          <a:p>
            <a:r>
              <a:rPr lang="zh-CN" altLang="zh-CN" dirty="0"/>
              <a:t>功能</a:t>
            </a:r>
            <a:r>
              <a:rPr lang="zh-CN" altLang="en-US" dirty="0"/>
              <a:t>：从标准输入中</a:t>
            </a:r>
            <a:r>
              <a:rPr lang="zh-CN" altLang="en-US" dirty="0">
                <a:solidFill>
                  <a:srgbClr val="FF0000"/>
                </a:solidFill>
              </a:rPr>
              <a:t>替换、缩减和</a:t>
            </a:r>
            <a:r>
              <a:rPr lang="en-US" altLang="zh-CN" dirty="0">
                <a:solidFill>
                  <a:srgbClr val="FF0000"/>
                </a:solidFill>
              </a:rPr>
              <a:t>/</a:t>
            </a:r>
            <a:r>
              <a:rPr lang="zh-CN" altLang="en-US" dirty="0">
                <a:solidFill>
                  <a:srgbClr val="FF0000"/>
                </a:solidFill>
              </a:rPr>
              <a:t>或删除字符</a:t>
            </a:r>
            <a:r>
              <a:rPr lang="zh-CN" altLang="en-US" dirty="0"/>
              <a:t>，并将结果写到标准输出。</a:t>
            </a:r>
            <a:endParaRPr lang="en-US" altLang="zh-CN" dirty="0"/>
          </a:p>
          <a:p>
            <a:r>
              <a:rPr lang="zh-CN" altLang="en-US" dirty="0"/>
              <a:t>用法：</a:t>
            </a:r>
            <a:r>
              <a:rPr lang="en-US" altLang="zh-CN" dirty="0"/>
              <a:t>tr [</a:t>
            </a:r>
            <a:r>
              <a:rPr lang="zh-CN" altLang="en-US" dirty="0"/>
              <a:t>选项</a:t>
            </a:r>
            <a:r>
              <a:rPr lang="en-US" altLang="zh-CN" dirty="0"/>
              <a:t>]... SET1 [SET2]</a:t>
            </a:r>
          </a:p>
        </p:txBody>
      </p:sp>
      <p:graphicFrame>
        <p:nvGraphicFramePr>
          <p:cNvPr id="16" name="表格 15">
            <a:extLst>
              <a:ext uri="{FF2B5EF4-FFF2-40B4-BE49-F238E27FC236}">
                <a16:creationId xmlns:a16="http://schemas.microsoft.com/office/drawing/2014/main" id="{BA6E09B3-581E-4B67-AA7B-A67D1EFDDEA6}"/>
              </a:ext>
            </a:extLst>
          </p:cNvPr>
          <p:cNvGraphicFramePr>
            <a:graphicFrameLocks noGrp="1"/>
          </p:cNvGraphicFramePr>
          <p:nvPr>
            <p:extLst>
              <p:ext uri="{D42A27DB-BD31-4B8C-83A1-F6EECF244321}">
                <p14:modId xmlns:p14="http://schemas.microsoft.com/office/powerpoint/2010/main" val="4027258595"/>
              </p:ext>
            </p:extLst>
          </p:nvPr>
        </p:nvGraphicFramePr>
        <p:xfrm>
          <a:off x="1144550" y="3339872"/>
          <a:ext cx="7211407" cy="2194560"/>
        </p:xfrm>
        <a:graphic>
          <a:graphicData uri="http://schemas.openxmlformats.org/drawingml/2006/table">
            <a:tbl>
              <a:tblPr firstRow="1" bandRow="1">
                <a:tableStyleId>{21E4AEA4-8DFA-4A89-87EB-49C32662AFE0}</a:tableStyleId>
              </a:tblPr>
              <a:tblGrid>
                <a:gridCol w="1152128">
                  <a:extLst>
                    <a:ext uri="{9D8B030D-6E8A-4147-A177-3AD203B41FA5}">
                      <a16:colId xmlns:a16="http://schemas.microsoft.com/office/drawing/2014/main" val="20000"/>
                    </a:ext>
                  </a:extLst>
                </a:gridCol>
                <a:gridCol w="6059279">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-d</a:t>
                      </a:r>
                      <a:endParaRPr lang="zh-CN" altLang="en-US" sz="2000" dirty="0">
                        <a:solidFill>
                          <a:srgbClr val="C00000"/>
                        </a:solidFill>
                      </a:endParaRPr>
                    </a:p>
                  </a:txBody>
                  <a:tcPr/>
                </a:tc>
                <a:tc>
                  <a:txBody>
                    <a:bodyPr/>
                    <a:lstStyle/>
                    <a:p>
                      <a:r>
                        <a:rPr lang="zh-CN" altLang="en-US" sz="2000" dirty="0"/>
                        <a:t>删除匹配</a:t>
                      </a:r>
                      <a:r>
                        <a:rPr lang="en-US" altLang="zh-CN" sz="2000" dirty="0"/>
                        <a:t>SET1 </a:t>
                      </a:r>
                      <a:r>
                        <a:rPr lang="zh-CN" altLang="en-US" sz="2000" dirty="0"/>
                        <a:t>的内容，并不作替换</a:t>
                      </a:r>
                      <a:endParaRPr lang="en-US" altLang="zh-CN" sz="2000" dirty="0"/>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-s</a:t>
                      </a:r>
                      <a:endParaRPr lang="zh-CN" altLang="en-US" sz="2000" dirty="0">
                        <a:solidFill>
                          <a:srgbClr val="C00000"/>
                        </a:solidFill>
                      </a:endParaRPr>
                    </a:p>
                  </a:txBody>
                  <a:tcPr/>
                </a:tc>
                <a:tc>
                  <a:txBody>
                    <a:bodyPr/>
                    <a:lstStyle/>
                    <a:p>
                      <a:r>
                        <a:rPr lang="zh-CN" altLang="en-US" sz="2000" dirty="0"/>
                        <a:t>如果匹配于</a:t>
                      </a:r>
                      <a:r>
                        <a:rPr lang="en-US" altLang="zh-CN" sz="2000" dirty="0"/>
                        <a:t>SET1 </a:t>
                      </a:r>
                      <a:r>
                        <a:rPr lang="zh-CN" altLang="en-US" sz="2000" dirty="0"/>
                        <a:t>的字符在输入序列中存在连续的重复，在替换时会被统一缩为一个字符的长度</a:t>
                      </a:r>
                    </a:p>
                  </a:txBody>
                  <a:tcPr/>
                </a:tc>
                <a:extLst>
                  <a:ext uri="{0D108BD9-81ED-4DB2-BD59-A6C34878D82A}">
                    <a16:rowId xmlns:a16="http://schemas.microsoft.com/office/drawing/2014/main" val="10001"/>
                  </a:ext>
                </a:extLst>
              </a:tr>
              <a:tr h="370840">
                <a:tc>
                  <a:txBody>
                    <a:bodyPr/>
                    <a:lstStyle/>
                    <a:p>
                      <a:r>
                        <a:rPr lang="en-US" altLang="zh-CN" sz="2000" dirty="0">
                          <a:solidFill>
                            <a:srgbClr val="C00000"/>
                          </a:solidFill>
                        </a:rPr>
                        <a:t>SET1 [SET2]</a:t>
                      </a:r>
                      <a:endParaRPr lang="zh-CN" altLang="en-US" sz="2000" dirty="0">
                        <a:solidFill>
                          <a:srgbClr val="C00000"/>
                        </a:solidFill>
                      </a:endParaRPr>
                    </a:p>
                  </a:txBody>
                  <a:tcPr/>
                </a:tc>
                <a:tc>
                  <a:txBody>
                    <a:bodyPr/>
                    <a:lstStyle/>
                    <a:p>
                      <a:r>
                        <a:rPr lang="zh-CN" altLang="en-US" sz="2000" dirty="0"/>
                        <a:t>用</a:t>
                      </a:r>
                      <a:r>
                        <a:rPr lang="en-US" altLang="zh-CN" sz="2000" dirty="0"/>
                        <a:t>SET2</a:t>
                      </a:r>
                      <a:r>
                        <a:rPr lang="zh-CN" altLang="en-US" sz="2000" dirty="0"/>
                        <a:t>替换</a:t>
                      </a:r>
                      <a:r>
                        <a:rPr lang="en-US" altLang="zh-CN" sz="2000" dirty="0"/>
                        <a:t>SET1</a:t>
                      </a:r>
                      <a:endParaRPr lang="zh-CN" altLang="en-US" sz="2000" dirty="0"/>
                    </a:p>
                  </a:txBody>
                  <a:tcPr/>
                </a:tc>
                <a:extLst>
                  <a:ext uri="{0D108BD9-81ED-4DB2-BD59-A6C34878D82A}">
                    <a16:rowId xmlns:a16="http://schemas.microsoft.com/office/drawing/2014/main" val="2635668989"/>
                  </a:ext>
                </a:extLst>
              </a:tr>
            </a:tbl>
          </a:graphicData>
        </a:graphic>
      </p:graphicFrame>
    </p:spTree>
    <p:extLst>
      <p:ext uri="{BB962C8B-B14F-4D97-AF65-F5344CB8AC3E}">
        <p14:creationId xmlns:p14="http://schemas.microsoft.com/office/powerpoint/2010/main" val="239787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C1A73F2-977A-4083-9482-A1675D977B4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387" r="-335" b="3494"/>
          <a:stretch/>
        </p:blipFill>
        <p:spPr>
          <a:xfrm>
            <a:off x="35496" y="1"/>
            <a:ext cx="9139149" cy="4581128"/>
          </a:xfrm>
          <a:prstGeom prst="rect">
            <a:avLst/>
          </a:prstGeom>
        </p:spPr>
      </p:pic>
      <p:cxnSp>
        <p:nvCxnSpPr>
          <p:cNvPr id="23" name="直接连接符 22">
            <a:extLst>
              <a:ext uri="{FF2B5EF4-FFF2-40B4-BE49-F238E27FC236}">
                <a16:creationId xmlns:a16="http://schemas.microsoft.com/office/drawing/2014/main" id="{B13BDFEF-01D2-4169-A7B8-757F8C03DD51}"/>
              </a:ext>
            </a:extLst>
          </p:cNvPr>
          <p:cNvCxnSpPr>
            <a:cxnSpLocks/>
          </p:cNvCxnSpPr>
          <p:nvPr/>
        </p:nvCxnSpPr>
        <p:spPr bwMode="auto">
          <a:xfrm>
            <a:off x="5796136" y="3789040"/>
            <a:ext cx="324036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直接连接符 24">
            <a:extLst>
              <a:ext uri="{FF2B5EF4-FFF2-40B4-BE49-F238E27FC236}">
                <a16:creationId xmlns:a16="http://schemas.microsoft.com/office/drawing/2014/main" id="{A776CBC0-EE10-41BC-85E2-8D2E376A9C15}"/>
              </a:ext>
            </a:extLst>
          </p:cNvPr>
          <p:cNvCxnSpPr>
            <a:cxnSpLocks/>
          </p:cNvCxnSpPr>
          <p:nvPr/>
        </p:nvCxnSpPr>
        <p:spPr bwMode="auto">
          <a:xfrm>
            <a:off x="5796136" y="2132856"/>
            <a:ext cx="295232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13" name="图片 12">
            <a:extLst>
              <a:ext uri="{FF2B5EF4-FFF2-40B4-BE49-F238E27FC236}">
                <a16:creationId xmlns:a16="http://schemas.microsoft.com/office/drawing/2014/main" id="{2291605E-F10A-4FDB-B478-25323EC571A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 y="4725144"/>
            <a:ext cx="9212116" cy="2132854"/>
          </a:xfrm>
          <a:prstGeom prst="rect">
            <a:avLst/>
          </a:prstGeom>
        </p:spPr>
      </p:pic>
      <p:cxnSp>
        <p:nvCxnSpPr>
          <p:cNvPr id="19" name="直接连接符 18">
            <a:extLst>
              <a:ext uri="{FF2B5EF4-FFF2-40B4-BE49-F238E27FC236}">
                <a16:creationId xmlns:a16="http://schemas.microsoft.com/office/drawing/2014/main" id="{D86E7CD7-C9EA-4A90-8119-13BAE98B48B2}"/>
              </a:ext>
            </a:extLst>
          </p:cNvPr>
          <p:cNvCxnSpPr>
            <a:cxnSpLocks/>
          </p:cNvCxnSpPr>
          <p:nvPr/>
        </p:nvCxnSpPr>
        <p:spPr bwMode="auto">
          <a:xfrm>
            <a:off x="3995936" y="6237312"/>
            <a:ext cx="504056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22943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en-US" altLang="zh-CN" dirty="0"/>
              <a:t> </a:t>
            </a:r>
            <a:r>
              <a:rPr lang="zh-CN" altLang="en-US" dirty="0"/>
              <a:t>简介</a:t>
            </a:r>
          </a:p>
        </p:txBody>
      </p:sp>
      <p:sp>
        <p:nvSpPr>
          <p:cNvPr id="3" name="内容占位符 2"/>
          <p:cNvSpPr>
            <a:spLocks noGrp="1"/>
          </p:cNvSpPr>
          <p:nvPr>
            <p:ph idx="1"/>
          </p:nvPr>
        </p:nvSpPr>
        <p:spPr>
          <a:xfrm>
            <a:off x="971600" y="1371600"/>
            <a:ext cx="7920880" cy="4114800"/>
          </a:xfrm>
        </p:spPr>
        <p:txBody>
          <a:bodyPr/>
          <a:lstStyle/>
          <a:p>
            <a:pPr>
              <a:lnSpc>
                <a:spcPct val="110000"/>
              </a:lnSpc>
            </a:pPr>
            <a:r>
              <a:rPr lang="en-US" altLang="zh-CN" sz="2800" dirty="0" err="1">
                <a:hlinkClick r:id="rId2" tooltip="http://www.man.cx/sed"/>
              </a:rPr>
              <a:t>sed</a:t>
            </a:r>
            <a:r>
              <a:rPr lang="en-US" altLang="zh-CN" sz="2800" dirty="0"/>
              <a:t> </a:t>
            </a:r>
            <a:r>
              <a:rPr lang="zh-CN" altLang="en-US" sz="2800" dirty="0"/>
              <a:t>是一个</a:t>
            </a:r>
            <a:r>
              <a:rPr lang="zh-CN" altLang="en-US" sz="2800" b="1" dirty="0"/>
              <a:t>流编辑器</a:t>
            </a:r>
            <a:r>
              <a:rPr lang="zh-CN" altLang="en-US" sz="2800" dirty="0"/>
              <a:t>（</a:t>
            </a:r>
            <a:r>
              <a:rPr lang="en-US" altLang="zh-CN" sz="2800" dirty="0"/>
              <a:t>stream editor</a:t>
            </a:r>
            <a:r>
              <a:rPr lang="zh-CN" altLang="en-US" sz="2800" dirty="0"/>
              <a:t>）。</a:t>
            </a:r>
            <a:r>
              <a:rPr lang="en-US" altLang="zh-CN" sz="2800" dirty="0" err="1"/>
              <a:t>sed</a:t>
            </a:r>
            <a:r>
              <a:rPr lang="en-US" altLang="zh-CN" sz="2800" dirty="0"/>
              <a:t> </a:t>
            </a:r>
            <a:r>
              <a:rPr lang="zh-CN" altLang="en-US" sz="2800" dirty="0"/>
              <a:t>是一个</a:t>
            </a:r>
            <a:r>
              <a:rPr lang="zh-CN" altLang="en-US" sz="2800" dirty="0">
                <a:solidFill>
                  <a:srgbClr val="FF0000"/>
                </a:solidFill>
              </a:rPr>
              <a:t>非交互式</a:t>
            </a:r>
            <a:r>
              <a:rPr lang="zh-CN" altLang="en-US" sz="2800" dirty="0"/>
              <a:t>的</a:t>
            </a:r>
            <a:r>
              <a:rPr lang="zh-CN" altLang="en-US" sz="2800" dirty="0">
                <a:solidFill>
                  <a:srgbClr val="C00000"/>
                </a:solidFill>
              </a:rPr>
              <a:t>行编辑器</a:t>
            </a:r>
            <a:r>
              <a:rPr lang="zh-CN" altLang="en-US" sz="2800" dirty="0"/>
              <a:t>，它在命令行中输入编辑命令、指定被处理的输入文件，然后在屏幕上查看输出。输入文件可以是指定的文件名，也可以来自一个管道的输出</a:t>
            </a:r>
          </a:p>
          <a:p>
            <a:pPr>
              <a:lnSpc>
                <a:spcPct val="110000"/>
              </a:lnSpc>
            </a:pPr>
            <a:r>
              <a:rPr lang="zh-CN" altLang="en-US" sz="2800" dirty="0"/>
              <a:t>与 </a:t>
            </a:r>
            <a:r>
              <a:rPr lang="en-US" altLang="zh-CN" sz="2800" dirty="0"/>
              <a:t>vi </a:t>
            </a:r>
            <a:r>
              <a:rPr lang="zh-CN" altLang="en-US" sz="2800" dirty="0"/>
              <a:t>不同的是 </a:t>
            </a:r>
            <a:r>
              <a:rPr lang="en-US" altLang="zh-CN" sz="2800" dirty="0" err="1"/>
              <a:t>sed</a:t>
            </a:r>
            <a:r>
              <a:rPr lang="en-US" altLang="zh-CN" sz="2800" dirty="0"/>
              <a:t> </a:t>
            </a:r>
            <a:r>
              <a:rPr lang="zh-CN" altLang="en-US" sz="2800" dirty="0"/>
              <a:t>能够过滤来自管道的输入。在 </a:t>
            </a:r>
            <a:r>
              <a:rPr lang="en-US" altLang="zh-CN" sz="2800" dirty="0" err="1"/>
              <a:t>sed</a:t>
            </a:r>
            <a:r>
              <a:rPr lang="en-US" altLang="zh-CN" sz="2800" dirty="0"/>
              <a:t> </a:t>
            </a:r>
            <a:r>
              <a:rPr lang="zh-CN" altLang="en-US" sz="2800" dirty="0"/>
              <a:t>编辑器运行的时候不必人工干涉，所以 </a:t>
            </a:r>
            <a:r>
              <a:rPr lang="en-US" altLang="zh-CN" sz="2800" dirty="0" err="1"/>
              <a:t>sed</a:t>
            </a:r>
            <a:r>
              <a:rPr lang="en-US" altLang="zh-CN" sz="2800" dirty="0"/>
              <a:t> </a:t>
            </a:r>
            <a:r>
              <a:rPr lang="zh-CN" altLang="en-US" sz="2800" dirty="0"/>
              <a:t>常常被称作</a:t>
            </a:r>
            <a:r>
              <a:rPr lang="zh-CN" altLang="en-US" sz="2800" b="1" dirty="0"/>
              <a:t>批编辑器</a:t>
            </a:r>
            <a:r>
              <a:rPr lang="zh-CN" altLang="en-US" sz="2800" dirty="0"/>
              <a:t>  </a:t>
            </a:r>
          </a:p>
          <a:p>
            <a:pPr>
              <a:lnSpc>
                <a:spcPct val="110000"/>
              </a:lnSpc>
            </a:pPr>
            <a:r>
              <a:rPr lang="en-US" altLang="zh-CN" sz="2800" b="1" dirty="0" err="1"/>
              <a:t>sed</a:t>
            </a:r>
            <a:r>
              <a:rPr lang="en-US" altLang="zh-CN" sz="2800" b="1" dirty="0"/>
              <a:t> </a:t>
            </a:r>
            <a:r>
              <a:rPr lang="zh-CN" altLang="en-US" sz="2800" b="1" dirty="0"/>
              <a:t>默认不改变输入文件的内容</a:t>
            </a:r>
            <a:r>
              <a:rPr lang="zh-CN" altLang="en-US" sz="2800" dirty="0"/>
              <a:t>，且总是将处理结果输出到标准输出，可以使用输出重定向将 </a:t>
            </a:r>
            <a:r>
              <a:rPr lang="en-US" altLang="zh-CN" sz="2800" dirty="0" err="1"/>
              <a:t>sed</a:t>
            </a:r>
            <a:r>
              <a:rPr lang="en-US" altLang="zh-CN" sz="2800" dirty="0"/>
              <a:t> </a:t>
            </a:r>
            <a:r>
              <a:rPr lang="zh-CN" altLang="en-US" sz="2800" dirty="0"/>
              <a:t>的输出保存到文件中。</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867314-F83A-4E01-8662-DD3D36F2541B}"/>
              </a:ext>
            </a:extLst>
          </p:cNvPr>
          <p:cNvPicPr>
            <a:picLocks noChangeAspect="1"/>
          </p:cNvPicPr>
          <p:nvPr/>
        </p:nvPicPr>
        <p:blipFill>
          <a:blip r:embed="rId3"/>
          <a:stretch>
            <a:fillRect/>
          </a:stretch>
        </p:blipFill>
        <p:spPr>
          <a:xfrm>
            <a:off x="611559" y="5599584"/>
            <a:ext cx="8214246" cy="1161377"/>
          </a:xfrm>
          <a:prstGeom prst="rect">
            <a:avLst/>
          </a:prstGeom>
        </p:spPr>
      </p:pic>
      <p:sp>
        <p:nvSpPr>
          <p:cNvPr id="2" name="标题 1"/>
          <p:cNvSpPr>
            <a:spLocks noGrp="1"/>
          </p:cNvSpPr>
          <p:nvPr>
            <p:ph type="title"/>
          </p:nvPr>
        </p:nvSpPr>
        <p:spPr/>
        <p:txBody>
          <a:bodyPr/>
          <a:lstStyle/>
          <a:p>
            <a:r>
              <a:rPr lang="en-US" altLang="zh-CN" dirty="0" err="1"/>
              <a:t>sed</a:t>
            </a:r>
            <a:r>
              <a:rPr lang="en-US" altLang="zh-CN" dirty="0"/>
              <a:t> </a:t>
            </a:r>
            <a:r>
              <a:rPr lang="zh-CN" altLang="en-US" dirty="0"/>
              <a:t>的工作方式</a:t>
            </a:r>
          </a:p>
        </p:txBody>
      </p:sp>
      <p:sp>
        <p:nvSpPr>
          <p:cNvPr id="3" name="内容占位符 2"/>
          <p:cNvSpPr>
            <a:spLocks noGrp="1"/>
          </p:cNvSpPr>
          <p:nvPr>
            <p:ph idx="1"/>
          </p:nvPr>
        </p:nvSpPr>
        <p:spPr>
          <a:xfrm>
            <a:off x="611561" y="1484784"/>
            <a:ext cx="7920880" cy="4114800"/>
          </a:xfrm>
        </p:spPr>
        <p:txBody>
          <a:bodyPr/>
          <a:lstStyle/>
          <a:p>
            <a:pPr>
              <a:lnSpc>
                <a:spcPct val="90000"/>
              </a:lnSpc>
            </a:pPr>
            <a:r>
              <a:rPr lang="en-US" altLang="zh-CN" dirty="0" err="1"/>
              <a:t>sed</a:t>
            </a:r>
            <a:r>
              <a:rPr lang="en-US" altLang="zh-CN" dirty="0"/>
              <a:t> </a:t>
            </a:r>
            <a:r>
              <a:rPr lang="zh-CN" altLang="en-US" dirty="0"/>
              <a:t>以按顺序</a:t>
            </a:r>
            <a:r>
              <a:rPr lang="zh-CN" altLang="en-US" dirty="0">
                <a:solidFill>
                  <a:srgbClr val="FF0000"/>
                </a:solidFill>
              </a:rPr>
              <a:t>逐行</a:t>
            </a:r>
            <a:r>
              <a:rPr lang="zh-CN" altLang="en-US" dirty="0"/>
              <a:t>的方式工作，过程为： </a:t>
            </a:r>
          </a:p>
          <a:p>
            <a:pPr lvl="1">
              <a:lnSpc>
                <a:spcPct val="120000"/>
              </a:lnSpc>
            </a:pPr>
            <a:r>
              <a:rPr lang="zh-CN" altLang="en-US" dirty="0"/>
              <a:t>从输入读取一行数据存入</a:t>
            </a:r>
            <a:r>
              <a:rPr lang="zh-CN" altLang="en-US" dirty="0">
                <a:solidFill>
                  <a:srgbClr val="FF0000"/>
                </a:solidFill>
              </a:rPr>
              <a:t>临时缓冲区</a:t>
            </a:r>
            <a:r>
              <a:rPr lang="zh-CN" altLang="en-US" dirty="0"/>
              <a:t>，此缓冲区称为</a:t>
            </a:r>
            <a:r>
              <a:rPr lang="zh-CN" altLang="en-US" b="1" dirty="0">
                <a:solidFill>
                  <a:srgbClr val="FF0000"/>
                </a:solidFill>
              </a:rPr>
              <a:t>模式空间</a:t>
            </a:r>
            <a:r>
              <a:rPr lang="zh-CN" altLang="en-US" dirty="0"/>
              <a:t>（</a:t>
            </a:r>
            <a:r>
              <a:rPr lang="en-US" altLang="zh-CN" dirty="0"/>
              <a:t>pattern space</a:t>
            </a:r>
            <a:r>
              <a:rPr lang="zh-CN" altLang="en-US" dirty="0"/>
              <a:t>）</a:t>
            </a:r>
          </a:p>
          <a:p>
            <a:pPr lvl="1">
              <a:lnSpc>
                <a:spcPct val="120000"/>
              </a:lnSpc>
            </a:pPr>
            <a:r>
              <a:rPr lang="zh-CN" altLang="en-US" dirty="0"/>
              <a:t>按指定的 </a:t>
            </a:r>
            <a:r>
              <a:rPr lang="en-US" altLang="zh-CN" dirty="0" err="1"/>
              <a:t>sed</a:t>
            </a:r>
            <a:r>
              <a:rPr lang="en-US" altLang="zh-CN" dirty="0"/>
              <a:t> </a:t>
            </a:r>
            <a:r>
              <a:rPr lang="zh-CN" altLang="en-US" dirty="0"/>
              <a:t>编辑命令处理缓冲区中的内容</a:t>
            </a:r>
          </a:p>
          <a:p>
            <a:pPr lvl="1">
              <a:lnSpc>
                <a:spcPct val="120000"/>
              </a:lnSpc>
            </a:pPr>
            <a:r>
              <a:rPr lang="zh-CN" altLang="en-US" dirty="0"/>
              <a:t>把模式空间的内容送往屏幕并将这行内容从模式空间中删除</a:t>
            </a:r>
          </a:p>
          <a:p>
            <a:pPr lvl="1">
              <a:lnSpc>
                <a:spcPct val="120000"/>
              </a:lnSpc>
            </a:pPr>
            <a:r>
              <a:rPr lang="zh-CN" altLang="en-US" dirty="0"/>
              <a:t>读取下一行，重复上面的过程直到全部处理结束</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zh-CN" altLang="en-US" dirty="0"/>
              <a:t>命令</a:t>
            </a:r>
          </a:p>
        </p:txBody>
      </p:sp>
      <p:sp>
        <p:nvSpPr>
          <p:cNvPr id="3" name="内容占位符 2"/>
          <p:cNvSpPr>
            <a:spLocks noGrp="1"/>
          </p:cNvSpPr>
          <p:nvPr>
            <p:ph idx="1"/>
          </p:nvPr>
        </p:nvSpPr>
        <p:spPr>
          <a:xfrm>
            <a:off x="683568" y="1340768"/>
            <a:ext cx="8147248" cy="5472608"/>
          </a:xfrm>
        </p:spPr>
        <p:txBody>
          <a:bodyPr/>
          <a:lstStyle/>
          <a:p>
            <a:r>
              <a:rPr lang="zh-CN" altLang="en-US" sz="2800" dirty="0"/>
              <a:t>格式</a:t>
            </a:r>
            <a:endParaRPr lang="en-US" altLang="zh-CN" sz="2800" dirty="0"/>
          </a:p>
          <a:p>
            <a:pPr lvl="1">
              <a:buNone/>
            </a:pPr>
            <a:r>
              <a:rPr lang="en-US" altLang="zh-CN" sz="2400" dirty="0" err="1">
                <a:solidFill>
                  <a:schemeClr val="accent6">
                    <a:lumMod val="75000"/>
                  </a:schemeClr>
                </a:solidFill>
              </a:rPr>
              <a:t>sed</a:t>
            </a:r>
            <a:r>
              <a:rPr lang="en-US" altLang="zh-CN" sz="2400" dirty="0">
                <a:solidFill>
                  <a:schemeClr val="accent6">
                    <a:lumMod val="75000"/>
                  </a:schemeClr>
                </a:solidFill>
              </a:rPr>
              <a:t> [</a:t>
            </a:r>
            <a:r>
              <a:rPr lang="zh-CN" altLang="en-US" sz="2400" dirty="0">
                <a:solidFill>
                  <a:schemeClr val="accent6">
                    <a:lumMod val="75000"/>
                  </a:schemeClr>
                </a:solidFill>
              </a:rPr>
              <a:t>选项</a:t>
            </a:r>
            <a:r>
              <a:rPr lang="en-US" altLang="zh-CN" sz="2400" dirty="0">
                <a:solidFill>
                  <a:schemeClr val="accent6">
                    <a:lumMod val="75000"/>
                  </a:schemeClr>
                </a:solidFill>
              </a:rPr>
              <a:t>] [-e] cmd1 [[-e cmd2] ... [-e </a:t>
            </a:r>
            <a:r>
              <a:rPr lang="en-US" altLang="zh-CN" sz="2400" dirty="0" err="1">
                <a:solidFill>
                  <a:schemeClr val="accent6">
                    <a:lumMod val="75000"/>
                  </a:schemeClr>
                </a:solidFill>
              </a:rPr>
              <a:t>cmdn</a:t>
            </a:r>
            <a:r>
              <a:rPr lang="en-US" altLang="zh-CN" sz="2400" dirty="0">
                <a:solidFill>
                  <a:schemeClr val="accent6">
                    <a:lumMod val="75000"/>
                  </a:schemeClr>
                </a:solidFill>
              </a:rPr>
              <a:t>]]</a:t>
            </a:r>
          </a:p>
          <a:p>
            <a:pPr lvl="1">
              <a:buNone/>
            </a:pPr>
            <a:r>
              <a:rPr lang="en-US" altLang="zh-CN" sz="2400" dirty="0">
                <a:solidFill>
                  <a:schemeClr val="accent6">
                    <a:lumMod val="75000"/>
                  </a:schemeClr>
                </a:solidFill>
              </a:rPr>
              <a:t>[input-file]...</a:t>
            </a:r>
          </a:p>
          <a:p>
            <a:r>
              <a:rPr lang="zh-CN" altLang="en-US" sz="2800" dirty="0"/>
              <a:t>说明</a:t>
            </a:r>
            <a:endParaRPr lang="en-US" altLang="zh-CN" sz="2800" dirty="0"/>
          </a:p>
          <a:p>
            <a:pPr lvl="1"/>
            <a:r>
              <a:rPr lang="zh-CN" altLang="en-US" sz="2400" dirty="0"/>
              <a:t>在命令行上执行</a:t>
            </a:r>
            <a:r>
              <a:rPr lang="en-US" altLang="zh-CN" sz="2400" dirty="0" err="1"/>
              <a:t>sed</a:t>
            </a:r>
            <a:r>
              <a:rPr lang="zh-CN" altLang="en-US" sz="2400" dirty="0"/>
              <a:t>编辑命令。可以指定</a:t>
            </a:r>
            <a:r>
              <a:rPr lang="zh-CN" altLang="en-US" sz="2400" dirty="0">
                <a:solidFill>
                  <a:srgbClr val="FF0000"/>
                </a:solidFill>
              </a:rPr>
              <a:t>多个编辑命令</a:t>
            </a:r>
            <a:r>
              <a:rPr lang="zh-CN" altLang="en-US" sz="2400" dirty="0"/>
              <a:t>，每个编辑命令前都要使用 </a:t>
            </a:r>
            <a:r>
              <a:rPr lang="en-US" altLang="zh-CN" sz="2400" dirty="0"/>
              <a:t>-e </a:t>
            </a:r>
            <a:r>
              <a:rPr lang="zh-CN" altLang="en-US" sz="2400" dirty="0"/>
              <a:t>参数，</a:t>
            </a:r>
            <a:r>
              <a:rPr lang="en-US" altLang="zh-CN" sz="2400" dirty="0" err="1"/>
              <a:t>sed</a:t>
            </a:r>
            <a:r>
              <a:rPr lang="en-US" altLang="zh-CN" sz="2400" dirty="0"/>
              <a:t> </a:t>
            </a:r>
            <a:r>
              <a:rPr lang="zh-CN" altLang="en-US" sz="2400" dirty="0"/>
              <a:t>将对这些编辑命令依次进行处理。若只有</a:t>
            </a:r>
            <a:r>
              <a:rPr lang="zh-CN" altLang="en-US" sz="2400" dirty="0">
                <a:solidFill>
                  <a:srgbClr val="FF0000"/>
                </a:solidFill>
              </a:rPr>
              <a:t>一个编辑命令</a:t>
            </a:r>
            <a:r>
              <a:rPr lang="zh-CN" altLang="en-US" sz="2400" dirty="0"/>
              <a:t>时，</a:t>
            </a:r>
            <a:r>
              <a:rPr lang="en-US" altLang="zh-CN" sz="2400" dirty="0">
                <a:solidFill>
                  <a:srgbClr val="FF0000"/>
                </a:solidFill>
              </a:rPr>
              <a:t>-e </a:t>
            </a:r>
            <a:r>
              <a:rPr lang="zh-CN" altLang="en-US" sz="2400" dirty="0">
                <a:solidFill>
                  <a:srgbClr val="FF0000"/>
                </a:solidFill>
              </a:rPr>
              <a:t>可以省略</a:t>
            </a:r>
            <a:r>
              <a:rPr lang="zh-CN" altLang="en-US" sz="2400" dirty="0"/>
              <a:t>。</a:t>
            </a:r>
            <a:endParaRPr lang="en-US" altLang="zh-CN" sz="2400" dirty="0"/>
          </a:p>
          <a:p>
            <a:pPr lvl="1"/>
            <a:r>
              <a:rPr lang="zh-CN" altLang="en-US" sz="2400" dirty="0"/>
              <a:t>每个</a:t>
            </a:r>
            <a:r>
              <a:rPr lang="en-US" altLang="zh-CN" sz="2400" dirty="0" err="1"/>
              <a:t>sed</a:t>
            </a:r>
            <a:r>
              <a:rPr lang="zh-CN" altLang="en-US" sz="2400" dirty="0"/>
              <a:t>的</a:t>
            </a:r>
            <a:r>
              <a:rPr lang="zh-CN" altLang="en-US" sz="2400" dirty="0">
                <a:solidFill>
                  <a:srgbClr val="FF0000"/>
                </a:solidFill>
              </a:rPr>
              <a:t>编辑命令</a:t>
            </a:r>
            <a:r>
              <a:rPr lang="en-US" altLang="zh-CN" sz="2400" dirty="0" err="1">
                <a:solidFill>
                  <a:srgbClr val="FF0000"/>
                </a:solidFill>
              </a:rPr>
              <a:t>cmdX</a:t>
            </a:r>
            <a:r>
              <a:rPr lang="zh-CN" altLang="en-US" sz="2400" dirty="0">
                <a:solidFill>
                  <a:srgbClr val="FF0000"/>
                </a:solidFill>
              </a:rPr>
              <a:t>均</a:t>
            </a:r>
            <a:r>
              <a:rPr lang="zh-CN" altLang="en-US" sz="2400" dirty="0"/>
              <a:t>应使用</a:t>
            </a:r>
            <a:r>
              <a:rPr lang="zh-CN" altLang="en-US" sz="2400" dirty="0">
                <a:solidFill>
                  <a:srgbClr val="FF0000"/>
                </a:solidFill>
              </a:rPr>
              <a:t>单引号括起来</a:t>
            </a:r>
            <a:r>
              <a:rPr lang="zh-CN" altLang="en-US" sz="2400" dirty="0"/>
              <a:t>。</a:t>
            </a:r>
            <a:endParaRPr lang="en-US" altLang="zh-CN" sz="2400" dirty="0"/>
          </a:p>
          <a:p>
            <a:pPr lvl="1"/>
            <a:r>
              <a:rPr lang="en-US" altLang="zh-CN" sz="2400" dirty="0"/>
              <a:t>input-file</a:t>
            </a:r>
            <a:r>
              <a:rPr lang="zh-CN" altLang="en-US" sz="2400" dirty="0"/>
              <a:t>：</a:t>
            </a:r>
            <a:r>
              <a:rPr lang="en-US" altLang="zh-CN" sz="2400" dirty="0" err="1"/>
              <a:t>sed</a:t>
            </a:r>
            <a:r>
              <a:rPr lang="en-US" altLang="zh-CN" sz="2400" dirty="0"/>
              <a:t> </a:t>
            </a:r>
            <a:r>
              <a:rPr lang="zh-CN" altLang="en-US" sz="2400" dirty="0"/>
              <a:t>处理的文件列表，若省略，</a:t>
            </a:r>
            <a:r>
              <a:rPr lang="en-US" altLang="zh-CN" sz="2400" dirty="0" err="1"/>
              <a:t>sed</a:t>
            </a:r>
            <a:r>
              <a:rPr lang="en-US" altLang="zh-CN" sz="2400" dirty="0"/>
              <a:t> </a:t>
            </a:r>
            <a:r>
              <a:rPr lang="zh-CN" altLang="en-US" sz="2400" dirty="0"/>
              <a:t>将从标准输入中读取输入，也可以从输入重定向或管道获得输入。</a:t>
            </a:r>
            <a:endParaRPr lang="en-US" altLang="zh-CN" sz="2400" dirty="0"/>
          </a:p>
        </p:txBody>
      </p:sp>
    </p:spTree>
    <p:extLst>
      <p:ext uri="{BB962C8B-B14F-4D97-AF65-F5344CB8AC3E}">
        <p14:creationId xmlns:p14="http://schemas.microsoft.com/office/powerpoint/2010/main" val="756317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525641285"/>
              </p:ext>
            </p:extLst>
          </p:nvPr>
        </p:nvGraphicFramePr>
        <p:xfrm>
          <a:off x="251520" y="1844824"/>
          <a:ext cx="8695630" cy="3840480"/>
        </p:xfrm>
        <a:graphic>
          <a:graphicData uri="http://schemas.openxmlformats.org/drawingml/2006/table">
            <a:tbl>
              <a:tblPr firstRow="1" bandRow="1">
                <a:tableStyleId>{21E4AEA4-8DFA-4A89-87EB-49C32662AFE0}</a:tableStyleId>
              </a:tblPr>
              <a:tblGrid>
                <a:gridCol w="989113">
                  <a:extLst>
                    <a:ext uri="{9D8B030D-6E8A-4147-A177-3AD203B41FA5}">
                      <a16:colId xmlns:a16="http://schemas.microsoft.com/office/drawing/2014/main" val="20000"/>
                    </a:ext>
                  </a:extLst>
                </a:gridCol>
                <a:gridCol w="7706517">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-n </a:t>
                      </a:r>
                      <a:endParaRPr lang="zh-CN" altLang="en-US" sz="2400" dirty="0">
                        <a:solidFill>
                          <a:srgbClr val="FF0000"/>
                        </a:solidFill>
                      </a:endParaRPr>
                    </a:p>
                  </a:txBody>
                  <a:tcPr/>
                </a:tc>
                <a:tc>
                  <a:txBody>
                    <a:bodyPr/>
                    <a:lstStyle/>
                    <a:p>
                      <a:r>
                        <a:rPr lang="zh-CN" altLang="en-US" sz="2400" dirty="0"/>
                        <a:t>使用安静模式，在一般 </a:t>
                      </a:r>
                      <a:r>
                        <a:rPr lang="en-US" altLang="zh-CN" sz="2400" dirty="0"/>
                        <a:t>sed </a:t>
                      </a:r>
                      <a:r>
                        <a:rPr lang="zh-CN" altLang="en-US" sz="2400" dirty="0"/>
                        <a:t>的用法中，所有来自标准输入的数据列出到屏幕上； </a:t>
                      </a:r>
                      <a:r>
                        <a:rPr lang="en-US" altLang="zh-CN" sz="2400" dirty="0"/>
                        <a:t>-n </a:t>
                      </a:r>
                      <a:r>
                        <a:rPr lang="zh-CN" altLang="en-US" sz="2400" dirty="0"/>
                        <a:t>参数限制只有经过 </a:t>
                      </a:r>
                      <a:r>
                        <a:rPr lang="en-US" altLang="zh-CN" sz="2400" dirty="0"/>
                        <a:t>sed </a:t>
                      </a:r>
                      <a:r>
                        <a:rPr lang="zh-CN" altLang="en-US" sz="2400" dirty="0"/>
                        <a:t>特殊处理的那一行</a:t>
                      </a:r>
                      <a:r>
                        <a:rPr lang="en-US" altLang="zh-CN" sz="2400" dirty="0"/>
                        <a:t>(</a:t>
                      </a:r>
                      <a:r>
                        <a:rPr lang="zh-CN" altLang="en-US" sz="2400" dirty="0"/>
                        <a:t>或者动作</a:t>
                      </a:r>
                      <a:r>
                        <a:rPr lang="en-US" altLang="zh-CN" sz="2400" dirty="0"/>
                        <a:t>)</a:t>
                      </a:r>
                      <a:r>
                        <a:rPr lang="zh-CN" altLang="en-US" sz="2400" dirty="0"/>
                        <a:t>才会被列出来</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-e</a:t>
                      </a:r>
                      <a:endParaRPr lang="zh-CN" altLang="en-US" sz="2400" dirty="0">
                        <a:solidFill>
                          <a:srgbClr val="FF0000"/>
                        </a:solidFill>
                      </a:endParaRPr>
                    </a:p>
                  </a:txBody>
                  <a:tcPr/>
                </a:tc>
                <a:tc>
                  <a:txBody>
                    <a:bodyPr/>
                    <a:lstStyle/>
                    <a:p>
                      <a:r>
                        <a:rPr lang="zh-CN" altLang="en-US" sz="2400" dirty="0"/>
                        <a:t>直接在命令行模式上进行 </a:t>
                      </a:r>
                      <a:r>
                        <a:rPr lang="en-US" altLang="zh-CN" sz="2400" dirty="0"/>
                        <a:t>sed </a:t>
                      </a:r>
                      <a:r>
                        <a:rPr lang="zh-CN" altLang="en-US" sz="2400" dirty="0"/>
                        <a:t>的动作编辑</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-f </a:t>
                      </a:r>
                      <a:endParaRPr lang="zh-CN" altLang="en-US" sz="2400" dirty="0">
                        <a:solidFill>
                          <a:srgbClr val="FF0000"/>
                        </a:solidFill>
                      </a:endParaRPr>
                    </a:p>
                  </a:txBody>
                  <a:tcPr/>
                </a:tc>
                <a:tc>
                  <a:txBody>
                    <a:bodyPr/>
                    <a:lstStyle/>
                    <a:p>
                      <a:r>
                        <a:rPr lang="zh-CN" altLang="en-US" sz="2400" dirty="0"/>
                        <a:t>直接将 </a:t>
                      </a:r>
                      <a:r>
                        <a:rPr lang="en-US" altLang="zh-CN" sz="2400" dirty="0"/>
                        <a:t>sed </a:t>
                      </a:r>
                      <a:r>
                        <a:rPr lang="zh-CN" altLang="en-US" sz="2400" dirty="0"/>
                        <a:t>的动作写在一个文件内， </a:t>
                      </a:r>
                      <a:r>
                        <a:rPr lang="en-US" altLang="zh-CN" sz="2400" dirty="0">
                          <a:solidFill>
                            <a:srgbClr val="FF0000"/>
                          </a:solidFill>
                        </a:rPr>
                        <a:t>-f filename </a:t>
                      </a:r>
                      <a:r>
                        <a:rPr lang="zh-CN" altLang="en-US" sz="2400" dirty="0">
                          <a:solidFill>
                            <a:srgbClr val="FF0000"/>
                          </a:solidFill>
                        </a:rPr>
                        <a:t>则可以运行 </a:t>
                      </a:r>
                      <a:r>
                        <a:rPr lang="en-US" altLang="zh-CN" sz="2400" dirty="0">
                          <a:solidFill>
                            <a:srgbClr val="FF0000"/>
                          </a:solidFill>
                        </a:rPr>
                        <a:t>filename </a:t>
                      </a:r>
                      <a:r>
                        <a:rPr lang="zh-CN" altLang="en-US" sz="2400" dirty="0">
                          <a:solidFill>
                            <a:srgbClr val="FF0000"/>
                          </a:solidFill>
                        </a:rPr>
                        <a:t>内的 </a:t>
                      </a:r>
                      <a:r>
                        <a:rPr lang="en-US" altLang="zh-CN" sz="2400" dirty="0">
                          <a:solidFill>
                            <a:srgbClr val="FF0000"/>
                          </a:solidFill>
                        </a:rPr>
                        <a:t>sed </a:t>
                      </a:r>
                      <a:r>
                        <a:rPr lang="zh-CN" altLang="en-US" sz="2400" dirty="0">
                          <a:solidFill>
                            <a:srgbClr val="FF0000"/>
                          </a:solidFill>
                        </a:rPr>
                        <a:t>动作</a:t>
                      </a: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-r </a:t>
                      </a:r>
                      <a:endParaRPr lang="zh-CN" altLang="en-US" sz="2400" dirty="0">
                        <a:solidFill>
                          <a:srgbClr val="FF0000"/>
                        </a:solidFill>
                      </a:endParaRPr>
                    </a:p>
                  </a:txBody>
                  <a:tcPr/>
                </a:tc>
                <a:tc>
                  <a:txBody>
                    <a:bodyPr/>
                    <a:lstStyle/>
                    <a:p>
                      <a:r>
                        <a:rPr lang="en-US" altLang="zh-CN" sz="2400" dirty="0"/>
                        <a:t>sed</a:t>
                      </a:r>
                      <a:r>
                        <a:rPr lang="zh-CN" altLang="en-US" sz="2400" dirty="0"/>
                        <a:t>的动作支持</a:t>
                      </a:r>
                      <a:r>
                        <a:rPr lang="zh-CN" altLang="en-US" sz="2400" b="1" dirty="0">
                          <a:solidFill>
                            <a:srgbClr val="FF0000"/>
                          </a:solidFill>
                        </a:rPr>
                        <a:t>扩展型正规表达式 </a:t>
                      </a:r>
                      <a:r>
                        <a:rPr lang="en-US" altLang="zh-CN" sz="2400" dirty="0"/>
                        <a:t>-</a:t>
                      </a:r>
                      <a:r>
                        <a:rPr lang="zh-CN" altLang="en-US" sz="2400" b="1" dirty="0"/>
                        <a:t>默认基础正规表达式</a:t>
                      </a:r>
                    </a:p>
                  </a:txBody>
                  <a:tcPr/>
                </a:tc>
                <a:extLst>
                  <a:ext uri="{0D108BD9-81ED-4DB2-BD59-A6C34878D82A}">
                    <a16:rowId xmlns:a16="http://schemas.microsoft.com/office/drawing/2014/main" val="10004"/>
                  </a:ext>
                </a:extLst>
              </a:tr>
              <a:tr h="370840">
                <a:tc>
                  <a:txBody>
                    <a:bodyPr/>
                    <a:lstStyle/>
                    <a:p>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endParaRPr lang="zh-CN" altLang="en-US" sz="2400" dirty="0">
                        <a:solidFill>
                          <a:srgbClr val="FF0000"/>
                        </a:solidFill>
                      </a:endParaRPr>
                    </a:p>
                  </a:txBody>
                  <a:tcPr/>
                </a:tc>
                <a:tc>
                  <a:txBody>
                    <a:bodyPr/>
                    <a:lstStyle/>
                    <a:p>
                      <a:r>
                        <a:rPr lang="zh-CN" altLang="en-US" sz="2400" dirty="0">
                          <a:solidFill>
                            <a:srgbClr val="FF0000"/>
                          </a:solidFill>
                        </a:rPr>
                        <a:t>直接修改读取的原文件内容</a:t>
                      </a:r>
                      <a:r>
                        <a:rPr lang="zh-CN" altLang="en-US" sz="2400" dirty="0"/>
                        <a:t>，而不是由屏幕输出</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330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命令操作</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331357836"/>
              </p:ext>
            </p:extLst>
          </p:nvPr>
        </p:nvGraphicFramePr>
        <p:xfrm>
          <a:off x="296193" y="2679747"/>
          <a:ext cx="8551614" cy="3657600"/>
        </p:xfrm>
        <a:graphic>
          <a:graphicData uri="http://schemas.openxmlformats.org/drawingml/2006/table">
            <a:tbl>
              <a:tblPr firstRow="1" bandRow="1">
                <a:tableStyleId>{21E4AEA4-8DFA-4A89-87EB-49C32662AFE0}</a:tableStyleId>
              </a:tblPr>
              <a:tblGrid>
                <a:gridCol w="972731">
                  <a:extLst>
                    <a:ext uri="{9D8B030D-6E8A-4147-A177-3AD203B41FA5}">
                      <a16:colId xmlns:a16="http://schemas.microsoft.com/office/drawing/2014/main" val="20000"/>
                    </a:ext>
                  </a:extLst>
                </a:gridCol>
                <a:gridCol w="7578883">
                  <a:extLst>
                    <a:ext uri="{9D8B030D-6E8A-4147-A177-3AD203B41FA5}">
                      <a16:colId xmlns:a16="http://schemas.microsoft.com/office/drawing/2014/main" val="20001"/>
                    </a:ext>
                  </a:extLst>
                </a:gridCol>
              </a:tblGrid>
              <a:tr h="149683">
                <a:tc>
                  <a:txBody>
                    <a:bodyPr/>
                    <a:lstStyle/>
                    <a:p>
                      <a:r>
                        <a:rPr lang="zh-CN" altLang="en-US" sz="2200" dirty="0">
                          <a:solidFill>
                            <a:srgbClr val="C00000"/>
                          </a:solidFill>
                        </a:rPr>
                        <a:t>操作</a:t>
                      </a:r>
                    </a:p>
                  </a:txBody>
                  <a:tcPr/>
                </a:tc>
                <a:tc>
                  <a:txBody>
                    <a:bodyPr/>
                    <a:lstStyle/>
                    <a:p>
                      <a:r>
                        <a:rPr lang="zh-CN" altLang="en-US" sz="22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200" dirty="0">
                          <a:solidFill>
                            <a:srgbClr val="FF0000"/>
                          </a:solidFill>
                        </a:rPr>
                        <a:t>a</a:t>
                      </a:r>
                      <a:endParaRPr lang="zh-CN" altLang="en-US" sz="2200" dirty="0">
                        <a:solidFill>
                          <a:srgbClr val="FF0000"/>
                        </a:solidFill>
                      </a:endParaRPr>
                    </a:p>
                  </a:txBody>
                  <a:tcPr/>
                </a:tc>
                <a:tc>
                  <a:txBody>
                    <a:bodyPr/>
                    <a:lstStyle/>
                    <a:p>
                      <a:r>
                        <a:rPr lang="zh-CN" altLang="en-US" sz="2200" dirty="0"/>
                        <a:t>新增， </a:t>
                      </a:r>
                      <a:r>
                        <a:rPr lang="en-US" altLang="zh-CN" sz="2200" dirty="0"/>
                        <a:t>a </a:t>
                      </a:r>
                      <a:r>
                        <a:rPr lang="zh-CN" altLang="en-US" sz="2200" dirty="0"/>
                        <a:t>的后面接字串，而这些字串会在新的一行出现</a:t>
                      </a:r>
                      <a:r>
                        <a:rPr lang="en-US" altLang="zh-CN" sz="2200" dirty="0"/>
                        <a:t>(</a:t>
                      </a:r>
                      <a:r>
                        <a:rPr lang="zh-CN" altLang="en-US" sz="2200" dirty="0"/>
                        <a:t>目前的</a:t>
                      </a:r>
                      <a:r>
                        <a:rPr lang="zh-CN" altLang="en-US" sz="2200" dirty="0">
                          <a:solidFill>
                            <a:srgbClr val="FF0000"/>
                          </a:solidFill>
                        </a:rPr>
                        <a:t>下一行</a:t>
                      </a:r>
                      <a:r>
                        <a:rPr lang="en-US" altLang="zh-CN" sz="2200" dirty="0"/>
                        <a:t>)</a:t>
                      </a:r>
                      <a:endParaRPr lang="zh-CN" altLang="en-US" sz="2200" dirty="0"/>
                    </a:p>
                  </a:txBody>
                  <a:tcPr/>
                </a:tc>
                <a:extLst>
                  <a:ext uri="{0D108BD9-81ED-4DB2-BD59-A6C34878D82A}">
                    <a16:rowId xmlns:a16="http://schemas.microsoft.com/office/drawing/2014/main" val="10001"/>
                  </a:ext>
                </a:extLst>
              </a:tr>
              <a:tr h="370840">
                <a:tc>
                  <a:txBody>
                    <a:bodyPr/>
                    <a:lstStyle/>
                    <a:p>
                      <a:r>
                        <a:rPr lang="en-US" altLang="zh-CN" sz="2200" dirty="0">
                          <a:solidFill>
                            <a:srgbClr val="FF0000"/>
                          </a:solidFill>
                        </a:rPr>
                        <a:t>c</a:t>
                      </a:r>
                      <a:endParaRPr lang="zh-CN" altLang="en-US" sz="2200" dirty="0">
                        <a:solidFill>
                          <a:srgbClr val="FF0000"/>
                        </a:solidFill>
                      </a:endParaRPr>
                    </a:p>
                  </a:txBody>
                  <a:tcPr/>
                </a:tc>
                <a:tc>
                  <a:txBody>
                    <a:bodyPr/>
                    <a:lstStyle/>
                    <a:p>
                      <a:r>
                        <a:rPr lang="zh-CN" altLang="en-US" sz="2200" dirty="0"/>
                        <a:t>替换， </a:t>
                      </a:r>
                      <a:r>
                        <a:rPr lang="en-US" altLang="zh-CN" sz="2200" dirty="0"/>
                        <a:t>c </a:t>
                      </a:r>
                      <a:r>
                        <a:rPr lang="zh-CN" altLang="en-US" sz="2200" dirty="0"/>
                        <a:t>的后面可以接字符，这些字符替换 </a:t>
                      </a:r>
                      <a:r>
                        <a:rPr lang="en-US" altLang="zh-CN" sz="2200" dirty="0"/>
                        <a:t>n1-n2 </a:t>
                      </a:r>
                      <a:r>
                        <a:rPr lang="zh-CN" altLang="en-US" sz="2200" dirty="0"/>
                        <a:t>行的内容</a:t>
                      </a:r>
                    </a:p>
                  </a:txBody>
                  <a:tcPr/>
                </a:tc>
                <a:extLst>
                  <a:ext uri="{0D108BD9-81ED-4DB2-BD59-A6C34878D82A}">
                    <a16:rowId xmlns:a16="http://schemas.microsoft.com/office/drawing/2014/main" val="10002"/>
                  </a:ext>
                </a:extLst>
              </a:tr>
              <a:tr h="370840">
                <a:tc>
                  <a:txBody>
                    <a:bodyPr/>
                    <a:lstStyle/>
                    <a:p>
                      <a:r>
                        <a:rPr lang="en-US" altLang="zh-CN" sz="2200" dirty="0">
                          <a:solidFill>
                            <a:srgbClr val="FF0000"/>
                          </a:solidFill>
                        </a:rPr>
                        <a:t>d</a:t>
                      </a:r>
                      <a:endParaRPr lang="zh-CN" altLang="en-US" sz="2200" dirty="0">
                        <a:solidFill>
                          <a:srgbClr val="FF0000"/>
                        </a:solidFill>
                      </a:endParaRPr>
                    </a:p>
                  </a:txBody>
                  <a:tcPr/>
                </a:tc>
                <a:tc>
                  <a:txBody>
                    <a:bodyPr/>
                    <a:lstStyle/>
                    <a:p>
                      <a:r>
                        <a:rPr lang="zh-CN" altLang="en-US" sz="2200" dirty="0"/>
                        <a:t>删除</a:t>
                      </a:r>
                      <a:endParaRPr lang="zh-CN" altLang="en-US" sz="22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altLang="zh-CN" sz="2200" dirty="0" err="1">
                          <a:solidFill>
                            <a:srgbClr val="FF0000"/>
                          </a:solidFill>
                        </a:rPr>
                        <a:t>i</a:t>
                      </a:r>
                      <a:endParaRPr lang="zh-CN" altLang="en-US" sz="2200" dirty="0">
                        <a:solidFill>
                          <a:srgbClr val="FF0000"/>
                        </a:solidFill>
                      </a:endParaRPr>
                    </a:p>
                  </a:txBody>
                  <a:tcPr/>
                </a:tc>
                <a:tc>
                  <a:txBody>
                    <a:bodyPr/>
                    <a:lstStyle/>
                    <a:p>
                      <a:r>
                        <a:rPr lang="zh-CN" altLang="en-US" sz="2200" dirty="0"/>
                        <a:t>插入， </a:t>
                      </a:r>
                      <a:r>
                        <a:rPr lang="en-US" altLang="zh-CN" sz="2200" dirty="0" err="1"/>
                        <a:t>i</a:t>
                      </a:r>
                      <a:r>
                        <a:rPr lang="en-US" altLang="zh-CN" sz="2200" dirty="0"/>
                        <a:t> </a:t>
                      </a:r>
                      <a:r>
                        <a:rPr lang="zh-CN" altLang="en-US" sz="2200" dirty="0"/>
                        <a:t>的后面接字符，这些字符会在新的一行出现</a:t>
                      </a:r>
                      <a:r>
                        <a:rPr lang="en-US" altLang="zh-CN" sz="2200" dirty="0"/>
                        <a:t>(</a:t>
                      </a:r>
                      <a:r>
                        <a:rPr lang="zh-CN" altLang="en-US" sz="2200" dirty="0"/>
                        <a:t>目前的</a:t>
                      </a:r>
                      <a:r>
                        <a:rPr lang="zh-CN" altLang="en-US" sz="2200" dirty="0">
                          <a:solidFill>
                            <a:srgbClr val="FF0000"/>
                          </a:solidFill>
                        </a:rPr>
                        <a:t>上一行</a:t>
                      </a:r>
                      <a:r>
                        <a:rPr lang="en-US" altLang="zh-CN" sz="2200" dirty="0"/>
                        <a:t>)</a:t>
                      </a:r>
                      <a:r>
                        <a:rPr lang="zh-CN" altLang="en-US" sz="2200" dirty="0"/>
                        <a:t>； </a:t>
                      </a:r>
                      <a:endParaRPr lang="zh-CN" altLang="en-US" sz="2200" b="1" dirty="0"/>
                    </a:p>
                  </a:txBody>
                  <a:tcPr/>
                </a:tc>
                <a:extLst>
                  <a:ext uri="{0D108BD9-81ED-4DB2-BD59-A6C34878D82A}">
                    <a16:rowId xmlns:a16="http://schemas.microsoft.com/office/drawing/2014/main" val="10004"/>
                  </a:ext>
                </a:extLst>
              </a:tr>
              <a:tr h="370840">
                <a:tc>
                  <a:txBody>
                    <a:bodyPr/>
                    <a:lstStyle/>
                    <a:p>
                      <a:r>
                        <a:rPr lang="en-US" altLang="zh-CN" sz="2200" dirty="0">
                          <a:solidFill>
                            <a:srgbClr val="FF0000"/>
                          </a:solidFill>
                        </a:rPr>
                        <a:t>p</a:t>
                      </a:r>
                      <a:endParaRPr lang="zh-CN" altLang="en-US" sz="2200" dirty="0">
                        <a:solidFill>
                          <a:srgbClr val="FF0000"/>
                        </a:solidFill>
                      </a:endParaRPr>
                    </a:p>
                  </a:txBody>
                  <a:tcPr/>
                </a:tc>
                <a:tc>
                  <a:txBody>
                    <a:bodyPr/>
                    <a:lstStyle/>
                    <a:p>
                      <a:r>
                        <a:rPr lang="zh-CN" altLang="en-US" sz="2200" dirty="0"/>
                        <a:t>打印，与</a:t>
                      </a:r>
                      <a:r>
                        <a:rPr lang="en-US" altLang="zh-CN" sz="2200" dirty="0"/>
                        <a:t>-p</a:t>
                      </a:r>
                      <a:r>
                        <a:rPr lang="zh-CN" altLang="en-US" sz="2200" dirty="0"/>
                        <a:t>参数一起使用，即将某个选择的数据打印出来</a:t>
                      </a:r>
                    </a:p>
                  </a:txBody>
                  <a:tcPr/>
                </a:tc>
                <a:extLst>
                  <a:ext uri="{0D108BD9-81ED-4DB2-BD59-A6C34878D82A}">
                    <a16:rowId xmlns:a16="http://schemas.microsoft.com/office/drawing/2014/main" val="10005"/>
                  </a:ext>
                </a:extLst>
              </a:tr>
              <a:tr h="370840">
                <a:tc>
                  <a:txBody>
                    <a:bodyPr/>
                    <a:lstStyle/>
                    <a:p>
                      <a:r>
                        <a:rPr lang="en-US" altLang="zh-CN" sz="2200" dirty="0">
                          <a:solidFill>
                            <a:srgbClr val="FF0000"/>
                          </a:solidFill>
                        </a:rPr>
                        <a:t>s</a:t>
                      </a:r>
                      <a:endParaRPr lang="zh-CN" altLang="en-US" sz="2200" dirty="0">
                        <a:solidFill>
                          <a:srgbClr val="FF0000"/>
                        </a:solidFill>
                      </a:endParaRPr>
                    </a:p>
                  </a:txBody>
                  <a:tcPr/>
                </a:tc>
                <a:tc>
                  <a:txBody>
                    <a:bodyPr/>
                    <a:lstStyle/>
                    <a:p>
                      <a:r>
                        <a:rPr lang="zh-CN" altLang="en-US" sz="2200" dirty="0"/>
                        <a:t>替换，直接进行替换工作，可与正则表达式配合使用</a:t>
                      </a:r>
                    </a:p>
                  </a:txBody>
                  <a:tcPr/>
                </a:tc>
                <a:extLst>
                  <a:ext uri="{0D108BD9-81ED-4DB2-BD59-A6C34878D82A}">
                    <a16:rowId xmlns:a16="http://schemas.microsoft.com/office/drawing/2014/main" val="451167733"/>
                  </a:ext>
                </a:extLst>
              </a:tr>
            </a:tbl>
          </a:graphicData>
        </a:graphic>
      </p:graphicFrame>
      <p:sp>
        <p:nvSpPr>
          <p:cNvPr id="5" name="文本框 4">
            <a:extLst>
              <a:ext uri="{FF2B5EF4-FFF2-40B4-BE49-F238E27FC236}">
                <a16:creationId xmlns:a16="http://schemas.microsoft.com/office/drawing/2014/main" id="{377F9D63-FE18-4BBB-B693-2861CE463066}"/>
              </a:ext>
            </a:extLst>
          </p:cNvPr>
          <p:cNvSpPr txBox="1"/>
          <p:nvPr/>
        </p:nvSpPr>
        <p:spPr>
          <a:xfrm>
            <a:off x="971600" y="1378140"/>
            <a:ext cx="7416824" cy="1335750"/>
          </a:xfrm>
          <a:prstGeom prst="rect">
            <a:avLst/>
          </a:prstGeom>
          <a:noFill/>
        </p:spPr>
        <p:txBody>
          <a:bodyPr wrap="square">
            <a:spAutoFit/>
          </a:bodyPr>
          <a:lstStyle/>
          <a:p>
            <a:pPr marL="342900" indent="-342900" eaLnBrk="0" hangingPunct="0">
              <a:spcBef>
                <a:spcPct val="20000"/>
              </a:spcBef>
              <a:buClr>
                <a:schemeClr val="folHlink"/>
              </a:buClr>
              <a:buSzPct val="60000"/>
              <a:buFont typeface="Wingdings" panose="05000000000000000000" pitchFamily="2" charset="2"/>
              <a:buChar char="n"/>
            </a:pPr>
            <a:r>
              <a:rPr lang="zh-CN" altLang="zh-CN" sz="2800" dirty="0">
                <a:latin typeface="Tahoma" panose="020B0604030504040204" pitchFamily="34" charset="0"/>
              </a:rPr>
              <a:t>动作说明： [n1[,n2]]function </a:t>
            </a:r>
            <a:endParaRPr lang="en-US" altLang="zh-CN" sz="2800" dirty="0">
              <a:latin typeface="Tahoma" panose="020B0604030504040204" pitchFamily="34" charset="0"/>
            </a:endParaRPr>
          </a:p>
          <a:p>
            <a:pPr marL="800100" lvl="1" indent="-342900" eaLnBrk="0" hangingPunct="0">
              <a:spcBef>
                <a:spcPct val="20000"/>
              </a:spcBef>
              <a:buClr>
                <a:schemeClr val="folHlink"/>
              </a:buClr>
              <a:buSzPct val="60000"/>
              <a:buFont typeface="Wingdings" panose="05000000000000000000" pitchFamily="2" charset="2"/>
              <a:buChar char="l"/>
            </a:pPr>
            <a:r>
              <a:rPr lang="zh-CN" altLang="zh-CN" sz="2400" b="1" dirty="0">
                <a:latin typeface="Tahoma" panose="020B0604030504040204" pitchFamily="34" charset="0"/>
              </a:rPr>
              <a:t>选择进行动作的行数，举例</a:t>
            </a:r>
            <a:r>
              <a:rPr lang="en-US" altLang="zh-CN" sz="2400" b="1" dirty="0">
                <a:latin typeface="Tahoma" panose="020B0604030504040204" pitchFamily="34" charset="0"/>
              </a:rPr>
              <a:t>:</a:t>
            </a:r>
            <a:r>
              <a:rPr lang="zh-CN" altLang="zh-CN" sz="2400" b="1" dirty="0">
                <a:latin typeface="Tahoma" panose="020B0604030504040204" pitchFamily="34" charset="0"/>
              </a:rPr>
              <a:t> 10,20[动作行为]</a:t>
            </a:r>
            <a:r>
              <a:rPr lang="en-US" altLang="zh-CN" sz="2400" b="1" dirty="0">
                <a:latin typeface="Tahoma" panose="020B0604030504040204" pitchFamily="34" charset="0"/>
              </a:rPr>
              <a:t> </a:t>
            </a:r>
            <a:r>
              <a:rPr lang="zh-CN" altLang="en-US" sz="2400" b="1" dirty="0">
                <a:latin typeface="Tahoma" panose="020B0604030504040204" pitchFamily="34" charset="0"/>
              </a:rPr>
              <a:t>动作</a:t>
            </a:r>
            <a:r>
              <a:rPr lang="zh-CN" altLang="zh-CN" sz="2400" b="1" dirty="0">
                <a:latin typeface="Tahoma" panose="020B0604030504040204" pitchFamily="34" charset="0"/>
              </a:rPr>
              <a:t>在 10 到 20 行之间进行</a:t>
            </a:r>
            <a:endParaRPr lang="zh-CN" altLang="en-US" sz="2400" b="1" dirty="0">
              <a:latin typeface="Tahoma" panose="020B0604030504040204" pitchFamily="34" charset="0"/>
            </a:endParaRPr>
          </a:p>
        </p:txBody>
      </p:sp>
    </p:spTree>
    <p:extLst>
      <p:ext uri="{BB962C8B-B14F-4D97-AF65-F5344CB8AC3E}">
        <p14:creationId xmlns:p14="http://schemas.microsoft.com/office/powerpoint/2010/main" val="1930454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zh-CN" altLang="en-US" dirty="0"/>
              <a:t>命令举例</a:t>
            </a:r>
          </a:p>
        </p:txBody>
      </p:sp>
      <p:pic>
        <p:nvPicPr>
          <p:cNvPr id="6" name="图片 5">
            <a:extLst>
              <a:ext uri="{FF2B5EF4-FFF2-40B4-BE49-F238E27FC236}">
                <a16:creationId xmlns:a16="http://schemas.microsoft.com/office/drawing/2014/main" id="{287C1F88-7BBA-4050-91E9-A21BAD17DE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734" y="1340768"/>
            <a:ext cx="9144000" cy="3534351"/>
          </a:xfrm>
          <a:prstGeom prst="rect">
            <a:avLst/>
          </a:prstGeom>
        </p:spPr>
      </p:pic>
      <p:cxnSp>
        <p:nvCxnSpPr>
          <p:cNvPr id="8" name="直接连接符 7">
            <a:extLst>
              <a:ext uri="{FF2B5EF4-FFF2-40B4-BE49-F238E27FC236}">
                <a16:creationId xmlns:a16="http://schemas.microsoft.com/office/drawing/2014/main" id="{BE241351-5357-4FE4-9004-2FC7A6E5246B}"/>
              </a:ext>
            </a:extLst>
          </p:cNvPr>
          <p:cNvCxnSpPr>
            <a:cxnSpLocks/>
          </p:cNvCxnSpPr>
          <p:nvPr/>
        </p:nvCxnSpPr>
        <p:spPr bwMode="auto">
          <a:xfrm>
            <a:off x="3412354" y="3848187"/>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a:extLst>
              <a:ext uri="{FF2B5EF4-FFF2-40B4-BE49-F238E27FC236}">
                <a16:creationId xmlns:a16="http://schemas.microsoft.com/office/drawing/2014/main" id="{1C6C4D31-5F01-4E2F-BE69-AFB90C79B2CF}"/>
              </a:ext>
            </a:extLst>
          </p:cNvPr>
          <p:cNvCxnSpPr>
            <a:cxnSpLocks/>
          </p:cNvCxnSpPr>
          <p:nvPr/>
        </p:nvCxnSpPr>
        <p:spPr bwMode="auto">
          <a:xfrm flipH="1" flipV="1">
            <a:off x="5811065" y="3848187"/>
            <a:ext cx="489127" cy="42351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0BF19644-2F4C-420F-92C2-3BF1BADD868E}"/>
              </a:ext>
            </a:extLst>
          </p:cNvPr>
          <p:cNvSpPr txBox="1"/>
          <p:nvPr/>
        </p:nvSpPr>
        <p:spPr>
          <a:xfrm>
            <a:off x="6300192" y="4077072"/>
            <a:ext cx="2520280" cy="400110"/>
          </a:xfrm>
          <a:prstGeom prst="rect">
            <a:avLst/>
          </a:prstGeom>
          <a:noFill/>
        </p:spPr>
        <p:txBody>
          <a:bodyPr wrap="square" rtlCol="0">
            <a:spAutoFit/>
          </a:bodyPr>
          <a:lstStyle/>
          <a:p>
            <a:r>
              <a:rPr lang="zh-CN" altLang="en-US" sz="2000" dirty="0">
                <a:solidFill>
                  <a:srgbClr val="FF0000"/>
                </a:solidFill>
              </a:rPr>
              <a:t>删除文件的</a:t>
            </a:r>
            <a:r>
              <a:rPr lang="en-US" altLang="zh-CN" sz="2000" dirty="0">
                <a:solidFill>
                  <a:srgbClr val="FF0000"/>
                </a:solidFill>
              </a:rPr>
              <a:t>2-5</a:t>
            </a:r>
            <a:r>
              <a:rPr lang="zh-CN" altLang="en-US" sz="2000" dirty="0">
                <a:solidFill>
                  <a:srgbClr val="FF0000"/>
                </a:solidFill>
              </a:rPr>
              <a:t>行</a:t>
            </a:r>
          </a:p>
        </p:txBody>
      </p:sp>
      <p:pic>
        <p:nvPicPr>
          <p:cNvPr id="4" name="图片 3">
            <a:extLst>
              <a:ext uri="{FF2B5EF4-FFF2-40B4-BE49-F238E27FC236}">
                <a16:creationId xmlns:a16="http://schemas.microsoft.com/office/drawing/2014/main" id="{B8FA0C2F-FF33-4D6D-A244-DD2BD9D728F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10816"/>
          <a:stretch/>
        </p:blipFill>
        <p:spPr>
          <a:xfrm>
            <a:off x="251520" y="4874351"/>
            <a:ext cx="4680424" cy="630983"/>
          </a:xfrm>
          <a:prstGeom prst="rect">
            <a:avLst/>
          </a:prstGeom>
        </p:spPr>
      </p:pic>
      <p:cxnSp>
        <p:nvCxnSpPr>
          <p:cNvPr id="11" name="直接连接符 10">
            <a:extLst>
              <a:ext uri="{FF2B5EF4-FFF2-40B4-BE49-F238E27FC236}">
                <a16:creationId xmlns:a16="http://schemas.microsoft.com/office/drawing/2014/main" id="{FEA600CD-3442-490A-B3E7-1CC49EE2F7E7}"/>
              </a:ext>
            </a:extLst>
          </p:cNvPr>
          <p:cNvCxnSpPr>
            <a:cxnSpLocks/>
          </p:cNvCxnSpPr>
          <p:nvPr/>
        </p:nvCxnSpPr>
        <p:spPr bwMode="auto">
          <a:xfrm>
            <a:off x="2339752" y="5157192"/>
            <a:ext cx="252028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6A6CCBD1-3813-4926-B049-9F5E95F40E07}"/>
              </a:ext>
            </a:extLst>
          </p:cNvPr>
          <p:cNvCxnSpPr>
            <a:cxnSpLocks/>
            <a:stCxn id="13" idx="1"/>
          </p:cNvCxnSpPr>
          <p:nvPr/>
        </p:nvCxnSpPr>
        <p:spPr bwMode="auto">
          <a:xfrm flipH="1" flipV="1">
            <a:off x="4865432" y="4978161"/>
            <a:ext cx="786688" cy="9592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CC0CC11D-5E1D-4B9A-8320-526B9E624882}"/>
              </a:ext>
            </a:extLst>
          </p:cNvPr>
          <p:cNvSpPr txBox="1"/>
          <p:nvPr/>
        </p:nvSpPr>
        <p:spPr>
          <a:xfrm>
            <a:off x="5652120" y="4720145"/>
            <a:ext cx="3240360" cy="707886"/>
          </a:xfrm>
          <a:prstGeom prst="rect">
            <a:avLst/>
          </a:prstGeom>
          <a:noFill/>
        </p:spPr>
        <p:txBody>
          <a:bodyPr wrap="square" rtlCol="0">
            <a:spAutoFit/>
          </a:bodyPr>
          <a:lstStyle/>
          <a:p>
            <a:r>
              <a:rPr lang="zh-CN" altLang="en-US" sz="2000" dirty="0">
                <a:solidFill>
                  <a:srgbClr val="FF0000"/>
                </a:solidFill>
              </a:rPr>
              <a:t>删除文件的</a:t>
            </a:r>
            <a:r>
              <a:rPr lang="en-US" altLang="zh-CN" sz="2000" dirty="0">
                <a:solidFill>
                  <a:srgbClr val="FF0000"/>
                </a:solidFill>
              </a:rPr>
              <a:t>2-</a:t>
            </a:r>
            <a:r>
              <a:rPr lang="zh-CN" altLang="en-US" sz="2000" dirty="0">
                <a:solidFill>
                  <a:srgbClr val="FF0000"/>
                </a:solidFill>
              </a:rPr>
              <a:t>最后一行的内容，“</a:t>
            </a:r>
            <a:r>
              <a:rPr lang="en-US" altLang="zh-CN" sz="2000" dirty="0">
                <a:solidFill>
                  <a:srgbClr val="FF0000"/>
                </a:solidFill>
              </a:rPr>
              <a:t>$</a:t>
            </a:r>
            <a:r>
              <a:rPr lang="zh-CN" altLang="en-US" sz="2000" dirty="0">
                <a:solidFill>
                  <a:srgbClr val="FF0000"/>
                </a:solidFill>
              </a:rPr>
              <a:t>”</a:t>
            </a:r>
            <a:r>
              <a:rPr lang="en-US" altLang="zh-CN" sz="2000" dirty="0">
                <a:solidFill>
                  <a:srgbClr val="FF0000"/>
                </a:solidFill>
              </a:rPr>
              <a:t> </a:t>
            </a:r>
            <a:r>
              <a:rPr lang="zh-CN" altLang="en-US" sz="2000" dirty="0">
                <a:solidFill>
                  <a:srgbClr val="FF0000"/>
                </a:solidFill>
              </a:rPr>
              <a:t>表示最后一行</a:t>
            </a:r>
          </a:p>
        </p:txBody>
      </p:sp>
      <p:pic>
        <p:nvPicPr>
          <p:cNvPr id="16" name="图片 15">
            <a:extLst>
              <a:ext uri="{FF2B5EF4-FFF2-40B4-BE49-F238E27FC236}">
                <a16:creationId xmlns:a16="http://schemas.microsoft.com/office/drawing/2014/main" id="{878E8876-DF48-48DE-AF93-92D41A46FC1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3602" b="16992"/>
          <a:stretch/>
        </p:blipFill>
        <p:spPr>
          <a:xfrm>
            <a:off x="0" y="5477769"/>
            <a:ext cx="7378194" cy="1380219"/>
          </a:xfrm>
          <a:prstGeom prst="rect">
            <a:avLst/>
          </a:prstGeom>
        </p:spPr>
      </p:pic>
      <p:cxnSp>
        <p:nvCxnSpPr>
          <p:cNvPr id="17" name="直接连接符 16">
            <a:extLst>
              <a:ext uri="{FF2B5EF4-FFF2-40B4-BE49-F238E27FC236}">
                <a16:creationId xmlns:a16="http://schemas.microsoft.com/office/drawing/2014/main" id="{070DE928-57C7-48E8-BEE6-1AE91741A839}"/>
              </a:ext>
            </a:extLst>
          </p:cNvPr>
          <p:cNvCxnSpPr>
            <a:cxnSpLocks/>
          </p:cNvCxnSpPr>
          <p:nvPr/>
        </p:nvCxnSpPr>
        <p:spPr bwMode="auto">
          <a:xfrm>
            <a:off x="2084498" y="5712976"/>
            <a:ext cx="421569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DC0EC626-50E4-42B4-94B5-2C6A72906BA9}"/>
              </a:ext>
            </a:extLst>
          </p:cNvPr>
          <p:cNvCxnSpPr>
            <a:cxnSpLocks/>
            <a:stCxn id="19" idx="1"/>
          </p:cNvCxnSpPr>
          <p:nvPr/>
        </p:nvCxnSpPr>
        <p:spPr bwMode="auto">
          <a:xfrm flipH="1" flipV="1">
            <a:off x="4572000" y="5759844"/>
            <a:ext cx="504056" cy="50797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050B6828-CFEC-4B2F-B98C-F1E87695D5F8}"/>
              </a:ext>
            </a:extLst>
          </p:cNvPr>
          <p:cNvSpPr txBox="1"/>
          <p:nvPr/>
        </p:nvSpPr>
        <p:spPr>
          <a:xfrm>
            <a:off x="5076056" y="5913879"/>
            <a:ext cx="3240360" cy="707886"/>
          </a:xfrm>
          <a:prstGeom prst="rect">
            <a:avLst/>
          </a:prstGeom>
          <a:noFill/>
        </p:spPr>
        <p:txBody>
          <a:bodyPr wrap="square" rtlCol="0">
            <a:spAutoFit/>
          </a:bodyPr>
          <a:lstStyle/>
          <a:p>
            <a:r>
              <a:rPr lang="zh-CN" altLang="en-US" sz="2000" dirty="0">
                <a:solidFill>
                  <a:srgbClr val="FF0000"/>
                </a:solidFill>
              </a:rPr>
              <a:t>在第</a:t>
            </a:r>
            <a:r>
              <a:rPr lang="en-US" altLang="zh-CN" sz="2000" dirty="0">
                <a:solidFill>
                  <a:srgbClr val="FF0000"/>
                </a:solidFill>
              </a:rPr>
              <a:t>2</a:t>
            </a:r>
            <a:r>
              <a:rPr lang="zh-CN" altLang="en-US" sz="2000" dirty="0">
                <a:solidFill>
                  <a:srgbClr val="FF0000"/>
                </a:solidFill>
              </a:rPr>
              <a:t>行后增加内容，增加多行在每行后加“</a:t>
            </a:r>
            <a:r>
              <a:rPr lang="en-US" altLang="zh-CN" sz="2000" dirty="0">
                <a:solidFill>
                  <a:srgbClr val="FF0000"/>
                </a:solidFill>
              </a:rPr>
              <a:t>\</a:t>
            </a:r>
            <a:r>
              <a:rPr lang="zh-CN" altLang="en-US" sz="2000" dirty="0">
                <a:solidFill>
                  <a:srgbClr val="FF0000"/>
                </a:solidFill>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zh-CN" altLang="en-US" dirty="0"/>
              <a:t>命令举例</a:t>
            </a:r>
          </a:p>
        </p:txBody>
      </p:sp>
      <p:pic>
        <p:nvPicPr>
          <p:cNvPr id="21" name="图片 20">
            <a:extLst>
              <a:ext uri="{FF2B5EF4-FFF2-40B4-BE49-F238E27FC236}">
                <a16:creationId xmlns:a16="http://schemas.microsoft.com/office/drawing/2014/main" id="{6FF6E19C-80D6-4189-8D4C-D569E1C6C3A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21081"/>
          <a:stretch/>
        </p:blipFill>
        <p:spPr>
          <a:xfrm>
            <a:off x="-103504" y="0"/>
            <a:ext cx="6823660" cy="6860421"/>
          </a:xfrm>
          <a:prstGeom prst="rect">
            <a:avLst/>
          </a:prstGeom>
        </p:spPr>
      </p:pic>
      <p:sp>
        <p:nvSpPr>
          <p:cNvPr id="34" name="矩形: 圆角 33">
            <a:extLst>
              <a:ext uri="{FF2B5EF4-FFF2-40B4-BE49-F238E27FC236}">
                <a16:creationId xmlns:a16="http://schemas.microsoft.com/office/drawing/2014/main" id="{772CB6D4-9589-40E3-A464-8E04EE798DEF}"/>
              </a:ext>
            </a:extLst>
          </p:cNvPr>
          <p:cNvSpPr/>
          <p:nvPr/>
        </p:nvSpPr>
        <p:spPr bwMode="auto">
          <a:xfrm>
            <a:off x="-103504" y="2852935"/>
            <a:ext cx="4459480" cy="2952323"/>
          </a:xfrm>
          <a:prstGeom prst="roundRect">
            <a:avLst>
              <a:gd name="adj" fmla="val 5329"/>
            </a:avLst>
          </a:prstGeom>
          <a:solidFill>
            <a:schemeClr val="accent1">
              <a:alpha val="12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cxnSp>
        <p:nvCxnSpPr>
          <p:cNvPr id="8" name="直接连接符 7">
            <a:extLst>
              <a:ext uri="{FF2B5EF4-FFF2-40B4-BE49-F238E27FC236}">
                <a16:creationId xmlns:a16="http://schemas.microsoft.com/office/drawing/2014/main" id="{BE241351-5357-4FE4-9004-2FC7A6E5246B}"/>
              </a:ext>
            </a:extLst>
          </p:cNvPr>
          <p:cNvCxnSpPr>
            <a:cxnSpLocks/>
          </p:cNvCxnSpPr>
          <p:nvPr/>
        </p:nvCxnSpPr>
        <p:spPr bwMode="auto">
          <a:xfrm>
            <a:off x="2476250" y="366403"/>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a:extLst>
              <a:ext uri="{FF2B5EF4-FFF2-40B4-BE49-F238E27FC236}">
                <a16:creationId xmlns:a16="http://schemas.microsoft.com/office/drawing/2014/main" id="{1C6C4D31-5F01-4E2F-BE69-AFB90C79B2CF}"/>
              </a:ext>
            </a:extLst>
          </p:cNvPr>
          <p:cNvCxnSpPr>
            <a:cxnSpLocks/>
          </p:cNvCxnSpPr>
          <p:nvPr/>
        </p:nvCxnSpPr>
        <p:spPr bwMode="auto">
          <a:xfrm flipH="1" flipV="1">
            <a:off x="4874961" y="391803"/>
            <a:ext cx="489127" cy="42351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图片 19">
            <a:extLst>
              <a:ext uri="{FF2B5EF4-FFF2-40B4-BE49-F238E27FC236}">
                <a16:creationId xmlns:a16="http://schemas.microsoft.com/office/drawing/2014/main" id="{C9D62628-0824-4AC5-B7E2-49833D6BDB5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79434" r="17867"/>
          <a:stretch/>
        </p:blipFill>
        <p:spPr>
          <a:xfrm>
            <a:off x="3412354" y="3702275"/>
            <a:ext cx="5731646" cy="1828346"/>
          </a:xfrm>
          <a:prstGeom prst="rect">
            <a:avLst/>
          </a:prstGeom>
        </p:spPr>
      </p:pic>
      <p:sp>
        <p:nvSpPr>
          <p:cNvPr id="10" name="文本框 9">
            <a:extLst>
              <a:ext uri="{FF2B5EF4-FFF2-40B4-BE49-F238E27FC236}">
                <a16:creationId xmlns:a16="http://schemas.microsoft.com/office/drawing/2014/main" id="{0BF19644-2F4C-420F-92C2-3BF1BADD868E}"/>
              </a:ext>
            </a:extLst>
          </p:cNvPr>
          <p:cNvSpPr txBox="1"/>
          <p:nvPr/>
        </p:nvSpPr>
        <p:spPr>
          <a:xfrm>
            <a:off x="5364088" y="620688"/>
            <a:ext cx="2736304" cy="400110"/>
          </a:xfrm>
          <a:prstGeom prst="rect">
            <a:avLst/>
          </a:prstGeom>
          <a:noFill/>
        </p:spPr>
        <p:txBody>
          <a:bodyPr wrap="square" rtlCol="0">
            <a:spAutoFit/>
          </a:bodyPr>
          <a:lstStyle/>
          <a:p>
            <a:r>
              <a:rPr lang="zh-CN" altLang="en-US" sz="2000" dirty="0">
                <a:solidFill>
                  <a:srgbClr val="FF0000"/>
                </a:solidFill>
              </a:rPr>
              <a:t>替换文件</a:t>
            </a:r>
            <a:r>
              <a:rPr lang="en-US" altLang="zh-CN" sz="2000" dirty="0">
                <a:solidFill>
                  <a:srgbClr val="FF0000"/>
                </a:solidFill>
              </a:rPr>
              <a:t>2-5</a:t>
            </a:r>
            <a:r>
              <a:rPr lang="zh-CN" altLang="en-US" sz="2000" dirty="0">
                <a:solidFill>
                  <a:srgbClr val="FF0000"/>
                </a:solidFill>
              </a:rPr>
              <a:t>行的内容</a:t>
            </a:r>
          </a:p>
        </p:txBody>
      </p:sp>
      <p:cxnSp>
        <p:nvCxnSpPr>
          <p:cNvPr id="22" name="直接连接符 21">
            <a:extLst>
              <a:ext uri="{FF2B5EF4-FFF2-40B4-BE49-F238E27FC236}">
                <a16:creationId xmlns:a16="http://schemas.microsoft.com/office/drawing/2014/main" id="{9A7D58B4-A2F1-4580-BD8F-A6BCBD341A53}"/>
              </a:ext>
            </a:extLst>
          </p:cNvPr>
          <p:cNvCxnSpPr>
            <a:cxnSpLocks/>
          </p:cNvCxnSpPr>
          <p:nvPr/>
        </p:nvCxnSpPr>
        <p:spPr bwMode="auto">
          <a:xfrm>
            <a:off x="2464166" y="2501330"/>
            <a:ext cx="268389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09F3B43A-83A3-427C-892C-9149323A1B13}"/>
              </a:ext>
            </a:extLst>
          </p:cNvPr>
          <p:cNvCxnSpPr>
            <a:cxnSpLocks/>
          </p:cNvCxnSpPr>
          <p:nvPr/>
        </p:nvCxnSpPr>
        <p:spPr bwMode="auto">
          <a:xfrm flipH="1">
            <a:off x="5071089" y="2016260"/>
            <a:ext cx="522529" cy="46289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D063DD64-71F7-4916-B7FB-41BE0C93B43F}"/>
              </a:ext>
            </a:extLst>
          </p:cNvPr>
          <p:cNvSpPr txBox="1"/>
          <p:nvPr/>
        </p:nvSpPr>
        <p:spPr>
          <a:xfrm>
            <a:off x="5466316" y="1663673"/>
            <a:ext cx="3515858" cy="707886"/>
          </a:xfrm>
          <a:prstGeom prst="rect">
            <a:avLst/>
          </a:prstGeom>
          <a:noFill/>
        </p:spPr>
        <p:txBody>
          <a:bodyPr wrap="square" rtlCol="0">
            <a:spAutoFit/>
          </a:bodyPr>
          <a:lstStyle/>
          <a:p>
            <a:r>
              <a:rPr lang="zh-CN" altLang="en-US" sz="2000" dirty="0">
                <a:solidFill>
                  <a:srgbClr val="FF0000"/>
                </a:solidFill>
              </a:rPr>
              <a:t>不加</a:t>
            </a:r>
            <a:r>
              <a:rPr lang="en-US" altLang="zh-CN" sz="2000" dirty="0">
                <a:solidFill>
                  <a:srgbClr val="FF0000"/>
                </a:solidFill>
              </a:rPr>
              <a:t>-n</a:t>
            </a:r>
            <a:r>
              <a:rPr lang="zh-CN" altLang="en-US" sz="2000" dirty="0">
                <a:solidFill>
                  <a:srgbClr val="FF0000"/>
                </a:solidFill>
              </a:rPr>
              <a:t>，文件内容全部打印，并重复输出</a:t>
            </a:r>
            <a:r>
              <a:rPr lang="en-US" altLang="zh-CN" sz="2000" dirty="0">
                <a:solidFill>
                  <a:srgbClr val="FF0000"/>
                </a:solidFill>
              </a:rPr>
              <a:t>2-5</a:t>
            </a:r>
            <a:r>
              <a:rPr lang="zh-CN" altLang="en-US" sz="2000" dirty="0">
                <a:solidFill>
                  <a:srgbClr val="FF0000"/>
                </a:solidFill>
              </a:rPr>
              <a:t>行的内容</a:t>
            </a:r>
          </a:p>
        </p:txBody>
      </p:sp>
      <p:cxnSp>
        <p:nvCxnSpPr>
          <p:cNvPr id="28" name="直接连接符 27">
            <a:extLst>
              <a:ext uri="{FF2B5EF4-FFF2-40B4-BE49-F238E27FC236}">
                <a16:creationId xmlns:a16="http://schemas.microsoft.com/office/drawing/2014/main" id="{8032A3CA-5CBA-4EDF-90A3-066150FD470B}"/>
              </a:ext>
            </a:extLst>
          </p:cNvPr>
          <p:cNvCxnSpPr>
            <a:cxnSpLocks/>
          </p:cNvCxnSpPr>
          <p:nvPr/>
        </p:nvCxnSpPr>
        <p:spPr bwMode="auto">
          <a:xfrm>
            <a:off x="6012160" y="4005064"/>
            <a:ext cx="293499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a:extLst>
              <a:ext uri="{FF2B5EF4-FFF2-40B4-BE49-F238E27FC236}">
                <a16:creationId xmlns:a16="http://schemas.microsoft.com/office/drawing/2014/main" id="{9EB70735-F7D8-4C1F-8C41-1B8A361812F0}"/>
              </a:ext>
            </a:extLst>
          </p:cNvPr>
          <p:cNvCxnSpPr>
            <a:cxnSpLocks/>
            <a:stCxn id="30" idx="2"/>
          </p:cNvCxnSpPr>
          <p:nvPr/>
        </p:nvCxnSpPr>
        <p:spPr bwMode="auto">
          <a:xfrm>
            <a:off x="7122017" y="3429000"/>
            <a:ext cx="616723" cy="36004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FD31CD23-35A8-43E7-9FD5-1499F903B47F}"/>
              </a:ext>
            </a:extLst>
          </p:cNvPr>
          <p:cNvSpPr txBox="1"/>
          <p:nvPr/>
        </p:nvSpPr>
        <p:spPr>
          <a:xfrm>
            <a:off x="5364088" y="3028890"/>
            <a:ext cx="3515858" cy="400110"/>
          </a:xfrm>
          <a:prstGeom prst="rect">
            <a:avLst/>
          </a:prstGeom>
          <a:noFill/>
        </p:spPr>
        <p:txBody>
          <a:bodyPr wrap="square" rtlCol="0">
            <a:spAutoFit/>
          </a:bodyPr>
          <a:lstStyle/>
          <a:p>
            <a:r>
              <a:rPr lang="en-US" altLang="zh-CN" sz="2000" dirty="0">
                <a:solidFill>
                  <a:srgbClr val="FF0000"/>
                </a:solidFill>
              </a:rPr>
              <a:t>-n</a:t>
            </a:r>
            <a:r>
              <a:rPr lang="zh-CN" altLang="en-US" sz="2000" dirty="0">
                <a:solidFill>
                  <a:srgbClr val="FF0000"/>
                </a:solidFill>
              </a:rPr>
              <a:t>，只输出文件</a:t>
            </a:r>
            <a:r>
              <a:rPr lang="en-US" altLang="zh-CN" sz="2000" dirty="0">
                <a:solidFill>
                  <a:srgbClr val="FF0000"/>
                </a:solidFill>
              </a:rPr>
              <a:t>2-5</a:t>
            </a:r>
            <a:r>
              <a:rPr lang="zh-CN" altLang="en-US" sz="2000" dirty="0">
                <a:solidFill>
                  <a:srgbClr val="FF0000"/>
                </a:solidFill>
              </a:rPr>
              <a:t>行的内容</a:t>
            </a:r>
          </a:p>
        </p:txBody>
      </p:sp>
      <p:sp>
        <p:nvSpPr>
          <p:cNvPr id="35" name="矩形: 圆角 34">
            <a:extLst>
              <a:ext uri="{FF2B5EF4-FFF2-40B4-BE49-F238E27FC236}">
                <a16:creationId xmlns:a16="http://schemas.microsoft.com/office/drawing/2014/main" id="{9A78789C-04F6-46DF-9DD9-3843B8135151}"/>
              </a:ext>
            </a:extLst>
          </p:cNvPr>
          <p:cNvSpPr/>
          <p:nvPr/>
        </p:nvSpPr>
        <p:spPr bwMode="auto">
          <a:xfrm>
            <a:off x="3363878" y="4010840"/>
            <a:ext cx="5516068" cy="1519782"/>
          </a:xfrm>
          <a:prstGeom prst="roundRect">
            <a:avLst>
              <a:gd name="adj" fmla="val 5329"/>
            </a:avLst>
          </a:prstGeom>
          <a:solidFill>
            <a:schemeClr val="accent2">
              <a:lumMod val="40000"/>
              <a:lumOff val="60000"/>
              <a:alpha val="12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8546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247688"/>
            <a:ext cx="6212237" cy="1052513"/>
          </a:xfrm>
        </p:spPr>
        <p:txBody>
          <a:bodyPr/>
          <a:lstStyle/>
          <a:p>
            <a:r>
              <a:rPr lang="en-US" altLang="zh-CN" dirty="0"/>
              <a:t>cd</a:t>
            </a:r>
            <a:r>
              <a:rPr lang="zh-CN" altLang="en-US" dirty="0"/>
              <a:t>和</a:t>
            </a:r>
            <a:r>
              <a:rPr lang="en-US" altLang="zh-CN" dirty="0" err="1"/>
              <a:t>pwd</a:t>
            </a:r>
            <a:r>
              <a:rPr lang="zh-CN" altLang="en-US" dirty="0"/>
              <a:t>命令</a:t>
            </a:r>
          </a:p>
        </p:txBody>
      </p:sp>
      <p:sp>
        <p:nvSpPr>
          <p:cNvPr id="3" name="内容占位符 2"/>
          <p:cNvSpPr>
            <a:spLocks noGrp="1"/>
          </p:cNvSpPr>
          <p:nvPr>
            <p:ph idx="1"/>
          </p:nvPr>
        </p:nvSpPr>
        <p:spPr>
          <a:xfrm>
            <a:off x="918758" y="1294116"/>
            <a:ext cx="7772400" cy="2104818"/>
          </a:xfrm>
        </p:spPr>
        <p:txBody>
          <a:bodyPr/>
          <a:lstStyle/>
          <a:p>
            <a:r>
              <a:rPr lang="zh-CN" altLang="en-US" sz="2800" dirty="0"/>
              <a:t>功能：由当前工作目录</a:t>
            </a:r>
            <a:r>
              <a:rPr lang="zh-CN" altLang="en-US" sz="2800" dirty="0">
                <a:solidFill>
                  <a:srgbClr val="FF0000"/>
                </a:solidFill>
              </a:rPr>
              <a:t>切换到指定目录</a:t>
            </a:r>
            <a:endParaRPr lang="en-US" altLang="zh-CN" sz="2800" dirty="0">
              <a:solidFill>
                <a:srgbClr val="FF0000"/>
              </a:solidFill>
              <a:ea typeface="黑体" pitchFamily="49" charset="-122"/>
            </a:endParaRPr>
          </a:p>
          <a:p>
            <a:r>
              <a:rPr lang="zh-CN" altLang="en-US" sz="2800" dirty="0"/>
              <a:t>格式：</a:t>
            </a:r>
            <a:r>
              <a:rPr lang="en-US" altLang="zh-CN" sz="2800" b="1" dirty="0">
                <a:solidFill>
                  <a:srgbClr val="006400"/>
                </a:solidFill>
                <a:latin typeface="Courier New" pitchFamily="49" charset="0"/>
              </a:rPr>
              <a:t>cd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目录</a:t>
            </a:r>
            <a:r>
              <a:rPr lang="en-US" altLang="zh-CN" sz="2800" dirty="0">
                <a:solidFill>
                  <a:srgbClr val="0000CC"/>
                </a:solidFill>
                <a:latin typeface="Arial Unicode MS" pitchFamily="34" charset="-122"/>
              </a:rPr>
              <a:t>]</a:t>
            </a:r>
          </a:p>
          <a:p>
            <a:r>
              <a:rPr lang="zh-CN" altLang="en-US" sz="2800" dirty="0"/>
              <a:t>功能：显示目前所在</a:t>
            </a:r>
            <a:r>
              <a:rPr lang="zh-CN" altLang="en-US" sz="2800" dirty="0">
                <a:solidFill>
                  <a:srgbClr val="FF0000"/>
                </a:solidFill>
              </a:rPr>
              <a:t>工作目录</a:t>
            </a:r>
            <a:r>
              <a:rPr lang="zh-CN" altLang="en-US" sz="2800" dirty="0"/>
              <a:t>的绝对路径名称</a:t>
            </a:r>
            <a:endParaRPr lang="en-US" altLang="zh-CN" sz="2800" dirty="0">
              <a:ea typeface="黑体" pitchFamily="49" charset="-122"/>
            </a:endParaRPr>
          </a:p>
          <a:p>
            <a:r>
              <a:rPr lang="zh-CN" altLang="en-US" sz="2800" dirty="0"/>
              <a:t>格式：</a:t>
            </a:r>
            <a:r>
              <a:rPr lang="en-US" altLang="zh-CN" sz="2800" b="1" dirty="0" err="1">
                <a:solidFill>
                  <a:srgbClr val="006400"/>
                </a:solidFill>
                <a:latin typeface="Courier New" pitchFamily="49" charset="0"/>
              </a:rPr>
              <a:t>pwd</a:t>
            </a:r>
            <a:r>
              <a:rPr lang="en-US" altLang="zh-CN" sz="2800" b="1" dirty="0">
                <a:solidFill>
                  <a:srgbClr val="006400"/>
                </a:solidFill>
                <a:latin typeface="Courier New" pitchFamily="49" charset="0"/>
              </a:rPr>
              <a:t>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a:t>
            </a:r>
            <a:endParaRPr lang="en-US" altLang="zh-CN" dirty="0">
              <a:solidFill>
                <a:srgbClr val="006600"/>
              </a:solidFill>
              <a:latin typeface="Arial Unicode MS" pitchFamily="34" charset="-122"/>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1894133943"/>
              </p:ext>
            </p:extLst>
          </p:nvPr>
        </p:nvGraphicFramePr>
        <p:xfrm>
          <a:off x="971600" y="3363775"/>
          <a:ext cx="7498319" cy="3326656"/>
        </p:xfrm>
        <a:graphic>
          <a:graphicData uri="http://schemas.openxmlformats.org/drawingml/2006/table">
            <a:tbl>
              <a:tblPr firstRow="1" bandRow="1">
                <a:tableStyleId>{B301B821-A1FF-4177-AEE7-76D212191A09}</a:tableStyleId>
              </a:tblPr>
              <a:tblGrid>
                <a:gridCol w="1906073">
                  <a:extLst>
                    <a:ext uri="{9D8B030D-6E8A-4147-A177-3AD203B41FA5}">
                      <a16:colId xmlns:a16="http://schemas.microsoft.com/office/drawing/2014/main" val="4152949088"/>
                    </a:ext>
                  </a:extLst>
                </a:gridCol>
                <a:gridCol w="5592246">
                  <a:extLst>
                    <a:ext uri="{9D8B030D-6E8A-4147-A177-3AD203B41FA5}">
                      <a16:colId xmlns:a16="http://schemas.microsoft.com/office/drawing/2014/main" val="3292320709"/>
                    </a:ext>
                  </a:extLst>
                </a:gridCol>
              </a:tblGrid>
              <a:tr h="44159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100" dirty="0"/>
                        <a:t>cd</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249595168"/>
                  </a:ext>
                </a:extLst>
              </a:tr>
              <a:tr h="412152">
                <a:tc>
                  <a:txBody>
                    <a:bodyPr/>
                    <a:lstStyle/>
                    <a:p>
                      <a:r>
                        <a:rPr lang="en-US" altLang="zh-CN" sz="2100" dirty="0"/>
                        <a:t>cd /some/</a:t>
                      </a:r>
                      <a:r>
                        <a:rPr lang="en-US" altLang="zh-CN" sz="2100" dirty="0" err="1"/>
                        <a:t>dir</a:t>
                      </a:r>
                      <a:r>
                        <a:rPr lang="en-US" altLang="zh-CN" sz="2100" dirty="0"/>
                        <a:t>/</a:t>
                      </a:r>
                    </a:p>
                  </a:txBody>
                  <a:tcPr marL="86360" marR="86360"/>
                </a:tc>
                <a:tc>
                  <a:txBody>
                    <a:bodyPr/>
                    <a:lstStyle/>
                    <a:p>
                      <a:r>
                        <a:rPr lang="zh-CN" altLang="en-US" sz="2100" dirty="0"/>
                        <a:t>进入</a:t>
                      </a:r>
                      <a:r>
                        <a:rPr lang="en-US" altLang="zh-CN" sz="2100" dirty="0"/>
                        <a:t>/some/</a:t>
                      </a:r>
                      <a:r>
                        <a:rPr lang="en-US" altLang="zh-CN" sz="2100" dirty="0" err="1"/>
                        <a:t>dir</a:t>
                      </a:r>
                      <a:r>
                        <a:rPr lang="en-US" altLang="zh-CN" sz="2100" dirty="0"/>
                        <a:t>/</a:t>
                      </a:r>
                      <a:r>
                        <a:rPr lang="zh-CN" altLang="en-US" sz="2100" dirty="0"/>
                        <a:t>目录</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43761654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返回到目前目录的</a:t>
                      </a:r>
                      <a:r>
                        <a:rPr lang="zh-CN" altLang="en-US" sz="2100" dirty="0">
                          <a:solidFill>
                            <a:srgbClr val="FF0000"/>
                          </a:solidFill>
                        </a:rPr>
                        <a:t>上一级目录</a:t>
                      </a: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返回到目前目录的</a:t>
                      </a:r>
                      <a:r>
                        <a:rPr lang="zh-CN" altLang="en-US" sz="2100" dirty="0">
                          <a:solidFill>
                            <a:srgbClr val="FF0000"/>
                          </a:solidFill>
                        </a:rPr>
                        <a:t>上两级级目录</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上一次使用</a:t>
                      </a:r>
                      <a:r>
                        <a:rPr lang="en-US" altLang="zh-CN" sz="2100" dirty="0">
                          <a:solidFill>
                            <a:srgbClr val="FF0000"/>
                          </a:solidFill>
                        </a:rPr>
                        <a:t>cd</a:t>
                      </a:r>
                      <a:r>
                        <a:rPr lang="zh-CN" altLang="en-US" sz="2100" dirty="0">
                          <a:solidFill>
                            <a:srgbClr val="FF0000"/>
                          </a:solidFill>
                        </a:rPr>
                        <a:t>命令前</a:t>
                      </a:r>
                      <a:r>
                        <a:rPr lang="zh-CN" altLang="en-US" sz="2100" dirty="0"/>
                        <a:t>的目录</a:t>
                      </a:r>
                    </a:p>
                  </a:txBody>
                  <a:tcPr marL="86360" marR="86360"/>
                </a:tc>
                <a:extLst>
                  <a:ext uri="{0D108BD9-81ED-4DB2-BD59-A6C34878D82A}">
                    <a16:rowId xmlns:a16="http://schemas.microsoft.com/office/drawing/2014/main" val="293727516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err="1"/>
                        <a:t>pwd</a:t>
                      </a:r>
                      <a:endParaRPr lang="en-US" altLang="zh-CN" sz="2100" dirty="0"/>
                    </a:p>
                  </a:txBody>
                  <a:tcPr marL="86360" marR="86360"/>
                </a:tc>
                <a:tc>
                  <a:txBody>
                    <a:bodyPr/>
                    <a:lstStyle/>
                    <a:p>
                      <a:r>
                        <a:rPr lang="zh-CN" altLang="en-US" sz="2100" dirty="0"/>
                        <a:t>显示当前所在</a:t>
                      </a:r>
                      <a:r>
                        <a:rPr lang="zh-CN" altLang="en-US" sz="2100" dirty="0">
                          <a:solidFill>
                            <a:srgbClr val="FF0000"/>
                          </a:solidFill>
                        </a:rPr>
                        <a:t>工作路径</a:t>
                      </a:r>
                    </a:p>
                  </a:txBody>
                  <a:tcPr marL="86360" marR="86360"/>
                </a:tc>
                <a:extLst>
                  <a:ext uri="{0D108BD9-81ED-4DB2-BD59-A6C34878D82A}">
                    <a16:rowId xmlns:a16="http://schemas.microsoft.com/office/drawing/2014/main" val="1023000590"/>
                  </a:ext>
                </a:extLst>
              </a:tr>
            </a:tbl>
          </a:graphicData>
        </a:graphic>
      </p:graphicFrame>
      <p:pic>
        <p:nvPicPr>
          <p:cNvPr id="12" name="图片 11">
            <a:extLst>
              <a:ext uri="{FF2B5EF4-FFF2-40B4-BE49-F238E27FC236}">
                <a16:creationId xmlns:a16="http://schemas.microsoft.com/office/drawing/2014/main" id="{B5B7CC63-6CAF-438F-A757-371FDF5E70C5}"/>
              </a:ext>
            </a:extLst>
          </p:cNvPr>
          <p:cNvPicPr>
            <a:picLocks noChangeAspect="1"/>
          </p:cNvPicPr>
          <p:nvPr/>
        </p:nvPicPr>
        <p:blipFill rotWithShape="1">
          <a:blip r:embed="rId3"/>
          <a:srcRect r="6499"/>
          <a:stretch/>
        </p:blipFill>
        <p:spPr>
          <a:xfrm>
            <a:off x="6067713" y="116632"/>
            <a:ext cx="2952328" cy="1052513"/>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422764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zh-CN" altLang="en-US" dirty="0"/>
              <a:t>命令举例</a:t>
            </a:r>
          </a:p>
        </p:txBody>
      </p:sp>
      <p:cxnSp>
        <p:nvCxnSpPr>
          <p:cNvPr id="8" name="直接连接符 7">
            <a:extLst>
              <a:ext uri="{FF2B5EF4-FFF2-40B4-BE49-F238E27FC236}">
                <a16:creationId xmlns:a16="http://schemas.microsoft.com/office/drawing/2014/main" id="{BE241351-5357-4FE4-9004-2FC7A6E5246B}"/>
              </a:ext>
            </a:extLst>
          </p:cNvPr>
          <p:cNvCxnSpPr>
            <a:cxnSpLocks/>
          </p:cNvCxnSpPr>
          <p:nvPr/>
        </p:nvCxnSpPr>
        <p:spPr bwMode="auto">
          <a:xfrm>
            <a:off x="2476250" y="366403"/>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9A7D58B4-A2F1-4580-BD8F-A6BCBD341A53}"/>
              </a:ext>
            </a:extLst>
          </p:cNvPr>
          <p:cNvCxnSpPr>
            <a:cxnSpLocks/>
          </p:cNvCxnSpPr>
          <p:nvPr/>
        </p:nvCxnSpPr>
        <p:spPr bwMode="auto">
          <a:xfrm>
            <a:off x="2464166" y="2501330"/>
            <a:ext cx="268389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7" name="图片 36">
            <a:extLst>
              <a:ext uri="{FF2B5EF4-FFF2-40B4-BE49-F238E27FC236}">
                <a16:creationId xmlns:a16="http://schemas.microsoft.com/office/drawing/2014/main" id="{66E0206B-AE58-4171-8858-B083AEAE855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604"/>
          <a:stretch/>
        </p:blipFill>
        <p:spPr>
          <a:xfrm>
            <a:off x="32183" y="-7209"/>
            <a:ext cx="7547863" cy="6865209"/>
          </a:xfrm>
          <a:prstGeom prst="rect">
            <a:avLst/>
          </a:prstGeom>
        </p:spPr>
      </p:pic>
      <p:cxnSp>
        <p:nvCxnSpPr>
          <p:cNvPr id="28" name="直接连接符 27">
            <a:extLst>
              <a:ext uri="{FF2B5EF4-FFF2-40B4-BE49-F238E27FC236}">
                <a16:creationId xmlns:a16="http://schemas.microsoft.com/office/drawing/2014/main" id="{8032A3CA-5CBA-4EDF-90A3-066150FD470B}"/>
              </a:ext>
            </a:extLst>
          </p:cNvPr>
          <p:cNvCxnSpPr>
            <a:cxnSpLocks/>
          </p:cNvCxnSpPr>
          <p:nvPr/>
        </p:nvCxnSpPr>
        <p:spPr bwMode="auto">
          <a:xfrm>
            <a:off x="3407466" y="3789040"/>
            <a:ext cx="390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a:extLst>
              <a:ext uri="{FF2B5EF4-FFF2-40B4-BE49-F238E27FC236}">
                <a16:creationId xmlns:a16="http://schemas.microsoft.com/office/drawing/2014/main" id="{9EB70735-F7D8-4C1F-8C41-1B8A361812F0}"/>
              </a:ext>
            </a:extLst>
          </p:cNvPr>
          <p:cNvCxnSpPr>
            <a:cxnSpLocks/>
          </p:cNvCxnSpPr>
          <p:nvPr/>
        </p:nvCxnSpPr>
        <p:spPr bwMode="auto">
          <a:xfrm flipH="1" flipV="1">
            <a:off x="5994317" y="3823388"/>
            <a:ext cx="593907" cy="72576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FD31CD23-35A8-43E7-9FD5-1499F903B47F}"/>
              </a:ext>
            </a:extLst>
          </p:cNvPr>
          <p:cNvSpPr txBox="1"/>
          <p:nvPr/>
        </p:nvSpPr>
        <p:spPr>
          <a:xfrm>
            <a:off x="6022495" y="4564409"/>
            <a:ext cx="2797977" cy="707886"/>
          </a:xfrm>
          <a:prstGeom prst="rect">
            <a:avLst/>
          </a:prstGeom>
          <a:noFill/>
        </p:spPr>
        <p:txBody>
          <a:bodyPr wrap="square" rtlCol="0">
            <a:spAutoFit/>
          </a:bodyPr>
          <a:lstStyle/>
          <a:p>
            <a:r>
              <a:rPr lang="zh-CN" altLang="en-US" sz="2000" dirty="0">
                <a:solidFill>
                  <a:srgbClr val="FF0000"/>
                </a:solidFill>
              </a:rPr>
              <a:t>查找替换第一个匹配的指定字符</a:t>
            </a:r>
          </a:p>
        </p:txBody>
      </p:sp>
      <p:cxnSp>
        <p:nvCxnSpPr>
          <p:cNvPr id="19" name="直接连接符 18">
            <a:extLst>
              <a:ext uri="{FF2B5EF4-FFF2-40B4-BE49-F238E27FC236}">
                <a16:creationId xmlns:a16="http://schemas.microsoft.com/office/drawing/2014/main" id="{38757A94-A2DB-400D-BD49-2682F29BDA48}"/>
              </a:ext>
            </a:extLst>
          </p:cNvPr>
          <p:cNvCxnSpPr>
            <a:cxnSpLocks/>
          </p:cNvCxnSpPr>
          <p:nvPr/>
        </p:nvCxnSpPr>
        <p:spPr bwMode="auto">
          <a:xfrm>
            <a:off x="3534144" y="359983"/>
            <a:ext cx="390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a:extLst>
              <a:ext uri="{FF2B5EF4-FFF2-40B4-BE49-F238E27FC236}">
                <a16:creationId xmlns:a16="http://schemas.microsoft.com/office/drawing/2014/main" id="{CE1E6DD7-D495-452A-B445-B430167ADA61}"/>
              </a:ext>
            </a:extLst>
          </p:cNvPr>
          <p:cNvCxnSpPr>
            <a:cxnSpLocks/>
          </p:cNvCxnSpPr>
          <p:nvPr/>
        </p:nvCxnSpPr>
        <p:spPr bwMode="auto">
          <a:xfrm flipH="1" flipV="1">
            <a:off x="6120995" y="394331"/>
            <a:ext cx="593907" cy="72576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FFE3B52A-5049-4917-A758-F7BAC4DB5B15}"/>
              </a:ext>
            </a:extLst>
          </p:cNvPr>
          <p:cNvSpPr txBox="1"/>
          <p:nvPr/>
        </p:nvSpPr>
        <p:spPr>
          <a:xfrm>
            <a:off x="6149173" y="1135352"/>
            <a:ext cx="2797977" cy="707886"/>
          </a:xfrm>
          <a:prstGeom prst="rect">
            <a:avLst/>
          </a:prstGeom>
          <a:noFill/>
        </p:spPr>
        <p:txBody>
          <a:bodyPr wrap="square" rtlCol="0">
            <a:spAutoFit/>
          </a:bodyPr>
          <a:lstStyle/>
          <a:p>
            <a:r>
              <a:rPr lang="zh-CN" altLang="en-US" sz="2000" dirty="0">
                <a:solidFill>
                  <a:srgbClr val="FF0000"/>
                </a:solidFill>
              </a:rPr>
              <a:t>查找替换所有匹配的指定字符</a:t>
            </a:r>
          </a:p>
        </p:txBody>
      </p:sp>
    </p:spTree>
    <p:extLst>
      <p:ext uri="{BB962C8B-B14F-4D97-AF65-F5344CB8AC3E}">
        <p14:creationId xmlns:p14="http://schemas.microsoft.com/office/powerpoint/2010/main" val="18262194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sed</a:t>
            </a:r>
            <a:r>
              <a:rPr lang="zh-CN" altLang="en-US" dirty="0"/>
              <a:t>命令举例</a:t>
            </a:r>
          </a:p>
        </p:txBody>
      </p:sp>
      <p:graphicFrame>
        <p:nvGraphicFramePr>
          <p:cNvPr id="7" name="内容占位符 6"/>
          <p:cNvGraphicFramePr>
            <a:graphicFrameLocks noGrp="1"/>
          </p:cNvGraphicFramePr>
          <p:nvPr>
            <p:ph idx="1"/>
          </p:nvPr>
        </p:nvGraphicFramePr>
        <p:xfrm>
          <a:off x="503548" y="1628800"/>
          <a:ext cx="8136904" cy="4953000"/>
        </p:xfrm>
        <a:graphic>
          <a:graphicData uri="http://schemas.openxmlformats.org/drawingml/2006/table">
            <a:tbl>
              <a:tblPr firstRow="1" bandRow="1">
                <a:tableStyleId>{21E4AEA4-8DFA-4A89-87EB-49C32662AFE0}</a:tableStyleId>
              </a:tblPr>
              <a:tblGrid>
                <a:gridCol w="3783663">
                  <a:extLst>
                    <a:ext uri="{9D8B030D-6E8A-4147-A177-3AD203B41FA5}">
                      <a16:colId xmlns:a16="http://schemas.microsoft.com/office/drawing/2014/main" val="20000"/>
                    </a:ext>
                  </a:extLst>
                </a:gridCol>
                <a:gridCol w="4353241">
                  <a:extLst>
                    <a:ext uri="{9D8B030D-6E8A-4147-A177-3AD203B41FA5}">
                      <a16:colId xmlns:a16="http://schemas.microsoft.com/office/drawing/2014/main" val="20001"/>
                    </a:ext>
                  </a:extLst>
                </a:gridCol>
              </a:tblGrid>
              <a:tr h="370840">
                <a:tc>
                  <a:txBody>
                    <a:bodyPr/>
                    <a:lstStyle/>
                    <a:p>
                      <a:r>
                        <a:rPr lang="zh-CN" altLang="en-US" dirty="0">
                          <a:solidFill>
                            <a:srgbClr val="C00000"/>
                          </a:solidFill>
                        </a:rPr>
                        <a:t>命令</a:t>
                      </a:r>
                    </a:p>
                  </a:txBody>
                  <a:tcPr marL="86360" marR="86360"/>
                </a:tc>
                <a:tc>
                  <a:txBody>
                    <a:bodyPr/>
                    <a:lstStyle/>
                    <a:p>
                      <a:r>
                        <a:rPr lang="zh-CN" altLang="en-US"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pPr marL="0" algn="l" defTabSz="914400" rtl="0" eaLnBrk="1" latinLnBrk="0" hangingPunct="1"/>
                      <a:r>
                        <a:rPr lang="en-US" altLang="zh-CN" sz="1800" b="1" kern="1200" dirty="0" err="1">
                          <a:solidFill>
                            <a:schemeClr val="dk1"/>
                          </a:solidFill>
                          <a:latin typeface="+mn-lt"/>
                          <a:ea typeface="+mn-ea"/>
                          <a:cs typeface="+mn-cs"/>
                        </a:rPr>
                        <a:t>sed</a:t>
                      </a:r>
                      <a:r>
                        <a:rPr lang="en-US" altLang="zh-CN" sz="1800" b="1" kern="1200" dirty="0">
                          <a:solidFill>
                            <a:schemeClr val="dk1"/>
                          </a:solidFill>
                          <a:latin typeface="+mn-lt"/>
                          <a:ea typeface="+mn-ea"/>
                          <a:cs typeface="+mn-cs"/>
                        </a:rPr>
                        <a:t>  -</a:t>
                      </a:r>
                      <a:r>
                        <a:rPr lang="en-US" altLang="zh-CN" sz="1800" b="1" kern="1200" dirty="0" err="1">
                          <a:solidFill>
                            <a:schemeClr val="dk1"/>
                          </a:solidFill>
                          <a:latin typeface="+mn-lt"/>
                          <a:ea typeface="+mn-ea"/>
                          <a:cs typeface="+mn-cs"/>
                        </a:rPr>
                        <a:t>i</a:t>
                      </a:r>
                      <a:r>
                        <a:rPr lang="en-US" altLang="zh-CN" sz="1800" b="1" kern="1200" dirty="0">
                          <a:solidFill>
                            <a:schemeClr val="dk1"/>
                          </a:solidFill>
                          <a:latin typeface="+mn-lt"/>
                          <a:ea typeface="+mn-ea"/>
                          <a:cs typeface="+mn-cs"/>
                        </a:rPr>
                        <a:t> 's/Windows/Linux/g‘ </a:t>
                      </a:r>
                      <a:r>
                        <a:rPr lang="en-US" altLang="zh-CN" sz="1800" b="1" kern="1200" dirty="0" err="1">
                          <a:solidFill>
                            <a:schemeClr val="dk1"/>
                          </a:solidFill>
                          <a:latin typeface="+mn-lt"/>
                          <a:ea typeface="+mn-ea"/>
                          <a:cs typeface="+mn-cs"/>
                        </a:rPr>
                        <a:t>myfile</a:t>
                      </a:r>
                      <a:endParaRPr lang="zh-CN" altLang="en-US" sz="1800" b="1" kern="1200" dirty="0">
                        <a:solidFill>
                          <a:schemeClr val="dk1"/>
                        </a:solidFill>
                        <a:latin typeface="+mn-lt"/>
                        <a:ea typeface="+mn-ea"/>
                        <a:cs typeface="+mn-cs"/>
                      </a:endParaRPr>
                    </a:p>
                  </a:txBody>
                  <a:tcPr marL="86360" marR="86360"/>
                </a:tc>
                <a:tc>
                  <a:txBody>
                    <a:bodyPr/>
                    <a:lstStyle/>
                    <a:p>
                      <a:r>
                        <a:rPr lang="zh-CN" altLang="en-US" dirty="0"/>
                        <a:t>将</a:t>
                      </a:r>
                      <a:r>
                        <a:rPr lang="en-US" altLang="zh-CN" dirty="0" err="1"/>
                        <a:t>myfile</a:t>
                      </a:r>
                      <a:r>
                        <a:rPr lang="zh-CN" altLang="en-US" dirty="0"/>
                        <a:t>中的所有</a:t>
                      </a:r>
                      <a:r>
                        <a:rPr lang="en-US" altLang="zh-CN" dirty="0"/>
                        <a:t>Windows</a:t>
                      </a:r>
                      <a:r>
                        <a:rPr lang="zh-CN" altLang="en-US" dirty="0"/>
                        <a:t>替换成</a:t>
                      </a:r>
                      <a:r>
                        <a:rPr lang="en-US" altLang="zh-CN" dirty="0"/>
                        <a:t>Linux</a:t>
                      </a:r>
                      <a:endParaRPr lang="zh-CN" altLang="en-US" dirty="0"/>
                    </a:p>
                  </a:txBody>
                  <a:tcPr marL="86360" marR="86360"/>
                </a:tc>
                <a:extLst>
                  <a:ext uri="{0D108BD9-81ED-4DB2-BD59-A6C34878D82A}">
                    <a16:rowId xmlns:a16="http://schemas.microsoft.com/office/drawing/2014/main" val="1555226111"/>
                  </a:ext>
                </a:extLst>
              </a:tr>
              <a:tr h="370840">
                <a:tc>
                  <a:txBody>
                    <a:bodyPr/>
                    <a:lstStyle/>
                    <a:p>
                      <a:r>
                        <a:rPr lang="en-US" altLang="zh-CN" b="1" dirty="0" err="1"/>
                        <a:t>sed</a:t>
                      </a:r>
                      <a:r>
                        <a:rPr lang="en-US" altLang="zh-CN" b="1" dirty="0"/>
                        <a:t> 's/Windows/Linux/g'  </a:t>
                      </a:r>
                      <a:r>
                        <a:rPr lang="en-US" altLang="zh-CN" b="1" dirty="0" err="1"/>
                        <a:t>myfile</a:t>
                      </a:r>
                      <a:endParaRPr lang="zh-CN" altLang="en-US" b="1" dirty="0"/>
                    </a:p>
                  </a:txBody>
                  <a:tcPr marL="86360" marR="86360"/>
                </a:tc>
                <a:tc>
                  <a:txBody>
                    <a:bodyPr/>
                    <a:lstStyle/>
                    <a:p>
                      <a:r>
                        <a:rPr lang="zh-CN" altLang="en-US" dirty="0"/>
                        <a:t>功能同上，但不对输入文件本身进行替换，仅在屏幕输出结果</a:t>
                      </a:r>
                    </a:p>
                  </a:txBody>
                  <a:tcPr marL="86360" marR="86360"/>
                </a:tc>
                <a:extLst>
                  <a:ext uri="{0D108BD9-81ED-4DB2-BD59-A6C34878D82A}">
                    <a16:rowId xmlns:a16="http://schemas.microsoft.com/office/drawing/2014/main" val="10001"/>
                  </a:ext>
                </a:extLst>
              </a:tr>
              <a:tr h="370840">
                <a:tc>
                  <a:txBody>
                    <a:bodyPr/>
                    <a:lstStyle/>
                    <a:p>
                      <a:r>
                        <a:rPr lang="en-US" altLang="zh-CN" b="1" dirty="0" err="1"/>
                        <a:t>sed</a:t>
                      </a:r>
                      <a:r>
                        <a:rPr lang="en-US" altLang="zh-CN" b="1" dirty="0"/>
                        <a:t> 's/cc*/c/g' </a:t>
                      </a:r>
                      <a:r>
                        <a:rPr lang="en-US" altLang="zh-CN" b="1" dirty="0" err="1"/>
                        <a:t>myfile</a:t>
                      </a:r>
                      <a:endParaRPr lang="zh-CN" altLang="en-US" b="1" dirty="0"/>
                    </a:p>
                  </a:txBody>
                  <a:tcPr marL="86360" marR="86360"/>
                </a:tc>
                <a:tc>
                  <a:txBody>
                    <a:bodyPr/>
                    <a:lstStyle/>
                    <a:p>
                      <a:r>
                        <a:rPr lang="zh-CN" altLang="en-US" dirty="0"/>
                        <a:t>将</a:t>
                      </a:r>
                      <a:r>
                        <a:rPr lang="en-US" altLang="zh-CN" dirty="0" err="1"/>
                        <a:t>myfile</a:t>
                      </a:r>
                      <a:r>
                        <a:rPr lang="zh-CN" altLang="en-US" dirty="0"/>
                        <a:t>中所有连续出现的</a:t>
                      </a:r>
                      <a:r>
                        <a:rPr lang="en-US" altLang="zh-CN" dirty="0"/>
                        <a:t>c</a:t>
                      </a:r>
                      <a:r>
                        <a:rPr lang="zh-CN" altLang="en-US" dirty="0"/>
                        <a:t>都压缩成单个的</a:t>
                      </a:r>
                      <a:r>
                        <a:rPr lang="en-US" altLang="zh-CN" dirty="0"/>
                        <a:t>c</a:t>
                      </a:r>
                      <a:r>
                        <a:rPr lang="zh-CN" altLang="en-US" dirty="0"/>
                        <a:t>，仅在屏幕输出结果</a:t>
                      </a:r>
                    </a:p>
                  </a:txBody>
                  <a:tcPr marL="86360" marR="86360"/>
                </a:tc>
                <a:extLst>
                  <a:ext uri="{0D108BD9-81ED-4DB2-BD59-A6C34878D82A}">
                    <a16:rowId xmlns:a16="http://schemas.microsoft.com/office/drawing/2014/main" val="10002"/>
                  </a:ext>
                </a:extLst>
              </a:tr>
              <a:tr h="370840">
                <a:tc>
                  <a:txBody>
                    <a:bodyPr/>
                    <a:lstStyle/>
                    <a:p>
                      <a:r>
                        <a:rPr lang="en-US" altLang="zh-CN" b="1" dirty="0" err="1"/>
                        <a:t>sed</a:t>
                      </a:r>
                      <a:r>
                        <a:rPr lang="en-US" altLang="zh-CN" b="1" dirty="0"/>
                        <a:t> 's/^[ \t]*//'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中每一行前导的连续“空白字符”（空格，制表符），仅在屏幕输出</a:t>
                      </a:r>
                    </a:p>
                  </a:txBody>
                  <a:tcPr marL="86360" marR="86360"/>
                </a:tc>
                <a:extLst>
                  <a:ext uri="{0D108BD9-81ED-4DB2-BD59-A6C34878D82A}">
                    <a16:rowId xmlns:a16="http://schemas.microsoft.com/office/drawing/2014/main" val="10003"/>
                  </a:ext>
                </a:extLst>
              </a:tr>
              <a:tr h="370840">
                <a:tc>
                  <a:txBody>
                    <a:bodyPr/>
                    <a:lstStyle/>
                    <a:p>
                      <a:r>
                        <a:rPr lang="en-US" altLang="zh-CN" b="1" dirty="0" err="1"/>
                        <a:t>sed</a:t>
                      </a:r>
                      <a:r>
                        <a:rPr lang="en-US" altLang="zh-CN" b="1" dirty="0"/>
                        <a:t> 's/ *$//'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中每行结尾的所有空格，仅在屏幕输出</a:t>
                      </a:r>
                    </a:p>
                  </a:txBody>
                  <a:tcPr marL="86360" marR="86360"/>
                </a:tc>
                <a:extLst>
                  <a:ext uri="{0D108BD9-81ED-4DB2-BD59-A6C34878D82A}">
                    <a16:rowId xmlns:a16="http://schemas.microsoft.com/office/drawing/2014/main" val="10004"/>
                  </a:ext>
                </a:extLst>
              </a:tr>
              <a:tr h="370840">
                <a:tc>
                  <a:txBody>
                    <a:bodyPr/>
                    <a:lstStyle/>
                    <a:p>
                      <a:r>
                        <a:rPr lang="en-US" altLang="zh-CN" b="1" dirty="0" err="1"/>
                        <a:t>sed</a:t>
                      </a:r>
                      <a:r>
                        <a:rPr lang="en-US" altLang="zh-CN" b="1" dirty="0"/>
                        <a:t> 's/^$//' </a:t>
                      </a:r>
                      <a:r>
                        <a:rPr lang="en-US" altLang="zh-CN" b="1" dirty="0" err="1"/>
                        <a:t>myfile</a:t>
                      </a:r>
                      <a:endParaRPr lang="zh-CN" altLang="en-US" b="1" dirty="0"/>
                    </a:p>
                  </a:txBody>
                  <a:tcPr marL="86360" marR="86360"/>
                </a:tc>
                <a:tc>
                  <a:txBody>
                    <a:bodyPr/>
                    <a:lstStyle/>
                    <a:p>
                      <a:r>
                        <a:rPr lang="zh-CN" altLang="en-US" dirty="0"/>
                        <a:t>删除所有空白行，仅在屏幕输出</a:t>
                      </a:r>
                    </a:p>
                  </a:txBody>
                  <a:tcPr marL="86360" marR="86360"/>
                </a:tc>
                <a:extLst>
                  <a:ext uri="{0D108BD9-81ED-4DB2-BD59-A6C34878D82A}">
                    <a16:rowId xmlns:a16="http://schemas.microsoft.com/office/drawing/2014/main" val="10005"/>
                  </a:ext>
                </a:extLst>
              </a:tr>
              <a:tr h="370840">
                <a:tc>
                  <a:txBody>
                    <a:bodyPr/>
                    <a:lstStyle/>
                    <a:p>
                      <a:r>
                        <a:rPr lang="en-US" altLang="zh-CN" b="1" dirty="0" err="1"/>
                        <a:t>sed</a:t>
                      </a:r>
                      <a:r>
                        <a:rPr lang="en-US" altLang="zh-CN" b="1" dirty="0"/>
                        <a:t> 's/^/&gt; /' </a:t>
                      </a:r>
                      <a:r>
                        <a:rPr lang="en-US" altLang="zh-CN" b="1" dirty="0" err="1"/>
                        <a:t>myfile</a:t>
                      </a:r>
                      <a:endParaRPr lang="zh-CN" altLang="en-US" b="1" dirty="0"/>
                    </a:p>
                  </a:txBody>
                  <a:tcPr marL="86360" marR="86360"/>
                </a:tc>
                <a:tc>
                  <a:txBody>
                    <a:bodyPr/>
                    <a:lstStyle/>
                    <a:p>
                      <a:r>
                        <a:rPr lang="zh-CN" altLang="en-US" dirty="0"/>
                        <a:t>在每一行开头加上一个尖括号和空格（引用信息），仅在屏幕输出</a:t>
                      </a:r>
                    </a:p>
                  </a:txBody>
                  <a:tcPr marL="86360" marR="86360"/>
                </a:tc>
                <a:extLst>
                  <a:ext uri="{0D108BD9-81ED-4DB2-BD59-A6C34878D82A}">
                    <a16:rowId xmlns:a16="http://schemas.microsoft.com/office/drawing/2014/main" val="10006"/>
                  </a:ext>
                </a:extLst>
              </a:tr>
              <a:tr h="370840">
                <a:tc>
                  <a:txBody>
                    <a:bodyPr/>
                    <a:lstStyle/>
                    <a:p>
                      <a:r>
                        <a:rPr lang="en-US" altLang="zh-CN" b="1" dirty="0" err="1"/>
                        <a:t>sed</a:t>
                      </a:r>
                      <a:r>
                        <a:rPr lang="en-US" altLang="zh-CN" b="1" dirty="0"/>
                        <a:t> 's/.*\///' </a:t>
                      </a:r>
                      <a:r>
                        <a:rPr lang="en-US" altLang="zh-CN" b="1" dirty="0" err="1"/>
                        <a:t>myfile</a:t>
                      </a:r>
                      <a:endParaRPr lang="zh-CN" altLang="en-US" b="1" dirty="0"/>
                    </a:p>
                  </a:txBody>
                  <a:tcPr marL="86360" marR="86360"/>
                </a:tc>
                <a:tc>
                  <a:txBody>
                    <a:bodyPr/>
                    <a:lstStyle/>
                    <a:p>
                      <a:r>
                        <a:rPr lang="zh-CN" altLang="en-US" dirty="0"/>
                        <a:t>删除路径前缀，仅在屏幕输出</a:t>
                      </a:r>
                    </a:p>
                  </a:txBody>
                  <a:tcPr marL="86360" marR="8636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39181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F5FFA-1878-4AA5-B9F0-3A96671F3F3F}"/>
              </a:ext>
            </a:extLst>
          </p:cNvPr>
          <p:cNvSpPr>
            <a:spLocks noGrp="1"/>
          </p:cNvSpPr>
          <p:nvPr>
            <p:ph type="title"/>
          </p:nvPr>
        </p:nvSpPr>
        <p:spPr/>
        <p:txBody>
          <a:bodyPr/>
          <a:lstStyle/>
          <a:p>
            <a:r>
              <a:rPr lang="en-US" altLang="zh-CN" dirty="0"/>
              <a:t>paste</a:t>
            </a:r>
            <a:r>
              <a:rPr lang="zh-CN" altLang="en-US" dirty="0"/>
              <a:t>命令</a:t>
            </a:r>
          </a:p>
        </p:txBody>
      </p:sp>
      <p:sp>
        <p:nvSpPr>
          <p:cNvPr id="3" name="内容占位符 2">
            <a:extLst>
              <a:ext uri="{FF2B5EF4-FFF2-40B4-BE49-F238E27FC236}">
                <a16:creationId xmlns:a16="http://schemas.microsoft.com/office/drawing/2014/main" id="{E8FB7283-CF94-49EF-97CF-45645E1A6017}"/>
              </a:ext>
            </a:extLst>
          </p:cNvPr>
          <p:cNvSpPr>
            <a:spLocks noGrp="1"/>
          </p:cNvSpPr>
          <p:nvPr>
            <p:ph idx="1"/>
          </p:nvPr>
        </p:nvSpPr>
        <p:spPr>
          <a:xfrm>
            <a:off x="827584" y="1412776"/>
            <a:ext cx="8009929" cy="3263504"/>
          </a:xfrm>
        </p:spPr>
        <p:txBody>
          <a:bodyPr/>
          <a:lstStyle/>
          <a:p>
            <a:r>
              <a:rPr lang="zh-CN" altLang="en-US" dirty="0"/>
              <a:t>功能：把每个文件</a:t>
            </a:r>
            <a:r>
              <a:rPr lang="zh-CN" altLang="en-US" dirty="0">
                <a:solidFill>
                  <a:srgbClr val="FF0000"/>
                </a:solidFill>
              </a:rPr>
              <a:t>按行拼接</a:t>
            </a:r>
            <a:r>
              <a:rPr lang="zh-CN" altLang="en-US" dirty="0"/>
              <a:t>，</a:t>
            </a:r>
            <a:r>
              <a:rPr lang="zh-CN" altLang="en-US" dirty="0">
                <a:solidFill>
                  <a:srgbClr val="FF0000"/>
                </a:solidFill>
              </a:rPr>
              <a:t>一行行合并</a:t>
            </a:r>
            <a:endParaRPr lang="en-US" altLang="zh-CN" sz="2100" dirty="0">
              <a:solidFill>
                <a:srgbClr val="FF0000"/>
              </a:solidFill>
            </a:endParaRPr>
          </a:p>
          <a:p>
            <a:r>
              <a:rPr lang="zh-CN" altLang="en-US" dirty="0"/>
              <a:t>命令格式：</a:t>
            </a:r>
            <a:endParaRPr lang="en-US" altLang="zh-CN" dirty="0"/>
          </a:p>
          <a:p>
            <a:pPr marL="400050" lvl="1" indent="0">
              <a:buNone/>
            </a:pPr>
            <a:r>
              <a:rPr lang="en-US" altLang="zh-CN" dirty="0"/>
              <a:t>paste [-s] [-d &lt;</a:t>
            </a:r>
            <a:r>
              <a:rPr lang="zh-CN" altLang="en-US" dirty="0"/>
              <a:t>间隔字符</a:t>
            </a:r>
            <a:r>
              <a:rPr lang="en-US" altLang="zh-CN" dirty="0"/>
              <a:t>&gt;] [</a:t>
            </a:r>
            <a:r>
              <a:rPr lang="zh-CN" altLang="en-US" dirty="0"/>
              <a:t>文件</a:t>
            </a:r>
            <a:r>
              <a:rPr lang="en-US" altLang="zh-CN" dirty="0"/>
              <a:t>...]</a:t>
            </a:r>
          </a:p>
          <a:p>
            <a:r>
              <a:rPr lang="zh-CN" altLang="en-US" dirty="0"/>
              <a:t>说明：</a:t>
            </a:r>
            <a:endParaRPr lang="en-US" altLang="zh-CN" dirty="0"/>
          </a:p>
          <a:p>
            <a:pPr lvl="1"/>
            <a:r>
              <a:rPr lang="zh-CN" altLang="en-US" dirty="0"/>
              <a:t>命令后可跟</a:t>
            </a:r>
            <a:r>
              <a:rPr lang="zh-CN" altLang="en-US" dirty="0">
                <a:solidFill>
                  <a:srgbClr val="FF0000"/>
                </a:solidFill>
              </a:rPr>
              <a:t>多个文件</a:t>
            </a:r>
            <a:endParaRPr lang="en-US" altLang="zh-CN" dirty="0">
              <a:solidFill>
                <a:srgbClr val="FF0000"/>
              </a:solidFill>
            </a:endParaRPr>
          </a:p>
          <a:p>
            <a:pPr lvl="1"/>
            <a:r>
              <a:rPr lang="zh-CN" altLang="en-US" dirty="0"/>
              <a:t>默认以</a:t>
            </a:r>
            <a:r>
              <a:rPr lang="en-US" altLang="zh-CN" dirty="0">
                <a:solidFill>
                  <a:srgbClr val="FF0000"/>
                </a:solidFill>
              </a:rPr>
              <a:t>Tab</a:t>
            </a:r>
            <a:r>
              <a:rPr lang="zh-CN" altLang="en-US" dirty="0">
                <a:solidFill>
                  <a:srgbClr val="FF0000"/>
                </a:solidFill>
              </a:rPr>
              <a:t>键</a:t>
            </a:r>
            <a:r>
              <a:rPr lang="zh-CN" altLang="en-US" dirty="0"/>
              <a:t>隔开</a:t>
            </a:r>
            <a:endParaRPr lang="en-US" altLang="zh-CN" dirty="0"/>
          </a:p>
        </p:txBody>
      </p:sp>
      <p:graphicFrame>
        <p:nvGraphicFramePr>
          <p:cNvPr id="6" name="内容占位符 3">
            <a:extLst>
              <a:ext uri="{FF2B5EF4-FFF2-40B4-BE49-F238E27FC236}">
                <a16:creationId xmlns:a16="http://schemas.microsoft.com/office/drawing/2014/main" id="{51A94AD5-AA0D-4347-9A22-386F08FBB977}"/>
              </a:ext>
            </a:extLst>
          </p:cNvPr>
          <p:cNvGraphicFramePr>
            <a:graphicFrameLocks/>
          </p:cNvGraphicFramePr>
          <p:nvPr>
            <p:extLst>
              <p:ext uri="{D42A27DB-BD31-4B8C-83A1-F6EECF244321}">
                <p14:modId xmlns:p14="http://schemas.microsoft.com/office/powerpoint/2010/main" val="1197401781"/>
              </p:ext>
            </p:extLst>
          </p:nvPr>
        </p:nvGraphicFramePr>
        <p:xfrm>
          <a:off x="1259632" y="4941168"/>
          <a:ext cx="6374258" cy="1154780"/>
        </p:xfrm>
        <a:graphic>
          <a:graphicData uri="http://schemas.openxmlformats.org/drawingml/2006/table">
            <a:tbl>
              <a:tblPr firstRow="1" bandRow="1">
                <a:tableStyleId>{21E4AEA4-8DFA-4A89-87EB-49C32662AFE0}</a:tableStyleId>
              </a:tblPr>
              <a:tblGrid>
                <a:gridCol w="1728192">
                  <a:extLst>
                    <a:ext uri="{9D8B030D-6E8A-4147-A177-3AD203B41FA5}">
                      <a16:colId xmlns:a16="http://schemas.microsoft.com/office/drawing/2014/main" val="2692858191"/>
                    </a:ext>
                  </a:extLst>
                </a:gridCol>
                <a:gridCol w="4646066">
                  <a:extLst>
                    <a:ext uri="{9D8B030D-6E8A-4147-A177-3AD203B41FA5}">
                      <a16:colId xmlns:a16="http://schemas.microsoft.com/office/drawing/2014/main" val="3121649892"/>
                    </a:ext>
                  </a:extLst>
                </a:gridCol>
              </a:tblGrid>
              <a:tr h="360018">
                <a:tc>
                  <a:txBody>
                    <a:bodyPr/>
                    <a:lstStyle/>
                    <a:p>
                      <a:pPr algn="l"/>
                      <a:r>
                        <a:rPr lang="zh-CN" altLang="en-US" sz="2000" dirty="0">
                          <a:solidFill>
                            <a:srgbClr val="C00000"/>
                          </a:solidFill>
                        </a:rPr>
                        <a:t>选项</a:t>
                      </a:r>
                    </a:p>
                  </a:txBody>
                  <a:tcPr marL="64770" marR="64770" marT="34290" marB="34290"/>
                </a:tc>
                <a:tc>
                  <a:txBody>
                    <a:bodyPr/>
                    <a:lstStyle/>
                    <a:p>
                      <a:pPr algn="l"/>
                      <a:r>
                        <a:rPr lang="zh-CN" altLang="en-US" sz="2000" dirty="0">
                          <a:solidFill>
                            <a:srgbClr val="C00000"/>
                          </a:solidFill>
                        </a:rPr>
                        <a:t>说明</a:t>
                      </a:r>
                    </a:p>
                  </a:txBody>
                  <a:tcPr marL="64770" marR="64770" marT="34290" marB="34290"/>
                </a:tc>
                <a:extLst>
                  <a:ext uri="{0D108BD9-81ED-4DB2-BD59-A6C34878D82A}">
                    <a16:rowId xmlns:a16="http://schemas.microsoft.com/office/drawing/2014/main" val="1849062523"/>
                  </a:ext>
                </a:extLst>
              </a:tr>
              <a:tr h="408020">
                <a:tc>
                  <a:txBody>
                    <a:bodyPr/>
                    <a:lstStyle/>
                    <a:p>
                      <a:r>
                        <a:rPr lang="en-US" altLang="zh-CN" sz="2000" dirty="0"/>
                        <a:t>-s</a:t>
                      </a:r>
                      <a:endParaRPr lang="zh-CN" altLang="en-US" sz="2000" dirty="0"/>
                    </a:p>
                  </a:txBody>
                  <a:tcPr marL="64770" marR="64770" marT="34290" marB="34290"/>
                </a:tc>
                <a:tc>
                  <a:txBody>
                    <a:bodyPr/>
                    <a:lstStyle/>
                    <a:p>
                      <a:r>
                        <a:rPr lang="zh-CN" altLang="en-US" sz="2000" b="0" i="0" kern="1200" dirty="0">
                          <a:solidFill>
                            <a:srgbClr val="C00000"/>
                          </a:solidFill>
                          <a:effectLst/>
                          <a:latin typeface="+mn-lt"/>
                          <a:ea typeface="+mn-ea"/>
                          <a:cs typeface="+mn-cs"/>
                        </a:rPr>
                        <a:t>串列进行</a:t>
                      </a:r>
                      <a:r>
                        <a:rPr lang="zh-CN" altLang="en-US" sz="2000" b="0" i="0" kern="1200" dirty="0">
                          <a:solidFill>
                            <a:schemeClr val="dk1"/>
                          </a:solidFill>
                          <a:effectLst/>
                          <a:latin typeface="+mn-lt"/>
                          <a:ea typeface="+mn-ea"/>
                          <a:cs typeface="+mn-cs"/>
                        </a:rPr>
                        <a:t>而非平行处理。</a:t>
                      </a:r>
                      <a:endParaRPr lang="en-US" altLang="zh-CN" sz="2000" dirty="0"/>
                    </a:p>
                  </a:txBody>
                  <a:tcPr marL="64770" marR="64770" marT="34290" marB="34290"/>
                </a:tc>
                <a:extLst>
                  <a:ext uri="{0D108BD9-81ED-4DB2-BD59-A6C34878D82A}">
                    <a16:rowId xmlns:a16="http://schemas.microsoft.com/office/drawing/2014/main" val="3629475290"/>
                  </a:ext>
                </a:extLst>
              </a:tr>
              <a:tr h="370728">
                <a:tc>
                  <a:txBody>
                    <a:bodyPr/>
                    <a:lstStyle/>
                    <a:p>
                      <a:r>
                        <a:rPr lang="en-US" altLang="zh-CN" sz="2000" dirty="0"/>
                        <a:t>-d (</a:t>
                      </a:r>
                      <a:r>
                        <a:rPr lang="zh-CN" altLang="en-US" sz="2000" dirty="0"/>
                        <a:t>分隔字符</a:t>
                      </a:r>
                      <a:r>
                        <a:rPr lang="en-US" altLang="zh-CN" sz="2000" dirty="0"/>
                        <a:t>)</a:t>
                      </a:r>
                    </a:p>
                  </a:txBody>
                  <a:tcPr marL="64770" marR="6477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可以将文件用</a:t>
                      </a:r>
                      <a:r>
                        <a:rPr lang="zh-CN" altLang="en-US" sz="2000" dirty="0">
                          <a:solidFill>
                            <a:srgbClr val="C00000"/>
                          </a:solidFill>
                        </a:rPr>
                        <a:t>指定的分隔符</a:t>
                      </a:r>
                      <a:r>
                        <a:rPr lang="zh-CN" altLang="en-US" sz="2000" dirty="0"/>
                        <a:t>拼接</a:t>
                      </a:r>
                    </a:p>
                  </a:txBody>
                  <a:tcPr marL="64770" marR="64770" marT="34290" marB="34290"/>
                </a:tc>
                <a:extLst>
                  <a:ext uri="{0D108BD9-81ED-4DB2-BD59-A6C34878D82A}">
                    <a16:rowId xmlns:a16="http://schemas.microsoft.com/office/drawing/2014/main" val="2980828637"/>
                  </a:ext>
                </a:extLst>
              </a:tr>
            </a:tbl>
          </a:graphicData>
        </a:graphic>
      </p:graphicFrame>
    </p:spTree>
    <p:extLst>
      <p:ext uri="{BB962C8B-B14F-4D97-AF65-F5344CB8AC3E}">
        <p14:creationId xmlns:p14="http://schemas.microsoft.com/office/powerpoint/2010/main" val="336409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53D8944-05DB-40BF-ABDD-59DF65B2491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1463"/>
          <a:stretch/>
        </p:blipFill>
        <p:spPr>
          <a:xfrm>
            <a:off x="68316" y="1963550"/>
            <a:ext cx="9007368" cy="4849826"/>
          </a:xfrm>
          <a:prstGeom prst="rect">
            <a:avLst/>
          </a:prstGeom>
        </p:spPr>
      </p:pic>
      <p:pic>
        <p:nvPicPr>
          <p:cNvPr id="4" name="图片 3">
            <a:extLst>
              <a:ext uri="{FF2B5EF4-FFF2-40B4-BE49-F238E27FC236}">
                <a16:creationId xmlns:a16="http://schemas.microsoft.com/office/drawing/2014/main" id="{CF38719B-1D90-4D86-94A9-4FE972EE43E6}"/>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t="13732" b="3253"/>
          <a:stretch/>
        </p:blipFill>
        <p:spPr>
          <a:xfrm>
            <a:off x="2911731" y="288032"/>
            <a:ext cx="6221975" cy="1556792"/>
          </a:xfrm>
          <a:prstGeom prst="rect">
            <a:avLst/>
          </a:prstGeom>
        </p:spPr>
      </p:pic>
      <p:pic>
        <p:nvPicPr>
          <p:cNvPr id="10" name="图片 9">
            <a:extLst>
              <a:ext uri="{FF2B5EF4-FFF2-40B4-BE49-F238E27FC236}">
                <a16:creationId xmlns:a16="http://schemas.microsoft.com/office/drawing/2014/main" id="{C33C52F5-766E-491C-BFC1-3B4D828A2B6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saturation sat="66000"/>
                    </a14:imgEffect>
                  </a14:imgLayer>
                </a14:imgProps>
              </a:ext>
            </a:extLst>
          </a:blip>
          <a:stretch>
            <a:fillRect/>
          </a:stretch>
        </p:blipFill>
        <p:spPr>
          <a:xfrm>
            <a:off x="70648" y="933173"/>
            <a:ext cx="2415452" cy="691994"/>
          </a:xfrm>
          <a:prstGeom prst="rect">
            <a:avLst/>
          </a:prstGeom>
        </p:spPr>
      </p:pic>
      <p:cxnSp>
        <p:nvCxnSpPr>
          <p:cNvPr id="14" name="连接符: 曲线 13">
            <a:extLst>
              <a:ext uri="{FF2B5EF4-FFF2-40B4-BE49-F238E27FC236}">
                <a16:creationId xmlns:a16="http://schemas.microsoft.com/office/drawing/2014/main" id="{48A7FEF7-E2D5-4CD4-884B-6D40619DBBC4}"/>
              </a:ext>
            </a:extLst>
          </p:cNvPr>
          <p:cNvCxnSpPr/>
          <p:nvPr/>
        </p:nvCxnSpPr>
        <p:spPr bwMode="auto">
          <a:xfrm rot="10800000">
            <a:off x="1835696" y="1473956"/>
            <a:ext cx="1384562" cy="586893"/>
          </a:xfrm>
          <a:prstGeom prst="curvedConnector3">
            <a:avLst>
              <a:gd name="adj1" fmla="val 50000"/>
            </a:avLst>
          </a:prstGeom>
          <a:solidFill>
            <a:schemeClr val="accent1"/>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45B89AFA-2815-47E0-BAD4-8D924F19B159}"/>
              </a:ext>
            </a:extLst>
          </p:cNvPr>
          <p:cNvCxnSpPr/>
          <p:nvPr/>
        </p:nvCxnSpPr>
        <p:spPr bwMode="auto">
          <a:xfrm>
            <a:off x="3061928" y="2251582"/>
            <a:ext cx="122413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914D612B-0E2C-41B2-81BA-F760935138E9}"/>
              </a:ext>
            </a:extLst>
          </p:cNvPr>
          <p:cNvCxnSpPr/>
          <p:nvPr/>
        </p:nvCxnSpPr>
        <p:spPr bwMode="auto">
          <a:xfrm>
            <a:off x="4355976" y="2251582"/>
            <a:ext cx="108012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连接符: 曲线 22">
            <a:extLst>
              <a:ext uri="{FF2B5EF4-FFF2-40B4-BE49-F238E27FC236}">
                <a16:creationId xmlns:a16="http://schemas.microsoft.com/office/drawing/2014/main" id="{6A447F30-9494-4A4B-874D-06BC8EA4D2B8}"/>
              </a:ext>
            </a:extLst>
          </p:cNvPr>
          <p:cNvCxnSpPr/>
          <p:nvPr/>
        </p:nvCxnSpPr>
        <p:spPr bwMode="auto">
          <a:xfrm flipV="1">
            <a:off x="5419686" y="1891544"/>
            <a:ext cx="1600586" cy="360038"/>
          </a:xfrm>
          <a:prstGeom prst="curvedConnector3">
            <a:avLst>
              <a:gd name="adj1" fmla="val 50000"/>
            </a:avLst>
          </a:prstGeom>
          <a:solidFill>
            <a:schemeClr val="accent1"/>
          </a:solidFill>
          <a:ln w="1905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a:extLst>
              <a:ext uri="{FF2B5EF4-FFF2-40B4-BE49-F238E27FC236}">
                <a16:creationId xmlns:a16="http://schemas.microsoft.com/office/drawing/2014/main" id="{9249D7C0-00FC-4A84-A1B2-3AEEAAEA12AC}"/>
              </a:ext>
            </a:extLst>
          </p:cNvPr>
          <p:cNvCxnSpPr/>
          <p:nvPr/>
        </p:nvCxnSpPr>
        <p:spPr bwMode="auto">
          <a:xfrm>
            <a:off x="2398586" y="5203910"/>
            <a:ext cx="4104456" cy="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3990158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expand</a:t>
            </a:r>
            <a:r>
              <a:rPr lang="zh-CN" altLang="en-US" dirty="0">
                <a:sym typeface="+mn-ea"/>
              </a:rPr>
              <a:t>和</a:t>
            </a:r>
            <a:r>
              <a:rPr lang="en-US" altLang="zh-CN" dirty="0" err="1">
                <a:sym typeface="+mn-ea"/>
              </a:rPr>
              <a:t>unexpand</a:t>
            </a:r>
            <a:r>
              <a:rPr lang="zh-CN" altLang="en-US" dirty="0">
                <a:sym typeface="+mn-ea"/>
              </a:rPr>
              <a:t>命令</a:t>
            </a:r>
            <a:endParaRPr lang="zh-CN" altLang="en-US" dirty="0"/>
          </a:p>
        </p:txBody>
      </p:sp>
      <p:sp>
        <p:nvSpPr>
          <p:cNvPr id="4" name="内容占位符 2">
            <a:extLst>
              <a:ext uri="{FF2B5EF4-FFF2-40B4-BE49-F238E27FC236}">
                <a16:creationId xmlns:a16="http://schemas.microsoft.com/office/drawing/2014/main" id="{0A61BAC2-E1A6-44CB-8F22-21151858ED5E}"/>
              </a:ext>
            </a:extLst>
          </p:cNvPr>
          <p:cNvSpPr txBox="1">
            <a:spLocks/>
          </p:cNvSpPr>
          <p:nvPr/>
        </p:nvSpPr>
        <p:spPr bwMode="auto">
          <a:xfrm>
            <a:off x="683568" y="1371600"/>
            <a:ext cx="805244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3000" dirty="0"/>
              <a:t>功能 </a:t>
            </a:r>
          </a:p>
          <a:p>
            <a:pPr lvl="1">
              <a:lnSpc>
                <a:spcPct val="90000"/>
              </a:lnSpc>
            </a:pPr>
            <a:r>
              <a:rPr lang="en-US" altLang="zh-CN" sz="2600" dirty="0">
                <a:sym typeface="+mn-ea"/>
              </a:rPr>
              <a:t>expand</a:t>
            </a:r>
            <a:r>
              <a:rPr lang="zh-CN" altLang="en-US" sz="2600" dirty="0">
                <a:sym typeface="+mn-ea"/>
              </a:rPr>
              <a:t>：将文件的</a:t>
            </a:r>
            <a:r>
              <a:rPr lang="zh-CN" altLang="en-US" sz="2600" dirty="0">
                <a:solidFill>
                  <a:srgbClr val="C00000"/>
                </a:solidFill>
                <a:sym typeface="+mn-ea"/>
              </a:rPr>
              <a:t>制表符（Tab）</a:t>
            </a:r>
            <a:r>
              <a:rPr lang="zh-CN" altLang="en-US" sz="2600" dirty="0">
                <a:sym typeface="+mn-ea"/>
              </a:rPr>
              <a:t>转换为</a:t>
            </a:r>
            <a:r>
              <a:rPr lang="zh-CN" altLang="en-US" sz="2600" dirty="0">
                <a:solidFill>
                  <a:srgbClr val="C00000"/>
                </a:solidFill>
                <a:sym typeface="+mn-ea"/>
              </a:rPr>
              <a:t>空格符（Space）</a:t>
            </a:r>
            <a:endParaRPr lang="en-US" altLang="zh-CN" sz="2600" dirty="0">
              <a:solidFill>
                <a:srgbClr val="C00000"/>
              </a:solidFill>
            </a:endParaRPr>
          </a:p>
          <a:p>
            <a:pPr lvl="1">
              <a:lnSpc>
                <a:spcPct val="90000"/>
              </a:lnSpc>
            </a:pPr>
            <a:r>
              <a:rPr lang="en-US" altLang="zh-CN" sz="2600" dirty="0" err="1">
                <a:sym typeface="+mn-ea"/>
              </a:rPr>
              <a:t>unexpand</a:t>
            </a:r>
            <a:r>
              <a:rPr lang="zh-CN" altLang="en-US" sz="2600" dirty="0">
                <a:sym typeface="+mn-ea"/>
              </a:rPr>
              <a:t>：将文件中的</a:t>
            </a:r>
            <a:r>
              <a:rPr lang="zh-CN" altLang="en-US" sz="2600" dirty="0">
                <a:solidFill>
                  <a:srgbClr val="C00000"/>
                </a:solidFill>
                <a:sym typeface="+mn-ea"/>
              </a:rPr>
              <a:t>空格符</a:t>
            </a:r>
            <a:r>
              <a:rPr lang="zh-CN" altLang="en-US" sz="2600" dirty="0">
                <a:sym typeface="+mn-ea"/>
              </a:rPr>
              <a:t>转换为</a:t>
            </a:r>
            <a:r>
              <a:rPr lang="zh-CN" altLang="en-US" sz="2600" dirty="0">
                <a:solidFill>
                  <a:srgbClr val="C00000"/>
                </a:solidFill>
                <a:sym typeface="+mn-ea"/>
              </a:rPr>
              <a:t>制表符</a:t>
            </a:r>
            <a:endParaRPr lang="en-US" altLang="zh-CN" sz="2600" dirty="0">
              <a:solidFill>
                <a:srgbClr val="C00000"/>
              </a:solidFill>
              <a:sym typeface="+mn-ea"/>
            </a:endParaRPr>
          </a:p>
          <a:p>
            <a:pPr marL="342900" lvl="1" indent="-342900">
              <a:lnSpc>
                <a:spcPct val="90000"/>
              </a:lnSpc>
              <a:buFont typeface="Wingdings" panose="05000000000000000000" pitchFamily="2" charset="2"/>
              <a:buChar char="n"/>
            </a:pPr>
            <a:r>
              <a:rPr lang="zh-CN" altLang="en-US" sz="3000" b="0" dirty="0">
                <a:sym typeface="+mn-ea"/>
              </a:rPr>
              <a:t>命令格式</a:t>
            </a:r>
            <a:endParaRPr lang="en-US" altLang="zh-CN" sz="3000" b="0" dirty="0">
              <a:sym typeface="+mn-ea"/>
            </a:endParaRPr>
          </a:p>
          <a:p>
            <a:pPr lvl="1"/>
            <a:r>
              <a:rPr lang="zh-CN" altLang="en-US" sz="2600" dirty="0">
                <a:sym typeface="+mn-ea"/>
              </a:rPr>
              <a:t>expand [</a:t>
            </a:r>
            <a:r>
              <a:rPr lang="en-US" altLang="zh-CN" sz="2600" dirty="0">
                <a:sym typeface="+mn-ea"/>
              </a:rPr>
              <a:t>-t</a:t>
            </a:r>
            <a:r>
              <a:rPr lang="zh-CN" altLang="en-US" sz="2600" dirty="0">
                <a:sym typeface="+mn-ea"/>
              </a:rPr>
              <a:t>] [文件]</a:t>
            </a:r>
            <a:endParaRPr lang="en-US" altLang="zh-CN" sz="2600" dirty="0"/>
          </a:p>
          <a:p>
            <a:pPr lvl="1"/>
            <a:r>
              <a:rPr lang="zh-CN" altLang="en-US" sz="2600" dirty="0">
                <a:sym typeface="+mn-ea"/>
              </a:rPr>
              <a:t>unexpand [选项] [文件]</a:t>
            </a:r>
            <a:endParaRPr lang="en-US" altLang="zh-CN" sz="2600" dirty="0"/>
          </a:p>
          <a:p>
            <a:r>
              <a:rPr lang="zh-CN" altLang="en-US" sz="3000" dirty="0"/>
              <a:t>说明</a:t>
            </a:r>
            <a:endParaRPr lang="en-US" altLang="zh-CN" sz="3000" dirty="0"/>
          </a:p>
          <a:p>
            <a:pPr lvl="1">
              <a:lnSpc>
                <a:spcPct val="90000"/>
              </a:lnSpc>
            </a:pPr>
            <a:r>
              <a:rPr lang="en-US" altLang="zh-CN" sz="2600" dirty="0">
                <a:sym typeface="+mn-ea"/>
              </a:rPr>
              <a:t>-t N</a:t>
            </a:r>
            <a:r>
              <a:rPr lang="zh-CN" altLang="en-US" sz="2600" dirty="0">
                <a:sym typeface="+mn-ea"/>
              </a:rPr>
              <a:t>：用于指定</a:t>
            </a:r>
            <a:r>
              <a:rPr lang="zh-CN" altLang="en-US" sz="2600" dirty="0">
                <a:solidFill>
                  <a:srgbClr val="C00000"/>
                </a:solidFill>
                <a:sym typeface="+mn-ea"/>
              </a:rPr>
              <a:t>一个</a:t>
            </a:r>
            <a:r>
              <a:rPr lang="en-US" altLang="zh-CN" sz="2600" dirty="0">
                <a:solidFill>
                  <a:srgbClr val="C00000"/>
                </a:solidFill>
                <a:sym typeface="+mn-ea"/>
              </a:rPr>
              <a:t>Tab</a:t>
            </a:r>
            <a:r>
              <a:rPr lang="zh-CN" altLang="en-US" sz="2600" dirty="0">
                <a:solidFill>
                  <a:srgbClr val="C00000"/>
                </a:solidFill>
                <a:sym typeface="+mn-ea"/>
              </a:rPr>
              <a:t>等于</a:t>
            </a:r>
            <a:r>
              <a:rPr lang="en-US" altLang="zh-CN" sz="2600" dirty="0">
                <a:solidFill>
                  <a:srgbClr val="C00000"/>
                </a:solidFill>
                <a:sym typeface="+mn-ea"/>
              </a:rPr>
              <a:t>N</a:t>
            </a:r>
            <a:r>
              <a:rPr lang="zh-CN" altLang="en-US" sz="2600" dirty="0">
                <a:solidFill>
                  <a:srgbClr val="C00000"/>
                </a:solidFill>
                <a:sym typeface="+mn-ea"/>
              </a:rPr>
              <a:t>个空格符</a:t>
            </a:r>
            <a:endParaRPr lang="en-US" altLang="zh-CN" sz="2600" dirty="0">
              <a:solidFill>
                <a:srgbClr val="C00000"/>
              </a:solidFill>
              <a:sym typeface="+mn-ea"/>
            </a:endParaRPr>
          </a:p>
          <a:p>
            <a:pPr lvl="1">
              <a:lnSpc>
                <a:spcPct val="90000"/>
              </a:lnSpc>
            </a:pPr>
            <a:r>
              <a:rPr lang="zh-CN" altLang="en-US" sz="2600" dirty="0">
                <a:sym typeface="+mn-ea"/>
              </a:rPr>
              <a:t>默认情况下，一个制表符替换</a:t>
            </a:r>
            <a:r>
              <a:rPr lang="zh-CN" altLang="en-US" sz="2600" dirty="0">
                <a:solidFill>
                  <a:srgbClr val="C00000"/>
                </a:solidFill>
                <a:sym typeface="+mn-ea"/>
              </a:rPr>
              <a:t>八个空格符</a:t>
            </a:r>
            <a:endParaRPr lang="en-US" altLang="zh-CN" sz="2600" dirty="0">
              <a:solidFill>
                <a:srgbClr val="C00000"/>
              </a:solidFill>
            </a:endParaRPr>
          </a:p>
          <a:p>
            <a:pPr lvl="1">
              <a:lnSpc>
                <a:spcPct val="90000"/>
              </a:lnSpc>
            </a:pPr>
            <a:r>
              <a:rPr lang="zh-CN" altLang="en-US" sz="2600" dirty="0">
                <a:sym typeface="+mn-ea"/>
              </a:rPr>
              <a:t>对于</a:t>
            </a:r>
            <a:r>
              <a:rPr lang="en-US" altLang="zh-CN" sz="2600" dirty="0" err="1">
                <a:sym typeface="+mn-ea"/>
              </a:rPr>
              <a:t>unexpand</a:t>
            </a:r>
            <a:r>
              <a:rPr lang="zh-CN" altLang="en-US" sz="2600" dirty="0">
                <a:sym typeface="+mn-ea"/>
              </a:rPr>
              <a:t>，默认情况下，若不足八个空格符号，则不进行替换</a:t>
            </a:r>
            <a:endParaRPr lang="en-US" altLang="zh-CN" sz="2600" dirty="0"/>
          </a:p>
          <a:p>
            <a:endParaRPr lang="zh-CN" altLang="en-US" dirty="0"/>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命令举例</a:t>
            </a:r>
          </a:p>
        </p:txBody>
      </p:sp>
      <p:pic>
        <p:nvPicPr>
          <p:cNvPr id="5" name="图片 4"/>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613" r="7408"/>
          <a:stretch/>
        </p:blipFill>
        <p:spPr>
          <a:xfrm>
            <a:off x="636383" y="1783250"/>
            <a:ext cx="8338875" cy="1573742"/>
          </a:xfrm>
          <a:prstGeom prst="rect">
            <a:avLst/>
          </a:prstGeom>
        </p:spPr>
      </p:pic>
      <p:pic>
        <p:nvPicPr>
          <p:cNvPr id="6" name="图片 5"/>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1601" t="9210" r="20443" b="4749"/>
          <a:stretch/>
        </p:blipFill>
        <p:spPr>
          <a:xfrm>
            <a:off x="611560" y="3743714"/>
            <a:ext cx="8115030" cy="1845526"/>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iconv</a:t>
            </a:r>
            <a:r>
              <a:rPr lang="zh-CN" altLang="en-US" dirty="0"/>
              <a:t>命令</a:t>
            </a:r>
          </a:p>
        </p:txBody>
      </p:sp>
      <p:sp>
        <p:nvSpPr>
          <p:cNvPr id="3" name="内容占位符 2"/>
          <p:cNvSpPr>
            <a:spLocks noGrp="1"/>
          </p:cNvSpPr>
          <p:nvPr>
            <p:ph idx="1"/>
          </p:nvPr>
        </p:nvSpPr>
        <p:spPr>
          <a:xfrm>
            <a:off x="899592" y="1484784"/>
            <a:ext cx="7772400" cy="4114800"/>
          </a:xfrm>
        </p:spPr>
        <p:txBody>
          <a:bodyPr/>
          <a:lstStyle/>
          <a:p>
            <a:r>
              <a:rPr lang="zh-CN" altLang="en-US" dirty="0"/>
              <a:t>功能：</a:t>
            </a:r>
            <a:r>
              <a:rPr lang="zh-CN" altLang="zh-CN" dirty="0"/>
              <a:t>将文件从一种编码转换成另一种编码</a:t>
            </a:r>
            <a:endParaRPr lang="en-US" altLang="zh-CN" dirty="0"/>
          </a:p>
          <a:p>
            <a:r>
              <a:rPr lang="zh-CN" altLang="zh-CN" dirty="0"/>
              <a:t>格式：</a:t>
            </a:r>
            <a:r>
              <a:rPr lang="en-US" altLang="zh-CN" dirty="0" err="1">
                <a:solidFill>
                  <a:schemeClr val="accent6">
                    <a:lumMod val="75000"/>
                  </a:schemeClr>
                </a:solidFill>
              </a:rPr>
              <a:t>iconv</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输入文件</a:t>
            </a:r>
            <a:r>
              <a:rPr lang="en-US" altLang="zh-CN" dirty="0">
                <a:solidFill>
                  <a:schemeClr val="accent6">
                    <a:lumMod val="75000"/>
                  </a:schemeClr>
                </a:solidFill>
              </a:rPr>
              <a:t>&gt;</a:t>
            </a:r>
          </a:p>
          <a:p>
            <a:r>
              <a:rPr lang="zh-CN" altLang="en-US" dirty="0"/>
              <a:t>选项</a:t>
            </a:r>
            <a:endParaRPr lang="en-US" altLang="zh-CN" dirty="0"/>
          </a:p>
          <a:p>
            <a:pPr lvl="1"/>
            <a:r>
              <a:rPr lang="en-US" altLang="zh-CN" dirty="0">
                <a:solidFill>
                  <a:schemeClr val="accent6">
                    <a:lumMod val="75000"/>
                  </a:schemeClr>
                </a:solidFill>
              </a:rPr>
              <a:t>-f &lt;encoding&gt; </a:t>
            </a:r>
            <a:r>
              <a:rPr lang="en-US" altLang="zh-CN" dirty="0"/>
              <a:t>: </a:t>
            </a:r>
            <a:r>
              <a:rPr lang="zh-CN" altLang="en-US" dirty="0"/>
              <a:t>指定原始文本编码。</a:t>
            </a:r>
          </a:p>
          <a:p>
            <a:pPr lvl="1"/>
            <a:r>
              <a:rPr lang="en-US" altLang="zh-CN" dirty="0">
                <a:solidFill>
                  <a:schemeClr val="accent6">
                    <a:lumMod val="75000"/>
                  </a:schemeClr>
                </a:solidFill>
              </a:rPr>
              <a:t>-t &lt;encoding&gt; </a:t>
            </a:r>
            <a:r>
              <a:rPr lang="en-US" altLang="zh-CN" dirty="0"/>
              <a:t>: </a:t>
            </a:r>
            <a:r>
              <a:rPr lang="zh-CN" altLang="en-US" dirty="0"/>
              <a:t>指定要转换的编码。</a:t>
            </a:r>
          </a:p>
          <a:p>
            <a:pPr lvl="1"/>
            <a:r>
              <a:rPr lang="en-US" altLang="zh-CN" dirty="0">
                <a:solidFill>
                  <a:schemeClr val="accent6">
                    <a:lumMod val="75000"/>
                  </a:schemeClr>
                </a:solidFill>
              </a:rPr>
              <a:t>-o &lt;output file&gt; </a:t>
            </a:r>
            <a:r>
              <a:rPr lang="en-US" altLang="zh-CN" dirty="0"/>
              <a:t>: </a:t>
            </a:r>
            <a:r>
              <a:rPr lang="zh-CN" altLang="en-US" dirty="0"/>
              <a:t>指定输出文件，而不是在标准输出上显示。</a:t>
            </a:r>
          </a:p>
          <a:p>
            <a:pPr lvl="1"/>
            <a:r>
              <a:rPr lang="en-US" altLang="zh-CN" dirty="0">
                <a:solidFill>
                  <a:schemeClr val="accent6">
                    <a:lumMod val="75000"/>
                  </a:schemeClr>
                </a:solidFill>
              </a:rPr>
              <a:t>-l </a:t>
            </a:r>
            <a:r>
              <a:rPr lang="en-US" altLang="zh-CN" dirty="0"/>
              <a:t>: </a:t>
            </a:r>
            <a:r>
              <a:rPr lang="zh-CN" altLang="en-US" dirty="0"/>
              <a:t>列出所有已知编码字符集。</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4226"/>
            <a:ext cx="7793037" cy="1052513"/>
          </a:xfrm>
        </p:spPr>
        <p:txBody>
          <a:bodyPr/>
          <a:lstStyle/>
          <a:p>
            <a:r>
              <a:rPr lang="en-US" altLang="zh-CN" dirty="0" err="1"/>
              <a:t>iconv</a:t>
            </a:r>
            <a:r>
              <a:rPr lang="zh-CN" altLang="en-US" dirty="0"/>
              <a:t>命令举例</a:t>
            </a:r>
          </a:p>
        </p:txBody>
      </p:sp>
      <p:sp>
        <p:nvSpPr>
          <p:cNvPr id="3" name="内容占位符 2"/>
          <p:cNvSpPr>
            <a:spLocks noGrp="1"/>
          </p:cNvSpPr>
          <p:nvPr>
            <p:ph idx="1"/>
          </p:nvPr>
        </p:nvSpPr>
        <p:spPr>
          <a:xfrm>
            <a:off x="683568" y="1556792"/>
            <a:ext cx="8352928" cy="4530725"/>
          </a:xfrm>
        </p:spPr>
        <p:txBody>
          <a:bodyPr/>
          <a:lstStyle/>
          <a:p>
            <a:r>
              <a:rPr lang="zh-CN" altLang="zh-CN" dirty="0"/>
              <a:t>将编码为</a:t>
            </a:r>
            <a:r>
              <a:rPr lang="en-US" altLang="zh-CN" dirty="0"/>
              <a:t>GB2312</a:t>
            </a:r>
            <a:r>
              <a:rPr lang="zh-CN" altLang="zh-CN" dirty="0"/>
              <a:t>的</a:t>
            </a:r>
            <a:r>
              <a:rPr lang="en-US" altLang="zh-CN" dirty="0" err="1"/>
              <a:t>inputfile</a:t>
            </a:r>
            <a:r>
              <a:rPr lang="zh-CN" altLang="zh-CN" dirty="0"/>
              <a:t>文件转化为</a:t>
            </a:r>
            <a:r>
              <a:rPr lang="en-US" altLang="zh-CN" dirty="0"/>
              <a:t>UTF-8</a:t>
            </a:r>
            <a:r>
              <a:rPr lang="zh-CN" altLang="zh-CN" dirty="0"/>
              <a:t>编码的</a:t>
            </a:r>
            <a:r>
              <a:rPr lang="en-US" altLang="zh-CN" dirty="0" err="1"/>
              <a:t>outputfile</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iconv</a:t>
            </a:r>
            <a:r>
              <a:rPr lang="en-US" altLang="zh-CN" b="1" dirty="0">
                <a:solidFill>
                  <a:schemeClr val="accent6">
                    <a:lumMod val="75000"/>
                  </a:schemeClr>
                </a:solidFill>
              </a:rPr>
              <a:t> -f GB2312 -t UTF-8 -o </a:t>
            </a:r>
            <a:r>
              <a:rPr lang="en-US" altLang="zh-CN" b="1" dirty="0" err="1">
                <a:solidFill>
                  <a:schemeClr val="accent6">
                    <a:lumMod val="75000"/>
                  </a:schemeClr>
                </a:solidFill>
              </a:rPr>
              <a:t>outputfile</a:t>
            </a:r>
            <a:r>
              <a:rPr lang="en-US" altLang="zh-CN" b="1" dirty="0">
                <a:solidFill>
                  <a:schemeClr val="accent6">
                    <a:lumMod val="75000"/>
                  </a:schemeClr>
                </a:solidFill>
              </a:rPr>
              <a:t> </a:t>
            </a:r>
            <a:r>
              <a:rPr lang="en-US" altLang="zh-CN" b="1" dirty="0" err="1">
                <a:solidFill>
                  <a:schemeClr val="accent6">
                    <a:lumMod val="75000"/>
                  </a:schemeClr>
                </a:solidFill>
              </a:rPr>
              <a:t>inputfile</a:t>
            </a:r>
            <a:endParaRPr lang="en-US" altLang="zh-CN" b="1" dirty="0">
              <a:solidFill>
                <a:schemeClr val="accent6">
                  <a:lumMod val="75000"/>
                </a:schemeClr>
              </a:solidFill>
            </a:endParaRPr>
          </a:p>
          <a:p>
            <a:r>
              <a:rPr lang="zh-CN" altLang="en-US" dirty="0"/>
              <a:t>又如</a:t>
            </a:r>
            <a:endParaRPr lang="en-US" altLang="zh-CN" dirty="0"/>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-l</a:t>
            </a: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ISO-8859-1 -t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GBK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BIG5 -t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UTF-8 -t GB2312 -o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r>
              <a:rPr lang="en-US" altLang="zh-CN" sz="2400" b="1" dirty="0">
                <a:solidFill>
                  <a:schemeClr val="accent6">
                    <a:lumMod val="75000"/>
                  </a:schemeClr>
                </a:solidFill>
              </a:rPr>
              <a:t> </a:t>
            </a:r>
            <a:endParaRPr lang="zh-CN" altLang="en-US" sz="2400" b="1" dirty="0">
              <a:solidFill>
                <a:schemeClr val="accent6">
                  <a:lumMod val="75000"/>
                </a:schemeClr>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 常用的文件打包和压缩命令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605521"/>
              </p:ext>
            </p:extLst>
          </p:nvPr>
        </p:nvGraphicFramePr>
        <p:xfrm>
          <a:off x="691073" y="1772816"/>
          <a:ext cx="7985383" cy="4373468"/>
        </p:xfrm>
        <a:graphic>
          <a:graphicData uri="http://schemas.openxmlformats.org/drawingml/2006/table">
            <a:tbl>
              <a:tblPr>
                <a:tableStyleId>{35758FB7-9AC5-4552-8A53-C91805E547FA}</a:tableStyleId>
              </a:tblPr>
              <a:tblGrid>
                <a:gridCol w="1686944">
                  <a:extLst>
                    <a:ext uri="{9D8B030D-6E8A-4147-A177-3AD203B41FA5}">
                      <a16:colId xmlns:a16="http://schemas.microsoft.com/office/drawing/2014/main" val="20000"/>
                    </a:ext>
                  </a:extLst>
                </a:gridCol>
                <a:gridCol w="6298439">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xz</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gzip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流行的 </a:t>
                      </a:r>
                      <a:r>
                        <a:rPr kumimoji="0" lang="en-US" altLang="zh-CN" sz="2800" b="0" i="0" u="none" strike="noStrike" cap="none" normalizeH="0" baseline="0" dirty="0">
                          <a:ln>
                            <a:noFill/>
                          </a:ln>
                          <a:solidFill>
                            <a:schemeClr val="tx1"/>
                          </a:solidFill>
                          <a:effectLst/>
                          <a:latin typeface="Arial" charset="0"/>
                          <a:ea typeface="宋体" charset="-122"/>
                        </a:rPr>
                        <a:t>GNU </a:t>
                      </a:r>
                      <a:r>
                        <a:rPr kumimoji="0" lang="en-US" altLang="zh-CN" sz="2800" b="0" i="0" u="none" strike="noStrike" cap="none" normalizeH="0" baseline="0" dirty="0" err="1">
                          <a:ln>
                            <a:noFill/>
                          </a:ln>
                          <a:solidFill>
                            <a:schemeClr val="tx1"/>
                          </a:solidFill>
                          <a:effectLst/>
                          <a:latin typeface="Arial" charset="0"/>
                          <a:ea typeface="宋体" charset="-122"/>
                        </a:rPr>
                        <a:t>gzip</a:t>
                      </a:r>
                      <a:r>
                        <a:rPr kumimoji="0" lang="en-US" altLang="zh-CN" sz="2800" b="0" i="0" u="none" strike="noStrike" cap="none" normalizeH="0" baseline="0" dirty="0">
                          <a:ln>
                            <a:noFill/>
                          </a:ln>
                          <a:solidFill>
                            <a:schemeClr val="tx1"/>
                          </a:solidFill>
                          <a:effectLst/>
                          <a:latin typeface="Arial" charset="0"/>
                          <a:ea typeface="宋体" charset="-122"/>
                        </a:rPr>
                        <a:t> </a:t>
                      </a:r>
                      <a:r>
                        <a:rPr kumimoji="0" lang="zh-CN" altLang="en-US" sz="2800" b="0" i="0" u="none" strike="noStrike" cap="none" normalizeH="0" baseline="0" dirty="0">
                          <a:ln>
                            <a:noFill/>
                          </a:ln>
                          <a:solidFill>
                            <a:schemeClr val="tx1"/>
                          </a:solidFill>
                          <a:effectLst/>
                          <a:latin typeface="Arial" charset="0"/>
                          <a:ea typeface="宋体" charset="-122"/>
                        </a:rPr>
                        <a:t>数据压缩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bzip2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免费的，无专利的高性能数据压缩工具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WinZIP</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rar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WinRAR</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7za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Arial" charset="0"/>
                          <a:ea typeface="宋体" charset="-122"/>
                        </a:rPr>
                        <a:t>tar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文件打包、归档工具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06577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打包和压缩文件的文件后缀</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88479767"/>
              </p:ext>
            </p:extLst>
          </p:nvPr>
        </p:nvGraphicFramePr>
        <p:xfrm>
          <a:off x="467544" y="1700808"/>
          <a:ext cx="8352928" cy="4762314"/>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文件后缀</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gz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xz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xz</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a:ln>
                            <a:noFill/>
                          </a:ln>
                          <a:solidFill>
                            <a:srgbClr val="FF0000"/>
                          </a:solidFill>
                          <a:effectLst/>
                          <a:latin typeface="Times New Roman" pitchFamily="18" charset="0"/>
                          <a:ea typeface="黑体" pitchFamily="49" charset="-122"/>
                        </a:rPr>
                        <a:t>tar</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的文件，也称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文件（未压缩）</a:t>
                      </a:r>
                    </a:p>
                  </a:txBody>
                  <a:tcPr horzOverflow="overflow"/>
                </a:tc>
                <a:extLst>
                  <a:ext uri="{0D108BD9-81ED-4DB2-BD59-A6C34878D82A}">
                    <a16:rowId xmlns:a16="http://schemas.microsoft.com/office/drawing/2014/main" val="10004"/>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tbz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/.tar.bz2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5"/>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tgz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 .tar.gz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6"/>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a:ln>
                            <a:noFill/>
                          </a:ln>
                          <a:solidFill>
                            <a:schemeClr val="tx1"/>
                          </a:solidFill>
                          <a:effectLst/>
                          <a:latin typeface="Times New Roman" pitchFamily="18" charset="0"/>
                          <a:ea typeface="黑体" pitchFamily="49" charset="-122"/>
                        </a:rPr>
                        <a:t>zip</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zip/</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winzip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7"/>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rar</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rar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8"/>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.7z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7za</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13245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27947</TotalTime>
  <Words>17658</Words>
  <Application>Microsoft Office PowerPoint</Application>
  <PresentationFormat>全屏显示(4:3)</PresentationFormat>
  <Paragraphs>2001</Paragraphs>
  <Slides>175</Slides>
  <Notes>86</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175</vt:i4>
      </vt:variant>
    </vt:vector>
  </HeadingPairs>
  <TitlesOfParts>
    <vt:vector size="196" baseType="lpstr">
      <vt:lpstr>-apple-system</vt:lpstr>
      <vt:lpstr>Helvetica Neue</vt:lpstr>
      <vt:lpstr>Noto Sans TC</vt:lpstr>
      <vt:lpstr>仿宋</vt:lpstr>
      <vt:lpstr>黑体</vt:lpstr>
      <vt:lpstr>华文行楷</vt:lpstr>
      <vt:lpstr>楷体_GB2312</vt:lpstr>
      <vt:lpstr>宋体</vt:lpstr>
      <vt:lpstr>微软雅黑</vt:lpstr>
      <vt:lpstr>新细明体</vt:lpstr>
      <vt:lpstr>Arial</vt:lpstr>
      <vt:lpstr>Arial Unicode MS</vt:lpstr>
      <vt:lpstr>Broadway</vt:lpstr>
      <vt:lpstr>Calibri</vt:lpstr>
      <vt:lpstr>Courier New</vt:lpstr>
      <vt:lpstr>Helvetica</vt:lpstr>
      <vt:lpstr>Tahoma</vt:lpstr>
      <vt:lpstr>Tahoma</vt:lpstr>
      <vt:lpstr>Times New Roman</vt:lpstr>
      <vt:lpstr>Wingdings</vt:lpstr>
      <vt:lpstr>Blends</vt:lpstr>
      <vt:lpstr>本章内容要点</vt:lpstr>
      <vt:lpstr>一 常用目录操作命令</vt:lpstr>
      <vt:lpstr>ls命令</vt:lpstr>
      <vt:lpstr>ls命令选项</vt:lpstr>
      <vt:lpstr>ls命令举例</vt:lpstr>
      <vt:lpstr>mkdir命令</vt:lpstr>
      <vt:lpstr>rmdir命令</vt:lpstr>
      <vt:lpstr>tree命令</vt:lpstr>
      <vt:lpstr>cd和pwd命令</vt:lpstr>
      <vt:lpstr>二 常用文件操作命令</vt:lpstr>
      <vt:lpstr>touch命令</vt:lpstr>
      <vt:lpstr>文件的时间戳</vt:lpstr>
      <vt:lpstr>touch命令举例</vt:lpstr>
      <vt:lpstr>file命令</vt:lpstr>
      <vt:lpstr>stat命令</vt:lpstr>
      <vt:lpstr>cp命令</vt:lpstr>
      <vt:lpstr>cp命令的常用选项</vt:lpstr>
      <vt:lpstr>cp命令举例</vt:lpstr>
      <vt:lpstr>rm命令</vt:lpstr>
      <vt:lpstr>mv命令</vt:lpstr>
      <vt:lpstr>ln命令</vt:lpstr>
      <vt:lpstr>find命令</vt:lpstr>
      <vt:lpstr>find 命令选项表达式</vt:lpstr>
      <vt:lpstr>find命令举例（1）</vt:lpstr>
      <vt:lpstr>find 命令—条件表达式-文件名</vt:lpstr>
      <vt:lpstr>find命令举例（2）</vt:lpstr>
      <vt:lpstr>find 命令—条件表达式-文件名</vt:lpstr>
      <vt:lpstr>find命令举例（3）</vt:lpstr>
      <vt:lpstr>find 命令—条件表达式-时间属性</vt:lpstr>
      <vt:lpstr>find命令举例（4）</vt:lpstr>
      <vt:lpstr>find 命令—条件表达式-时间属性</vt:lpstr>
      <vt:lpstr>find命令举例（5）</vt:lpstr>
      <vt:lpstr>find 命令—条件表达式-用户和组</vt:lpstr>
      <vt:lpstr>find命令举例（6）</vt:lpstr>
      <vt:lpstr>find命令举例（6）</vt:lpstr>
      <vt:lpstr>find 命令—条件表达式-文件权限</vt:lpstr>
      <vt:lpstr>find命令举例（7）</vt:lpstr>
      <vt:lpstr>find 命令—条件表达式-类型和大小</vt:lpstr>
      <vt:lpstr>find命令举例（8）</vt:lpstr>
      <vt:lpstr>find 命令——动作表达式</vt:lpstr>
      <vt:lpstr>find命令举例（9）</vt:lpstr>
      <vt:lpstr>三 正则表达式</vt:lpstr>
      <vt:lpstr>支持 RE 的文本处理工具 </vt:lpstr>
      <vt:lpstr>正则表达式的组成</vt:lpstr>
      <vt:lpstr>正则表达式的元字符</vt:lpstr>
      <vt:lpstr>正则表达式的元字符（续）</vt:lpstr>
      <vt:lpstr>正则表达式的元字符（续2）</vt:lpstr>
      <vt:lpstr>正则表达式举例1</vt:lpstr>
      <vt:lpstr>正则表达式举例2 </vt:lpstr>
      <vt:lpstr>正则表达式举例 3</vt:lpstr>
      <vt:lpstr>四 常用的文本文件提取命令</vt:lpstr>
      <vt:lpstr>文本显示命令举例</vt:lpstr>
      <vt:lpstr>cat命令</vt:lpstr>
      <vt:lpstr>cat命令举例</vt:lpstr>
      <vt:lpstr>tac命令</vt:lpstr>
      <vt:lpstr>more命令举例</vt:lpstr>
      <vt:lpstr>less命令举例</vt:lpstr>
      <vt:lpstr>head命令</vt:lpstr>
      <vt:lpstr>tail命令</vt:lpstr>
      <vt:lpstr>cut命令</vt:lpstr>
      <vt:lpstr>cut命令举例</vt:lpstr>
      <vt:lpstr>grep 简介</vt:lpstr>
      <vt:lpstr>grep 命令</vt:lpstr>
      <vt:lpstr>grep命令选项</vt:lpstr>
      <vt:lpstr>grep命令举例</vt:lpstr>
      <vt:lpstr>grep命令举例</vt:lpstr>
      <vt:lpstr>PowerPoint 演示文稿</vt:lpstr>
      <vt:lpstr>五 常用的文本文件分析命令</vt:lpstr>
      <vt:lpstr>wc命令</vt:lpstr>
      <vt:lpstr>PowerPoint 演示文稿</vt:lpstr>
      <vt:lpstr>sort命令</vt:lpstr>
      <vt:lpstr>sort命令举例</vt:lpstr>
      <vt:lpstr>PowerPoint 演示文稿</vt:lpstr>
      <vt:lpstr>uniq命令</vt:lpstr>
      <vt:lpstr>diff命令</vt:lpstr>
      <vt:lpstr>PowerPoint 演示文稿</vt:lpstr>
      <vt:lpstr>patch命令</vt:lpstr>
      <vt:lpstr>patch具体使用</vt:lpstr>
      <vt:lpstr>PowerPoint 演示文稿</vt:lpstr>
      <vt:lpstr>六 常用的文本文件处理命令</vt:lpstr>
      <vt:lpstr>tr命令</vt:lpstr>
      <vt:lpstr>PowerPoint 演示文稿</vt:lpstr>
      <vt:lpstr>sed 简介</vt:lpstr>
      <vt:lpstr>sed 的工作方式</vt:lpstr>
      <vt:lpstr>sed命令</vt:lpstr>
      <vt:lpstr>sed命令选项</vt:lpstr>
      <vt:lpstr>sed命令操作</vt:lpstr>
      <vt:lpstr>sed命令举例</vt:lpstr>
      <vt:lpstr>sed命令举例</vt:lpstr>
      <vt:lpstr>sed命令举例</vt:lpstr>
      <vt:lpstr>sed命令举例</vt:lpstr>
      <vt:lpstr>paste命令</vt:lpstr>
      <vt:lpstr>PowerPoint 演示文稿</vt:lpstr>
      <vt:lpstr>expand和unexpand命令</vt:lpstr>
      <vt:lpstr>命令举例</vt:lpstr>
      <vt:lpstr>iconv命令</vt:lpstr>
      <vt:lpstr>iconv命令举例</vt:lpstr>
      <vt:lpstr>七 常用的文件打包和压缩命令</vt:lpstr>
      <vt:lpstr>打包和压缩文件的文件后缀</vt:lpstr>
      <vt:lpstr>gzip命令</vt:lpstr>
      <vt:lpstr>gizp命令</vt:lpstr>
      <vt:lpstr>gizp命令举例</vt:lpstr>
      <vt:lpstr>gizp命令举例</vt:lpstr>
      <vt:lpstr>gizp命令举例</vt:lpstr>
      <vt:lpstr>bzip2</vt:lpstr>
      <vt:lpstr>bzip2命令</vt:lpstr>
      <vt:lpstr>bzip2命令举例</vt:lpstr>
      <vt:lpstr>bzip2命令举例</vt:lpstr>
      <vt:lpstr>xz命令</vt:lpstr>
      <vt:lpstr>zip/unzip命令</vt:lpstr>
      <vt:lpstr>rar和7za命令</vt:lpstr>
      <vt:lpstr>tar命令</vt:lpstr>
      <vt:lpstr>tar命令举例</vt:lpstr>
      <vt:lpstr>PowerPoint 演示文稿</vt:lpstr>
      <vt:lpstr>八 常用的系统信息显示命令</vt:lpstr>
      <vt:lpstr>八 常用的资源显示命令</vt:lpstr>
      <vt:lpstr>八 常用的用户相关显示命令</vt:lpstr>
      <vt:lpstr>八 常用的网络信息显示命令</vt:lpstr>
      <vt:lpstr>九 Vim文本编辑器</vt:lpstr>
      <vt:lpstr>vi简介</vt:lpstr>
      <vt:lpstr>Vi 的3种运行模式</vt:lpstr>
      <vt:lpstr>进入Vi</vt:lpstr>
      <vt:lpstr>Vi 的 Normal 模式</vt:lpstr>
      <vt:lpstr>Vi 的 Normal 模式</vt:lpstr>
      <vt:lpstr>Vi 的 Insert 模式</vt:lpstr>
      <vt:lpstr>Vi 的 Insert 模式</vt:lpstr>
      <vt:lpstr>Vi 的 Cmdline 模式</vt:lpstr>
      <vt:lpstr>Vi 的 Cmdline 模式</vt:lpstr>
      <vt:lpstr>Normal模式下的基本操作</vt:lpstr>
      <vt:lpstr>Cmdline 模式下的基本操作</vt:lpstr>
      <vt:lpstr>Cmdline 模式—设置 Vi 环境</vt:lpstr>
      <vt:lpstr>本章内容要点</vt:lpstr>
      <vt:lpstr>一 为何学习Shell？</vt:lpstr>
      <vt:lpstr>二 Shell功能—命令补全</vt:lpstr>
      <vt:lpstr>二 Shell功能—命令补全举例</vt:lpstr>
      <vt:lpstr>二 Shell功能—命令历史</vt:lpstr>
      <vt:lpstr>二 Shell功能—命令历史使用</vt:lpstr>
      <vt:lpstr>PowerPoint 演示文稿</vt:lpstr>
      <vt:lpstr>二 Shell功能—命令别名</vt:lpstr>
      <vt:lpstr>二 Shell功能—命令别名</vt:lpstr>
      <vt:lpstr>PowerPoint 演示文稿</vt:lpstr>
      <vt:lpstr>二 Shell功能—重定向</vt:lpstr>
      <vt:lpstr>二 Shell功能—重定向</vt:lpstr>
      <vt:lpstr>二 Shell功能—重定向</vt:lpstr>
      <vt:lpstr>二 Shell功能—重定向符</vt:lpstr>
      <vt:lpstr>二 Shell功能—输出重定向</vt:lpstr>
      <vt:lpstr>二 Shell功能—输出重定向</vt:lpstr>
      <vt:lpstr>二 Shell功能—输出重定向</vt:lpstr>
      <vt:lpstr>二 Shell功能—输出重定向与空设备</vt:lpstr>
      <vt:lpstr>二 Shell功能—输出重定向与空设备</vt:lpstr>
      <vt:lpstr>二 Shell功能—输入重定向</vt:lpstr>
      <vt:lpstr>二 Shell功能—重定向</vt:lpstr>
      <vt:lpstr>二 Shell功能—管道</vt:lpstr>
      <vt:lpstr>二 Shell功能—管道</vt:lpstr>
      <vt:lpstr>二 Shell功能—管道</vt:lpstr>
      <vt:lpstr>二 Shell功能—T型管道（tee）</vt:lpstr>
      <vt:lpstr>二 Shell功能—T型管道（tee）</vt:lpstr>
      <vt:lpstr>二 Shell功能—命令替换</vt:lpstr>
      <vt:lpstr>二 Shell功能—命令组合</vt:lpstr>
      <vt:lpstr>三 Shell 变量</vt:lpstr>
      <vt:lpstr>三 Shell 变量—用户变量定义</vt:lpstr>
      <vt:lpstr>三 Shell 变量—引用</vt:lpstr>
      <vt:lpstr>三 Shell 变量—引用</vt:lpstr>
      <vt:lpstr>PowerPoint 演示文稿</vt:lpstr>
      <vt:lpstr>三 Shell 变量—作用域</vt:lpstr>
      <vt:lpstr>三 Shell 变量— export 命令</vt:lpstr>
      <vt:lpstr>PowerPoint 演示文稿</vt:lpstr>
      <vt:lpstr>三 Shell 变量—环境变量</vt:lpstr>
      <vt:lpstr>常见的 Shell 环境变量</vt:lpstr>
      <vt:lpstr>三 Shell 变量查询、显示和取消</vt:lpstr>
      <vt:lpstr>四 用户工作环境</vt:lpstr>
      <vt:lpstr>四 用户工作环境</vt:lpstr>
      <vt:lpstr>四 用户工作环境</vt:lpstr>
      <vt:lpstr>五（非）登录 shell 启动过程</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字符界面操作进阶</dc:title>
  <dc:creator>osmond</dc:creator>
  <cp:lastModifiedBy>shuang xu</cp:lastModifiedBy>
  <cp:revision>1080</cp:revision>
  <dcterms:created xsi:type="dcterms:W3CDTF">2011-05-27T16:57:53Z</dcterms:created>
  <dcterms:modified xsi:type="dcterms:W3CDTF">2024-03-19T15:18:32Z</dcterms:modified>
</cp:coreProperties>
</file>